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135.xml" ContentType="application/vnd.openxmlformats-officedocument.presentationml.slide+xml"/>
  <Override PartName="/ppt/notesSlides/notesSlide31.xml" ContentType="application/vnd.openxmlformats-officedocument.presentationml.notesSlide+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notesSlides/notesSlide88.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s/slide118.xml" ContentType="application/vnd.openxmlformats-officedocument.presentationml.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71.xml" ContentType="application/vnd.openxmlformats-officedocument.presentationml.notesSlide+xml"/>
  <Override PartName="/ppt/slides/slide94.xml" ContentType="application/vnd.openxmlformats-officedocument.presentationml.slide+xml"/>
  <Override PartName="/ppt/slides/slide92.xml" ContentType="application/vnd.openxmlformats-officedocument.presentationml.slide+xml"/>
  <Override PartName="/ppt/slides/slide124.xml" ContentType="application/vnd.openxmlformats-officedocument.presentationml.slide+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slides/slide115.xml" ContentType="application/vnd.openxmlformats-officedocument.presentationml.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slides/slide133.xml" ContentType="application/vnd.openxmlformats-officedocument.presentationml.slide+xml"/>
  <Override PartName="/ppt/slides/slide33.xml" ContentType="application/vnd.openxmlformats-officedocument.presentationml.slide+xml"/>
  <Override PartName="/ppt/notesSlides/notesSlide45.xml" ContentType="application/vnd.openxmlformats-officedocument.presentationml.notesSlide+xml"/>
  <Override PartName="/ppt/notesSlides/notesSlide48.xml" ContentType="application/vnd.openxmlformats-officedocument.presentationml.notesSlide+xml"/>
  <Override PartName="/ppt/notesSlides/notesSlide90.xml" ContentType="application/vnd.openxmlformats-officedocument.presentationml.notesSlide+xml"/>
  <Default Extension="png" ContentType="image/png"/>
  <Override PartName="/ppt/notesSlides/notesSlide84.xml" ContentType="application/vnd.openxmlformats-officedocument.presentationml.notesSlide+xml"/>
  <Override PartName="/ppt/slides/slide83.xml" ContentType="application/vnd.openxmlformats-officedocument.presentationml.slide+xml"/>
  <Override PartName="/ppt/notesSlides/notesSlide96.xml" ContentType="application/vnd.openxmlformats-officedocument.presentationml.notes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notesSlides/notesSlide98.xml" ContentType="application/vnd.openxmlformats-officedocument.presentationml.notesSlide+xml"/>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132.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slides/slide128.xml" ContentType="application/vnd.openxmlformats-officedocument.presentationml.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slides/slide137.xml" ContentType="application/vnd.openxmlformats-officedocument.presentationml.slide+xml"/>
  <Override PartName="/ppt/notesSlides/notesSlide21.xml" ContentType="application/vnd.openxmlformats-officedocument.presentationml.notesSlide+xml"/>
  <Override PartName="/ppt/notesSlides/notesSlide38.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notesSlides/notesSlide63.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notesSlides/notesSlide93.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notesSlides/notesSlide50.xml" ContentType="application/vnd.openxmlformats-officedocument.presentationml.notesSlide+xml"/>
  <Override PartName="/ppt/notesSlides/notesSlide91.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slides/slide103.xml" ContentType="application/vnd.openxmlformats-officedocument.presentationml.slide+xml"/>
  <Override PartName="/ppt/notesSlides/notesSlide60.xml" ContentType="application/vnd.openxmlformats-officedocument.presentationml.notesSlide+xml"/>
  <Override PartName="/ppt/slides/slide49.xml" ContentType="application/vnd.openxmlformats-officedocument.presentationml.slide+xml"/>
  <Override PartName="/ppt/slides/slide70.xml" ContentType="application/vnd.openxmlformats-officedocument.presentationml.slide+xml"/>
  <Override PartName="/ppt/slides/slide129.xml" ContentType="application/vnd.openxmlformats-officedocument.presentationml.slide+xml"/>
  <Override PartName="/ppt/slides/slide48.xml" ContentType="application/vnd.openxmlformats-officedocument.presentationml.slide+xml"/>
  <Override PartName="/ppt/slides/slide120.xml" ContentType="application/vnd.openxmlformats-officedocument.presentationml.slide+xml"/>
  <Override PartName="/ppt/slides/slide125.xml" ContentType="application/vnd.openxmlformats-officedocument.presentationml.slide+xml"/>
  <Override PartName="/ppt/presentation.xml" ContentType="application/vnd.openxmlformats-officedocument.presentationml.presentation.main+xml"/>
  <Override PartName="/ppt/slides/slide122.xml" ContentType="application/vnd.openxmlformats-officedocument.presentationml.slide+xml"/>
  <Override PartName="/ppt/slides/slide77.xml" ContentType="application/vnd.openxmlformats-officedocument.presentationml.slide+xml"/>
  <Override PartName="/ppt/notesSlides/notesSlide78.xml" ContentType="application/vnd.openxmlformats-officedocument.presentationml.notesSlid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notesSlides/notesSlide95.xml" ContentType="application/vnd.openxmlformats-officedocument.presentationml.notesSlide+xml"/>
  <Override PartName="/ppt/notesSlides/notesSlide83.xml" ContentType="application/vnd.openxmlformats-officedocument.presentationml.notesSlide+xml"/>
  <Override PartName="/ppt/slides/slide3.xml" ContentType="application/vnd.openxmlformats-officedocument.presentationml.slide+xml"/>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slides/slide74.xml" ContentType="application/vnd.openxmlformats-officedocument.presentationml.slide+xml"/>
  <Override PartName="/ppt/slides/slide75.xml" ContentType="application/vnd.openxmlformats-officedocument.presentationml.slide+xml"/>
  <Override PartName="/ppt/notesSlides/notesSlide64.xml" ContentType="application/vnd.openxmlformats-officedocument.presentationml.notesSlide+xml"/>
  <Override PartName="/ppt/slides/slide15.xml" ContentType="application/vnd.openxmlformats-officedocument.presentationml.slide+xml"/>
  <Override PartName="/ppt/slides/slide140.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17.xml" ContentType="application/vnd.openxmlformats-officedocument.presentationml.slide+xml"/>
  <Override PartName="/ppt/slides/slide111.xml" ContentType="application/vnd.openxmlformats-officedocument.presentationml.slide+xml"/>
  <Override PartName="/ppt/slides/slide16.xml" ContentType="application/vnd.openxmlformats-officedocument.presentationml.slide+xml"/>
  <Default Extension="gif" ContentType="image/gif"/>
  <Override PartName="/ppt/slides/slide38.xml" ContentType="application/vnd.openxmlformats-officedocument.presentationml.slide+xml"/>
  <Override PartName="/ppt/slides/slide113.xml" ContentType="application/vnd.openxmlformats-officedocument.presentationml.slide+xml"/>
  <Override PartName="/ppt/slides/slide10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126.xml" ContentType="application/vnd.openxmlformats-officedocument.presentationml.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notesSlides/notesSlide92.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12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s/slide13.xml" ContentType="application/vnd.openxmlformats-officedocument.presentationml.slide+xml"/>
  <Override PartName="/ppt/slides/slide121.xml" ContentType="application/vnd.openxmlformats-officedocument.presentationml.slide+xml"/>
  <Override PartName="/ppt/notesSlides/notesSlide17.xml" ContentType="application/vnd.openxmlformats-officedocument.presentationml.notesSlide+xml"/>
  <Override PartName="/ppt/notesSlides/notesSlide86.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notesSlides/notesSlide87.xml" ContentType="application/vnd.openxmlformats-officedocument.presentationml.notesSlide+xml"/>
  <Override PartName="/ppt/notesSlides/notesSlide57.xml" ContentType="application/vnd.openxmlformats-officedocument.presentationml.notesSlide+xml"/>
  <Override PartName="/ppt/notesSlides/notesSlide99.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notesSlides/notesSlide97.xml" ContentType="application/vnd.openxmlformats-officedocument.presentationml.notesSlide+xml"/>
  <Override PartName="/ppt/slideLayouts/slideLayout6.xml" ContentType="application/vnd.openxmlformats-officedocument.presentationml.slideLayout+xml"/>
  <Override PartName="/ppt/slides/slide131.xml" ContentType="application/vnd.openxmlformats-officedocument.presentationml.slide+xml"/>
  <Override PartName="/ppt/notesSlides/notesSlide43.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notesSlides/notesSlide79.xml" ContentType="application/vnd.openxmlformats-officedocument.presentationml.notesSlide+xml"/>
  <Override PartName="/ppt/slides/slide127.xml" ContentType="application/vnd.openxmlformats-officedocument.presentationml.slide+xml"/>
  <Override PartName="/ppt/slides/slide27.xml" ContentType="application/vnd.openxmlformats-officedocument.presentationml.slide+xml"/>
  <Override PartName="/ppt/notesSlides/notesSlide94.xml" ContentType="application/vnd.openxmlformats-officedocument.presentationml.notesSlide+xml"/>
  <Override PartName="/ppt/slides/slide138.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notesSlides/notesSlide77.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130.xml" ContentType="application/vnd.openxmlformats-officedocument.presentationml.slide+xml"/>
  <Override PartName="/ppt/slides/slide134.xml" ContentType="application/vnd.openxmlformats-officedocument.presentationml.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slides/slide116.xml" ContentType="application/vnd.openxmlformats-officedocument.presentationml.slide+xml"/>
  <Override PartName="/ppt/slides/slide119.xml" ContentType="application/vnd.openxmlformats-officedocument.presentationml.slide+xml"/>
  <Override PartName="/ppt/notesSlides/notesSlide7.xml" ContentType="application/vnd.openxmlformats-officedocument.presentationml.notesSlide+xml"/>
  <Override PartName="/ppt/slides/slide136.xml" ContentType="application/vnd.openxmlformats-officedocument.presentationml.slide+xml"/>
  <Override PartName="/ppt/slides/slide63.xml" ContentType="application/vnd.openxmlformats-officedocument.presentationml.slide+xml"/>
  <Override PartName="/ppt/slides/slide139.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s/slide112.xml" ContentType="application/vnd.openxmlformats-officedocument.presentationml.slide+xml"/>
  <Override PartName="/ppt/slides/slide106.xml" ContentType="application/vnd.openxmlformats-officedocument.presentationml.slide+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slides/slide109.xml" ContentType="application/vnd.openxmlformats-officedocument.presentationml.slid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114.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110.xml" ContentType="application/vnd.openxmlformats-officedocument.presentationml.slide+xml"/>
  <Override PartName="/ppt/slides/slide4.xml" ContentType="application/vnd.openxmlformats-officedocument.presentationml.slide+xml"/>
  <Override PartName="/ppt/notesSlides/notesSlide89.xml" ContentType="application/vnd.openxmlformats-officedocument.presentationml.notes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54.xml" ContentType="application/vnd.openxmlformats-officedocument.presentationml.notesSlide+xml"/>
  <Override PartName="/ppt/notesSlides/notesSlide81.xml" ContentType="application/vnd.openxmlformats-officedocument.presentationml.notesSlide+xml"/>
  <Override PartName="/ppt/slides/slide72.xml" ContentType="application/vnd.openxmlformats-officedocument.presentationml.slide+xml"/>
  <Override PartName="/ppt/slides/slide98.xml" ContentType="application/vnd.openxmlformats-officedocument.presentationml.slide+xml"/>
  <Override PartName="/ppt/notesSlides/notesSlide70.xml" ContentType="application/vnd.openxmlformats-officedocument.presentationml.notesSlide+xml"/>
  <Override PartName="/ppt/slides/slide8.xml" ContentType="application/vnd.openxmlformats-officedocument.presentationml.slide+xml"/>
  <Override PartName="/ppt/slides/slide102.xml" ContentType="application/vnd.openxmlformats-officedocument.presentationml.slide+xml"/>
  <Override PartName="/ppt/notesSlides/notesSlide82.xml" ContentType="application/vnd.openxmlformats-officedocument.presentationml.notesSlide+xml"/>
  <Override PartName="/ppt/notesSlides/notesSlide85.xml" ContentType="application/vnd.openxmlformats-officedocument.presentationml.notesSlide+xml"/>
  <Override PartName="/ppt/notesSlides/notesSlide68.xml" ContentType="application/vnd.openxmlformats-officedocument.presentationml.notesSlide+xml"/>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42"/>
  </p:notesMasterIdLst>
  <p:sldIdLst>
    <p:sldId id="352" r:id="rId2"/>
    <p:sldId id="353" r:id="rId3"/>
    <p:sldId id="354" r:id="rId4"/>
    <p:sldId id="355" r:id="rId5"/>
    <p:sldId id="511" r:id="rId6"/>
    <p:sldId id="357" r:id="rId7"/>
    <p:sldId id="358" r:id="rId8"/>
    <p:sldId id="359" r:id="rId9"/>
    <p:sldId id="512" r:id="rId10"/>
    <p:sldId id="513" r:id="rId11"/>
    <p:sldId id="362" r:id="rId12"/>
    <p:sldId id="363" r:id="rId13"/>
    <p:sldId id="364" r:id="rId14"/>
    <p:sldId id="515" r:id="rId15"/>
    <p:sldId id="366" r:id="rId16"/>
    <p:sldId id="516" r:id="rId17"/>
    <p:sldId id="367" r:id="rId18"/>
    <p:sldId id="514" r:id="rId19"/>
    <p:sldId id="370" r:id="rId20"/>
    <p:sldId id="518" r:id="rId21"/>
    <p:sldId id="372" r:id="rId22"/>
    <p:sldId id="373" r:id="rId23"/>
    <p:sldId id="519" r:id="rId24"/>
    <p:sldId id="520" r:id="rId25"/>
    <p:sldId id="376" r:id="rId26"/>
    <p:sldId id="377" r:id="rId27"/>
    <p:sldId id="378" r:id="rId28"/>
    <p:sldId id="379" r:id="rId29"/>
    <p:sldId id="517" r:id="rId30"/>
    <p:sldId id="521" r:id="rId31"/>
    <p:sldId id="381" r:id="rId32"/>
    <p:sldId id="509" r:id="rId33"/>
    <p:sldId id="383" r:id="rId34"/>
    <p:sldId id="384" r:id="rId35"/>
    <p:sldId id="385" r:id="rId36"/>
    <p:sldId id="386" r:id="rId37"/>
    <p:sldId id="544" r:id="rId38"/>
    <p:sldId id="387" r:id="rId39"/>
    <p:sldId id="492" r:id="rId40"/>
    <p:sldId id="388" r:id="rId41"/>
    <p:sldId id="389" r:id="rId42"/>
    <p:sldId id="510" r:id="rId43"/>
    <p:sldId id="391" r:id="rId44"/>
    <p:sldId id="392" r:id="rId45"/>
    <p:sldId id="393" r:id="rId46"/>
    <p:sldId id="394" r:id="rId47"/>
    <p:sldId id="395" r:id="rId48"/>
    <p:sldId id="396" r:id="rId49"/>
    <p:sldId id="397" r:id="rId50"/>
    <p:sldId id="555" r:id="rId51"/>
    <p:sldId id="556" r:id="rId52"/>
    <p:sldId id="557" r:id="rId53"/>
    <p:sldId id="558" r:id="rId54"/>
    <p:sldId id="559" r:id="rId55"/>
    <p:sldId id="560" r:id="rId56"/>
    <p:sldId id="398" r:id="rId57"/>
    <p:sldId id="399" r:id="rId58"/>
    <p:sldId id="400" r:id="rId59"/>
    <p:sldId id="401" r:id="rId60"/>
    <p:sldId id="402" r:id="rId61"/>
    <p:sldId id="403" r:id="rId62"/>
    <p:sldId id="404" r:id="rId63"/>
    <p:sldId id="405" r:id="rId64"/>
    <p:sldId id="406" r:id="rId65"/>
    <p:sldId id="407" r:id="rId66"/>
    <p:sldId id="408" r:id="rId67"/>
    <p:sldId id="409" r:id="rId68"/>
    <p:sldId id="410" r:id="rId69"/>
    <p:sldId id="411" r:id="rId70"/>
    <p:sldId id="412" r:id="rId71"/>
    <p:sldId id="413" r:id="rId72"/>
    <p:sldId id="414" r:id="rId73"/>
    <p:sldId id="415" r:id="rId74"/>
    <p:sldId id="561" r:id="rId75"/>
    <p:sldId id="417" r:id="rId76"/>
    <p:sldId id="418" r:id="rId77"/>
    <p:sldId id="562" r:id="rId78"/>
    <p:sldId id="453" r:id="rId79"/>
    <p:sldId id="454" r:id="rId80"/>
    <p:sldId id="455" r:id="rId81"/>
    <p:sldId id="456" r:id="rId82"/>
    <p:sldId id="457" r:id="rId83"/>
    <p:sldId id="458" r:id="rId84"/>
    <p:sldId id="459" r:id="rId85"/>
    <p:sldId id="460" r:id="rId86"/>
    <p:sldId id="461" r:id="rId87"/>
    <p:sldId id="462" r:id="rId88"/>
    <p:sldId id="463" r:id="rId89"/>
    <p:sldId id="464" r:id="rId90"/>
    <p:sldId id="465" r:id="rId91"/>
    <p:sldId id="466" r:id="rId92"/>
    <p:sldId id="467" r:id="rId93"/>
    <p:sldId id="435" r:id="rId94"/>
    <p:sldId id="436" r:id="rId95"/>
    <p:sldId id="522" r:id="rId96"/>
    <p:sldId id="523" r:id="rId97"/>
    <p:sldId id="524" r:id="rId98"/>
    <p:sldId id="525" r:id="rId99"/>
    <p:sldId id="526" r:id="rId100"/>
    <p:sldId id="527" r:id="rId101"/>
    <p:sldId id="528" r:id="rId102"/>
    <p:sldId id="529" r:id="rId103"/>
    <p:sldId id="530" r:id="rId104"/>
    <p:sldId id="531" r:id="rId105"/>
    <p:sldId id="532" r:id="rId106"/>
    <p:sldId id="533" r:id="rId107"/>
    <p:sldId id="534" r:id="rId108"/>
    <p:sldId id="535" r:id="rId109"/>
    <p:sldId id="563" r:id="rId110"/>
    <p:sldId id="537" r:id="rId111"/>
    <p:sldId id="538" r:id="rId112"/>
    <p:sldId id="539" r:id="rId113"/>
    <p:sldId id="540" r:id="rId114"/>
    <p:sldId id="564" r:id="rId115"/>
    <p:sldId id="541" r:id="rId116"/>
    <p:sldId id="542" r:id="rId117"/>
    <p:sldId id="543" r:id="rId118"/>
    <p:sldId id="479" r:id="rId119"/>
    <p:sldId id="480" r:id="rId120"/>
    <p:sldId id="481" r:id="rId121"/>
    <p:sldId id="482" r:id="rId122"/>
    <p:sldId id="483" r:id="rId123"/>
    <p:sldId id="484" r:id="rId124"/>
    <p:sldId id="485" r:id="rId125"/>
    <p:sldId id="565" r:id="rId126"/>
    <p:sldId id="494" r:id="rId127"/>
    <p:sldId id="495" r:id="rId128"/>
    <p:sldId id="496" r:id="rId129"/>
    <p:sldId id="497" r:id="rId130"/>
    <p:sldId id="498" r:id="rId131"/>
    <p:sldId id="545" r:id="rId132"/>
    <p:sldId id="546" r:id="rId133"/>
    <p:sldId id="547" r:id="rId134"/>
    <p:sldId id="548" r:id="rId135"/>
    <p:sldId id="549" r:id="rId136"/>
    <p:sldId id="550" r:id="rId137"/>
    <p:sldId id="551" r:id="rId138"/>
    <p:sldId id="552" r:id="rId139"/>
    <p:sldId id="553" r:id="rId140"/>
    <p:sldId id="554" r:id="rId1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989898"/>
    <a:srgbClr val="A8BDE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2318" autoAdjust="0"/>
    <p:restoredTop sz="62745" autoAdjust="0"/>
  </p:normalViewPr>
  <p:slideViewPr>
    <p:cSldViewPr snapToObjects="1">
      <p:cViewPr>
        <p:scale>
          <a:sx n="100" d="100"/>
          <a:sy n="100" d="100"/>
        </p:scale>
        <p:origin x="-2128"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121" Type="http://schemas.openxmlformats.org/officeDocument/2006/relationships/slide" Target="slides/slide120.xml"/><Relationship Id="rId133" Type="http://schemas.openxmlformats.org/officeDocument/2006/relationships/slide" Target="slides/slide132.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06" Type="http://schemas.openxmlformats.org/officeDocument/2006/relationships/slide" Target="slides/slide105.xml"/><Relationship Id="rId122" Type="http://schemas.openxmlformats.org/officeDocument/2006/relationships/slide" Target="slides/slide121.xml"/><Relationship Id="rId116" Type="http://schemas.openxmlformats.org/officeDocument/2006/relationships/slide" Target="slides/slide115.xml"/><Relationship Id="rId119" Type="http://schemas.openxmlformats.org/officeDocument/2006/relationships/slide" Target="slides/slide118.xml"/><Relationship Id="rId96" Type="http://schemas.openxmlformats.org/officeDocument/2006/relationships/slide" Target="slides/slide95.xml"/><Relationship Id="rId10" Type="http://schemas.openxmlformats.org/officeDocument/2006/relationships/slide" Target="slides/slide9.xml"/><Relationship Id="rId138" Type="http://schemas.openxmlformats.org/officeDocument/2006/relationships/slide" Target="slides/slide137.xml"/><Relationship Id="rId50" Type="http://schemas.openxmlformats.org/officeDocument/2006/relationships/slide" Target="slides/slide49.xml"/><Relationship Id="rId118" Type="http://schemas.openxmlformats.org/officeDocument/2006/relationships/slide" Target="slides/slide117.xml"/><Relationship Id="rId128" Type="http://schemas.openxmlformats.org/officeDocument/2006/relationships/slide" Target="slides/slide127.xml"/><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142" Type="http://schemas.openxmlformats.org/officeDocument/2006/relationships/notesMaster" Target="notesMasters/notesMaster1.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114" Type="http://schemas.openxmlformats.org/officeDocument/2006/relationships/slide" Target="slides/slide113.xml"/><Relationship Id="rId88" Type="http://schemas.openxmlformats.org/officeDocument/2006/relationships/slide" Target="slides/slide87.xml"/><Relationship Id="rId82" Type="http://schemas.openxmlformats.org/officeDocument/2006/relationships/slide" Target="slides/slide81.xml"/><Relationship Id="rId124" Type="http://schemas.openxmlformats.org/officeDocument/2006/relationships/slide" Target="slides/slide123.xml"/><Relationship Id="rId69" Type="http://schemas.openxmlformats.org/officeDocument/2006/relationships/slide" Target="slides/slide68.xml"/><Relationship Id="rId147" Type="http://schemas.openxmlformats.org/officeDocument/2006/relationships/tableStyles" Target="tableStyles.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140" Type="http://schemas.openxmlformats.org/officeDocument/2006/relationships/slide" Target="slides/slide139.xml"/><Relationship Id="rId144" Type="http://schemas.openxmlformats.org/officeDocument/2006/relationships/presProps" Target="presProps.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111" Type="http://schemas.openxmlformats.org/officeDocument/2006/relationships/slide" Target="slides/slide110.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132" Type="http://schemas.openxmlformats.org/officeDocument/2006/relationships/slide" Target="slides/slide131.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slide" Target="slides/slide100.xml"/><Relationship Id="rId23" Type="http://schemas.openxmlformats.org/officeDocument/2006/relationships/slide" Target="slides/slide22.xml"/><Relationship Id="rId136" Type="http://schemas.openxmlformats.org/officeDocument/2006/relationships/slide" Target="slides/slide135.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146" Type="http://schemas.openxmlformats.org/officeDocument/2006/relationships/theme" Target="theme/theme1.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slide" Target="slides/slide103.xml"/><Relationship Id="rId130" Type="http://schemas.openxmlformats.org/officeDocument/2006/relationships/slide" Target="slides/slide129.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slide" Target="slides/slide10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127" Type="http://schemas.openxmlformats.org/officeDocument/2006/relationships/slide" Target="slides/slide126.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145" Type="http://schemas.openxmlformats.org/officeDocument/2006/relationships/viewProps" Target="viewProps.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slide" Target="slides/slide116.xml"/><Relationship Id="rId129" Type="http://schemas.openxmlformats.org/officeDocument/2006/relationships/slide" Target="slides/slide128.xml"/><Relationship Id="rId134" Type="http://schemas.openxmlformats.org/officeDocument/2006/relationships/slide" Target="slides/slide133.xml"/><Relationship Id="rId112" Type="http://schemas.openxmlformats.org/officeDocument/2006/relationships/slide" Target="slides/slide111.xml"/><Relationship Id="rId19" Type="http://schemas.openxmlformats.org/officeDocument/2006/relationships/slide" Target="slides/slide18.xml"/><Relationship Id="rId120" Type="http://schemas.openxmlformats.org/officeDocument/2006/relationships/slide" Target="slides/slide119.xml"/><Relationship Id="rId126" Type="http://schemas.openxmlformats.org/officeDocument/2006/relationships/slide" Target="slides/slide125.xml"/><Relationship Id="rId57" Type="http://schemas.openxmlformats.org/officeDocument/2006/relationships/slide" Target="slides/slide56.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135" Type="http://schemas.openxmlformats.org/officeDocument/2006/relationships/slide" Target="slides/slide134.xml"/><Relationship Id="rId36" Type="http://schemas.openxmlformats.org/officeDocument/2006/relationships/slide" Target="slides/slide35.xml"/><Relationship Id="rId125" Type="http://schemas.openxmlformats.org/officeDocument/2006/relationships/slide" Target="slides/slide124.xml"/><Relationship Id="rId139" Type="http://schemas.openxmlformats.org/officeDocument/2006/relationships/slide" Target="slides/slide138.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41" Type="http://schemas.openxmlformats.org/officeDocument/2006/relationships/slide" Target="slides/slide140.xml"/><Relationship Id="rId110" Type="http://schemas.openxmlformats.org/officeDocument/2006/relationships/slide" Target="slides/slide109.xml"/><Relationship Id="rId113" Type="http://schemas.openxmlformats.org/officeDocument/2006/relationships/slide" Target="slides/slide112.xml"/><Relationship Id="rId12" Type="http://schemas.openxmlformats.org/officeDocument/2006/relationships/slide" Target="slides/slide11.xml"/><Relationship Id="rId108" Type="http://schemas.openxmlformats.org/officeDocument/2006/relationships/slide" Target="slides/slide107.xml"/><Relationship Id="rId137" Type="http://schemas.openxmlformats.org/officeDocument/2006/relationships/slide" Target="slides/slide136.xml"/><Relationship Id="rId3" Type="http://schemas.openxmlformats.org/officeDocument/2006/relationships/slide" Target="slides/slide2.xml"/><Relationship Id="rId123" Type="http://schemas.openxmlformats.org/officeDocument/2006/relationships/slide" Target="slides/slide122.xml"/><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143" Type="http://schemas.openxmlformats.org/officeDocument/2006/relationships/printerSettings" Target="printerSettings/printerSettings1.bin"/><Relationship Id="rId68" Type="http://schemas.openxmlformats.org/officeDocument/2006/relationships/slide" Target="slides/slide67.xml"/><Relationship Id="rId115" Type="http://schemas.openxmlformats.org/officeDocument/2006/relationships/slide" Target="slides/slide114.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131" Type="http://schemas.openxmlformats.org/officeDocument/2006/relationships/slide" Target="slides/slide130.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2DD87E-ECB4-1446-98A4-D3014C21E63B}" type="datetimeFigureOut">
              <a:rPr lang="en-US" smtClean="0"/>
              <a:pPr/>
              <a:t>8/5/09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24193F-161E-5D45-BC57-64F8E9556B8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3" Type="http://schemas.openxmlformats.org/officeDocument/2006/relationships/hyperlink" Target="http://www.thelinkup.com/" TargetMode="Externa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3" Type="http://schemas.openxmlformats.org/officeDocument/2006/relationships/hyperlink" Target="http://www.thelinkup.com/" TargetMode="Externa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6" Type="http://schemas.openxmlformats.org/officeDocument/2006/relationships/hyperlink" Target="http://en.wikipedia.org/wiki/Internet" TargetMode="External"/><Relationship Id="rId4" Type="http://schemas.openxmlformats.org/officeDocument/2006/relationships/hyperlink" Target="http://en.wikipedia.org/wiki/Virtualization" TargetMode="External"/><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en.wikipedia.org/wiki/Scalability" TargetMode="External"/><Relationship Id="rId5" Type="http://schemas.openxmlformats.org/officeDocument/2006/relationships/hyperlink" Target="http://en.wikipedia.org/wiki/Everything_as_a_servic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6" Type="http://schemas.openxmlformats.org/officeDocument/2006/relationships/hyperlink" Target="http://en.wikipedia.org/wiki/Internet" TargetMode="External"/><Relationship Id="rId4" Type="http://schemas.openxmlformats.org/officeDocument/2006/relationships/hyperlink" Target="http://en.wikipedia.org/wiki/Virtualization" TargetMode="External"/><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en.wikipedia.org/wiki/Scalability" TargetMode="External"/><Relationship Id="rId5" Type="http://schemas.openxmlformats.org/officeDocument/2006/relationships/hyperlink" Target="http://en.wikipedia.org/wiki/Everything_as_a_servic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3" Type="http://schemas.openxmlformats.org/officeDocument/2006/relationships/image" Target="../media/image148.png"/><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smtClean="0">
                <a:latin typeface="Helvetica"/>
                <a:cs typeface="Helvetica"/>
              </a:rPr>
              <a:t>Nick</a:t>
            </a:r>
          </a:p>
          <a:p>
            <a:r>
              <a:rPr lang="en-US" sz="2400" dirty="0" smtClean="0">
                <a:latin typeface="Helvetica"/>
                <a:cs typeface="Helvetica"/>
              </a:rPr>
              <a:t>SensePost</a:t>
            </a:r>
          </a:p>
          <a:p>
            <a:pPr lvl="1">
              <a:buNone/>
            </a:pPr>
            <a:r>
              <a:rPr lang="en-US" sz="2400" dirty="0" smtClean="0">
                <a:latin typeface="Helvetica"/>
                <a:cs typeface="Helvetica"/>
              </a:rPr>
              <a:t>	Boutique Security Services Company operating from South Africa</a:t>
            </a:r>
          </a:p>
          <a:p>
            <a:pPr lvl="1">
              <a:buNone/>
            </a:pPr>
            <a:r>
              <a:rPr lang="en-US" sz="2400" dirty="0" smtClean="0">
                <a:latin typeface="Helvetica"/>
                <a:cs typeface="Helvetica"/>
              </a:rPr>
              <a:t>	9</a:t>
            </a:r>
            <a:r>
              <a:rPr lang="en-US" sz="2400" baseline="30000" dirty="0" smtClean="0">
                <a:latin typeface="Helvetica"/>
                <a:cs typeface="Helvetica"/>
              </a:rPr>
              <a:t>th</a:t>
            </a:r>
            <a:r>
              <a:rPr lang="en-US" sz="2400" dirty="0" smtClean="0">
                <a:latin typeface="Helvetica"/>
                <a:cs typeface="Helvetica"/>
              </a:rPr>
              <a:t> year of operation (8 years of </a:t>
            </a:r>
            <a:r>
              <a:rPr lang="en-US" sz="2400" dirty="0" err="1" smtClean="0">
                <a:latin typeface="Helvetica"/>
                <a:cs typeface="Helvetica"/>
              </a:rPr>
              <a:t>Blackhat/Defcon</a:t>
            </a:r>
            <a:r>
              <a:rPr lang="en-US" sz="2400" dirty="0" smtClean="0">
                <a:latin typeface="Helvetica"/>
                <a:cs typeface="Helvetica"/>
              </a:rPr>
              <a:t>)</a:t>
            </a:r>
          </a:p>
          <a:p>
            <a:pPr lvl="1">
              <a:buNone/>
            </a:pPr>
            <a:r>
              <a:rPr lang="en-US" sz="2400" dirty="0" smtClean="0">
                <a:latin typeface="Helvetica"/>
                <a:cs typeface="Helvetica"/>
              </a:rPr>
              <a:t>	Customers all over the world from Geneva to </a:t>
            </a:r>
            <a:r>
              <a:rPr lang="en-US" sz="2400" dirty="0" err="1" smtClean="0">
                <a:latin typeface="Helvetica"/>
                <a:cs typeface="Helvetica"/>
              </a:rPr>
              <a:t>Gabarone</a:t>
            </a:r>
            <a:endParaRPr lang="en-US" sz="2400" dirty="0" smtClean="0">
              <a:latin typeface="Helvetica"/>
              <a:cs typeface="Helvetica"/>
            </a:endParaRPr>
          </a:p>
          <a:p>
            <a:pPr lvl="1">
              <a:buNone/>
            </a:pPr>
            <a:r>
              <a:rPr lang="en-US" sz="2400" dirty="0" smtClean="0">
                <a:latin typeface="Helvetica"/>
                <a:cs typeface="Helvetica"/>
              </a:rPr>
              <a:t>	Training / Papers / Books / Conferences</a:t>
            </a:r>
            <a:endParaRPr lang="en-US" dirty="0"/>
          </a:p>
        </p:txBody>
      </p:sp>
      <p:sp>
        <p:nvSpPr>
          <p:cNvPr id="4" name="Slide Number Placeholder 3"/>
          <p:cNvSpPr>
            <a:spLocks noGrp="1"/>
          </p:cNvSpPr>
          <p:nvPr>
            <p:ph type="sldNum" sz="quarter" idx="10"/>
          </p:nvPr>
        </p:nvSpPr>
        <p:spPr/>
        <p:txBody>
          <a:bodyPr/>
          <a:lstStyle/>
          <a:p>
            <a:fld id="{A61E29B0-2AE7-AE47-8A65-C900AD5D449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Privacy and Legal Issues</a:t>
            </a:r>
          </a:p>
          <a:p>
            <a:r>
              <a:rPr lang="en-US" dirty="0" smtClean="0"/>
              <a:t>Compliance in the Cloud ?</a:t>
            </a:r>
          </a:p>
          <a:p>
            <a:r>
              <a:rPr lang="en-US" dirty="0" smtClean="0"/>
              <a:t>Tim Mather: RSA Security Strategist: “If its non-regulated data, go ahead and explore. If it is regulated, hold on. I have not run across anyone comfortable putting sensitive/regulated data in the cloud”</a:t>
            </a:r>
          </a:p>
          <a:p>
            <a:r>
              <a:rPr lang="en-US" dirty="0" smtClean="0"/>
              <a:t>“doesn’t seem to be there as far as comfort level that security and audit aspects of that will stand up to scrutiny” (sic)</a:t>
            </a:r>
          </a:p>
          <a:p>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Center for democracy and technology</a:t>
            </a:r>
          </a:p>
          <a:p>
            <a:endParaRPr lang="en-US" dirty="0" smtClean="0"/>
          </a:p>
          <a:p>
            <a:r>
              <a:rPr lang="en-US" dirty="0" smtClean="0"/>
              <a:t>Jim Dempsey (CDT): “Loss of 4</a:t>
            </a:r>
            <a:r>
              <a:rPr lang="en-US" baseline="30000" dirty="0" smtClean="0"/>
              <a:t>th</a:t>
            </a:r>
            <a:r>
              <a:rPr lang="en-US" dirty="0" smtClean="0"/>
              <a:t> Amendment protection for US companies”</a:t>
            </a:r>
          </a:p>
          <a:p>
            <a:r>
              <a:rPr lang="en-US" dirty="0" smtClean="0"/>
              <a:t>A legal order (court) to serve data, can be used to obtain your data without any notification being served to you.</a:t>
            </a:r>
          </a:p>
          <a:p>
            <a:r>
              <a:rPr lang="en-US" dirty="0" smtClean="0"/>
              <a:t>There is no legal obligation to even inform you it has been given.</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Center for democracy and technology</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MH:</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reason you should not use web applications to do your computing is that you lose control," he said. "It's just as bad as using a proprietary program. Do your own computing on your own computer with your copy of a freedom-respecting program. If you use a proprietary program or somebody else's web server, you're </a:t>
            </a:r>
            <a:r>
              <a:rPr lang="en-US" dirty="0" err="1" smtClean="0"/>
              <a:t>defenceless</a:t>
            </a:r>
            <a:r>
              <a:rPr lang="en-US" dirty="0" smtClean="0"/>
              <a:t>. You're putty in the hands of whoever developed that software."</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Nick</a:t>
            </a:r>
          </a:p>
          <a:p>
            <a:r>
              <a:rPr lang="en-US" dirty="0" smtClean="0"/>
              <a:t>Availability is</a:t>
            </a:r>
            <a:r>
              <a:rPr lang="en-US" baseline="0" dirty="0" smtClean="0"/>
              <a:t> one of the clouds big promises, but everyone fails..</a:t>
            </a:r>
          </a:p>
          <a:p>
            <a:endParaRPr lang="en-US" baseline="0" dirty="0" smtClean="0"/>
          </a:p>
          <a:p>
            <a:r>
              <a:rPr lang="en-US" dirty="0" smtClean="0"/>
              <a:t>Cloud Files</a:t>
            </a:r>
          </a:p>
          <a:p>
            <a:r>
              <a:rPr lang="en-US" dirty="0" smtClean="0"/>
              <a:t>Sugar Sync</a:t>
            </a:r>
          </a:p>
          <a:p>
            <a:r>
              <a:rPr lang="en-US" dirty="0" smtClean="0"/>
              <a:t>Google App Engine</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MH</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http://www.slideshare.net/tracylaxdal/aws-startup-event-2009-smugmug</a:t>
            </a:r>
          </a:p>
          <a:p>
            <a:r>
              <a:rPr lang="en-US" dirty="0" smtClean="0"/>
              <a:t>Process: 50+ </a:t>
            </a:r>
            <a:r>
              <a:rPr lang="en-US" dirty="0" err="1" smtClean="0"/>
              <a:t>terapixels</a:t>
            </a:r>
            <a:r>
              <a:rPr lang="en-US" dirty="0" smtClean="0"/>
              <a:t> per day</a:t>
            </a:r>
          </a:p>
          <a:p>
            <a:r>
              <a:rPr lang="en-US" dirty="0" err="1" smtClean="0"/>
              <a:t>Aws</a:t>
            </a:r>
            <a:r>
              <a:rPr lang="en-US" baseline="0" dirty="0" smtClean="0"/>
              <a:t> startup event 2009</a:t>
            </a:r>
            <a:endParaRPr lang="en-US" dirty="0" smtClean="0"/>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MH:</a:t>
            </a:r>
          </a:p>
          <a:p>
            <a:r>
              <a:rPr lang="en-US" dirty="0" smtClean="0"/>
              <a:t>“Cloud” is currently a headline stealer!</a:t>
            </a:r>
          </a:p>
          <a:p>
            <a:r>
              <a:rPr lang="en-US" dirty="0" smtClean="0"/>
              <a:t>But we have been around for a while..</a:t>
            </a:r>
          </a:p>
          <a:p>
            <a:r>
              <a:rPr lang="en-US" dirty="0" smtClean="0"/>
              <a:t>We have the dubious honor of some of the most convoluted/slowest tunneling tools in the world </a:t>
            </a:r>
            <a:r>
              <a:rPr lang="en-US" dirty="0" err="1" smtClean="0">
                <a:sym typeface="Wingdings"/>
              </a:rPr>
              <a:t></a:t>
            </a:r>
            <a:endParaRPr lang="en-US" dirty="0" smtClean="0">
              <a:sym typeface="Wingdings"/>
            </a:endParaRPr>
          </a:p>
          <a:p>
            <a:r>
              <a:rPr lang="en-US" dirty="0" smtClean="0">
                <a:sym typeface="Wingdings"/>
              </a:rPr>
              <a:t>(my way of saying – we wouldn’t just do this talk for its fashion appeal)</a:t>
            </a:r>
          </a:p>
          <a:p>
            <a:r>
              <a:rPr lang="en-US" dirty="0" smtClean="0">
                <a:sym typeface="Wingdings"/>
              </a:rPr>
              <a:t>But we do think there is something big going on here..</a:t>
            </a:r>
            <a:endParaRPr lang="en-US" dirty="0" smtClean="0"/>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Nick:</a:t>
            </a:r>
          </a:p>
          <a:p>
            <a:r>
              <a:rPr lang="en-US" dirty="0" smtClean="0">
                <a:solidFill>
                  <a:srgbClr val="FF0000"/>
                </a:solidFill>
              </a:rPr>
              <a:t>Beyond your level of control</a:t>
            </a:r>
          </a:p>
          <a:p>
            <a:r>
              <a:rPr lang="en-US" dirty="0" smtClean="0">
                <a:solidFill>
                  <a:srgbClr val="FF0000"/>
                </a:solidFill>
              </a:rPr>
              <a:t>We already know that our individual organizations can be Phished or </a:t>
            </a:r>
            <a:r>
              <a:rPr lang="en-US" dirty="0" err="1" smtClean="0">
                <a:solidFill>
                  <a:srgbClr val="FF0000"/>
                </a:solidFill>
              </a:rPr>
              <a:t>bruted</a:t>
            </a:r>
            <a:r>
              <a:rPr lang="en-US" dirty="0" smtClean="0">
                <a:solidFill>
                  <a:srgbClr val="FF0000"/>
                </a:solidFill>
              </a:rPr>
              <a:t> (we can discuss the effectiveness of user-education after the talk)</a:t>
            </a:r>
          </a:p>
          <a:p>
            <a:r>
              <a:rPr lang="en-US" dirty="0" smtClean="0">
                <a:solidFill>
                  <a:srgbClr val="FF0000"/>
                </a:solidFill>
              </a:rPr>
              <a:t>Now you have to worry about your cloud provider getting phished too.</a:t>
            </a:r>
          </a:p>
          <a:p>
            <a:pPr lvl="1"/>
            <a:r>
              <a:rPr lang="en-US" dirty="0" smtClean="0">
                <a:solidFill>
                  <a:srgbClr val="FF0000"/>
                </a:solidFill>
              </a:rPr>
              <a:t>Twitter</a:t>
            </a:r>
          </a:p>
          <a:p>
            <a:pPr lvl="1"/>
            <a:r>
              <a:rPr lang="en-US" dirty="0" err="1" smtClean="0">
                <a:solidFill>
                  <a:srgbClr val="FF0000"/>
                </a:solidFill>
              </a:rPr>
              <a:t>Facebook</a:t>
            </a:r>
            <a:endParaRPr lang="en-US" dirty="0" smtClean="0">
              <a:solidFill>
                <a:srgbClr val="FF0000"/>
              </a:solidFill>
            </a:endParaRPr>
          </a:p>
          <a:p>
            <a:pPr lvl="1"/>
            <a:r>
              <a:rPr lang="en-US" dirty="0" err="1" smtClean="0">
                <a:solidFill>
                  <a:srgbClr val="FF0000"/>
                </a:solidFill>
              </a:rPr>
              <a:t>SF.com</a:t>
            </a:r>
            <a:endParaRPr lang="en-US"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Twitter admin / </a:t>
            </a:r>
            <a:r>
              <a:rPr lang="en-US" dirty="0" err="1" smtClean="0"/>
              <a:t>sf.com</a:t>
            </a:r>
            <a:r>
              <a:rPr lang="en-US" dirty="0" smtClean="0"/>
              <a:t> admin got </a:t>
            </a:r>
            <a:r>
              <a:rPr lang="en-US" dirty="0" err="1" smtClean="0"/>
              <a:t>pwned</a:t>
            </a:r>
            <a:r>
              <a:rPr lang="en-US" dirty="0" smtClean="0"/>
              <a:t>…we get taken, we don’t control them…we get </a:t>
            </a:r>
            <a:r>
              <a:rPr lang="en-US" dirty="0" err="1" smtClean="0"/>
              <a:t>pwned</a:t>
            </a:r>
            <a:endParaRPr lang="en-US" dirty="0" smtClean="0">
              <a:latin typeface="Times New Roman" pitchFamily="-106" charset="0"/>
              <a:ea typeface="ヒラギノ角ゴ Pro W3" pitchFamily="-106" charset="-128"/>
              <a:cs typeface="ヒラギノ角ゴ Pro W3" pitchFamily="-106" charset="-128"/>
            </a:endParaRPr>
          </a:p>
          <a:p>
            <a:r>
              <a:rPr lang="en-US" dirty="0" smtClean="0">
                <a:latin typeface="Times New Roman" pitchFamily="-106" charset="0"/>
                <a:ea typeface="ヒラギノ角ゴ Pro W3" pitchFamily="-106" charset="-128"/>
                <a:cs typeface="ヒラギノ角ゴ Pro W3" pitchFamily="-106" charset="-128"/>
              </a:rPr>
              <a:t>November 2007</a:t>
            </a:r>
            <a:r>
              <a:rPr lang="en-US" baseline="0" dirty="0" smtClean="0">
                <a:latin typeface="Times New Roman" pitchFamily="-106" charset="0"/>
                <a:ea typeface="ヒラギノ角ゴ Pro W3" pitchFamily="-106" charset="-128"/>
                <a:cs typeface="ヒラギノ角ゴ Pro W3" pitchFamily="-106" charset="-128"/>
              </a:rPr>
              <a:t> - </a:t>
            </a:r>
            <a:r>
              <a:rPr lang="en-US" dirty="0" err="1" smtClean="0">
                <a:latin typeface="Times New Roman" pitchFamily="-106" charset="0"/>
                <a:ea typeface="ヒラギノ角ゴ Pro W3" pitchFamily="-106" charset="-128"/>
                <a:cs typeface="ヒラギノ角ゴ Pro W3" pitchFamily="-106" charset="-128"/>
              </a:rPr>
              <a:t>SF.com</a:t>
            </a:r>
            <a:r>
              <a:rPr lang="en-US" dirty="0" smtClean="0">
                <a:latin typeface="Times New Roman" pitchFamily="-106" charset="0"/>
                <a:ea typeface="ヒラギノ角ゴ Pro W3" pitchFamily="-106" charset="-128"/>
                <a:cs typeface="ヒラギノ角ゴ Pro W3" pitchFamily="-106" charset="-128"/>
              </a:rPr>
              <a:t> employee phished – gave up password</a:t>
            </a:r>
          </a:p>
          <a:p>
            <a:r>
              <a:rPr lang="en-US" dirty="0" smtClean="0">
                <a:latin typeface="Times New Roman" pitchFamily="-106" charset="0"/>
                <a:ea typeface="ヒラギノ角ゴ Pro W3" pitchFamily="-106" charset="-128"/>
                <a:cs typeface="ヒラギノ角ゴ Pro W3" pitchFamily="-106" charset="-128"/>
              </a:rPr>
              <a:t>Customer details stolen</a:t>
            </a:r>
            <a:r>
              <a:rPr lang="en-US" baseline="0" dirty="0" smtClean="0">
                <a:latin typeface="Times New Roman" pitchFamily="-106" charset="0"/>
                <a:ea typeface="ヒラギノ角ゴ Pro W3" pitchFamily="-106" charset="-128"/>
                <a:cs typeface="ヒラギノ角ゴ Pro W3" pitchFamily="-106" charset="-128"/>
              </a:rPr>
              <a:t> - </a:t>
            </a:r>
            <a:r>
              <a:rPr lang="en-US" dirty="0" smtClean="0">
                <a:latin typeface="Times New Roman" pitchFamily="-106" charset="0"/>
                <a:ea typeface="ヒラギノ角ゴ Pro W3" pitchFamily="-106" charset="-128"/>
                <a:cs typeface="ヒラギノ角ゴ Pro W3" pitchFamily="-106" charset="-128"/>
              </a:rPr>
              <a:t>Spear-phished – some compromises – also targeted malware</a:t>
            </a:r>
          </a:p>
          <a:p>
            <a:r>
              <a:rPr lang="en-US" dirty="0" err="1" smtClean="0"/>
              <a:t>Twitterfail</a:t>
            </a:r>
            <a:r>
              <a:rPr lang="en-US" dirty="0" smtClean="0"/>
              <a:t> –</a:t>
            </a:r>
            <a:r>
              <a:rPr lang="en-US" baseline="0" dirty="0" smtClean="0"/>
              <a:t> reset password flaw repeated </a:t>
            </a:r>
            <a:r>
              <a:rPr lang="en-US" baseline="0" dirty="0" err="1" smtClean="0"/>
              <a:t>pwnage</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does it result in?</a:t>
            </a:r>
          </a:p>
          <a:p>
            <a:pPr lvl="1"/>
            <a:r>
              <a:rPr lang="en-US" dirty="0" smtClean="0"/>
              <a:t>Used to be a lost account</a:t>
            </a:r>
          </a:p>
          <a:p>
            <a:pPr lvl="1"/>
            <a:r>
              <a:rPr lang="en-US" dirty="0" smtClean="0"/>
              <a:t>Now a lost infrastructure ?</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Why would we trust someone else with our data ?</a:t>
            </a:r>
          </a:p>
          <a:p>
            <a:r>
              <a:rPr lang="en-US" dirty="0" smtClean="0">
                <a:solidFill>
                  <a:srgbClr val="FF0000"/>
                </a:solidFill>
              </a:rPr>
              <a:t>They have the skills to do it right!</a:t>
            </a:r>
          </a:p>
        </p:txBody>
      </p:sp>
      <p:sp>
        <p:nvSpPr>
          <p:cNvPr id="4" name="Slide Number Placeholder 3"/>
          <p:cNvSpPr>
            <a:spLocks noGrp="1"/>
          </p:cNvSpPr>
          <p:nvPr>
            <p:ph type="sldNum" sz="quarter" idx="10"/>
          </p:nvPr>
        </p:nvSpPr>
        <p:spPr/>
        <p:txBody>
          <a:bodyPr/>
          <a:lstStyle/>
          <a:p>
            <a:fld id="{7E367875-5329-6B42-925F-982C5B0086E4}"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Why would we trust someone else with our data ?</a:t>
            </a:r>
          </a:p>
          <a:p>
            <a:r>
              <a:rPr lang="en-US" dirty="0" smtClean="0">
                <a:solidFill>
                  <a:srgbClr val="FF0000"/>
                </a:solidFill>
              </a:rPr>
              <a:t>They have the skills to do it right!</a:t>
            </a:r>
          </a:p>
          <a:p>
            <a:endParaRPr lang="en-US" dirty="0" smtClean="0">
              <a:latin typeface="Times New Roman" pitchFamily="-106" charset="0"/>
              <a:ea typeface="ヒラギノ角ゴ Pro W3" pitchFamily="-106" charset="-128"/>
              <a:cs typeface="ヒラギノ角ゴ Pro W3" pitchFamily="-106" charset="-128"/>
            </a:endParaRPr>
          </a:p>
          <a:p>
            <a:r>
              <a:rPr lang="en-US" dirty="0" smtClean="0"/>
              <a:t>Examples of admin fails in the cloud..</a:t>
            </a:r>
            <a:r>
              <a:rPr lang="en-US" baseline="0" dirty="0" smtClean="0"/>
              <a:t> – nick</a:t>
            </a:r>
          </a:p>
          <a:p>
            <a:r>
              <a:rPr lang="en-US" baseline="0" dirty="0" err="1" smtClean="0"/>
              <a:t>Vulns</a:t>
            </a:r>
            <a:r>
              <a:rPr lang="en-US" baseline="0" dirty="0" smtClean="0"/>
              <a:t>, uptime issues, etc…cloud fails</a:t>
            </a:r>
            <a:endParaRPr lang="en-US" dirty="0" smtClean="0"/>
          </a:p>
          <a:p>
            <a:endParaRPr lang="en-US" dirty="0" smtClean="0">
              <a:latin typeface="Times New Roman" pitchFamily="-106" charset="0"/>
              <a:ea typeface="ヒラギノ角ゴ Pro W3" pitchFamily="-106" charset="-128"/>
              <a:cs typeface="ヒラギノ角ゴ Pro W3" pitchFamily="-106" charset="-128"/>
            </a:endParaRPr>
          </a:p>
          <a:p>
            <a:r>
              <a:rPr lang="en-US" dirty="0" smtClean="0">
                <a:latin typeface="Times New Roman" pitchFamily="-106" charset="0"/>
                <a:ea typeface="ヒラギノ角ゴ Pro W3" pitchFamily="-106" charset="-128"/>
                <a:cs typeface="ヒラギノ角ゴ Pro W3" pitchFamily="-106" charset="-128"/>
              </a:rPr>
              <a:t>All your eggs in (someone else’s) basket…CIA</a:t>
            </a:r>
          </a:p>
          <a:p>
            <a:r>
              <a:rPr lang="en-US" dirty="0" smtClean="0">
                <a:latin typeface="Times New Roman" pitchFamily="-106" charset="0"/>
                <a:ea typeface="ヒラギノ角ゴ Pro W3" pitchFamily="-106" charset="-128"/>
                <a:cs typeface="ヒラギノ角ゴ Pro W3" pitchFamily="-106" charset="-128"/>
              </a:rPr>
              <a:t>Jan 2009 – </a:t>
            </a:r>
            <a:r>
              <a:rPr lang="en-US" dirty="0" err="1" smtClean="0">
                <a:latin typeface="Times New Roman" pitchFamily="-106" charset="0"/>
                <a:ea typeface="ヒラギノ角ゴ Pro W3" pitchFamily="-106" charset="-128"/>
                <a:cs typeface="ヒラギノ角ゴ Pro W3" pitchFamily="-106" charset="-128"/>
              </a:rPr>
              <a:t>SF.com</a:t>
            </a:r>
            <a:r>
              <a:rPr lang="en-US" dirty="0" smtClean="0">
                <a:latin typeface="Times New Roman" pitchFamily="-106" charset="0"/>
                <a:ea typeface="ヒラギノ角ゴ Pro W3" pitchFamily="-106" charset="-128"/>
                <a:cs typeface="ヒラギノ角ゴ Pro W3" pitchFamily="-106" charset="-128"/>
              </a:rPr>
              <a:t> customers all locked out </a:t>
            </a:r>
            <a:r>
              <a:rPr lang="en-US" baseline="0" dirty="0" smtClean="0">
                <a:latin typeface="Times New Roman" pitchFamily="-106" charset="0"/>
                <a:ea typeface="ヒラギノ角ゴ Pro W3" pitchFamily="-106" charset="-128"/>
                <a:cs typeface="ヒラギノ角ゴ Pro W3" pitchFamily="-106" charset="-128"/>
              </a:rPr>
              <a:t> - </a:t>
            </a:r>
            <a:r>
              <a:rPr lang="en-US" dirty="0" smtClean="0">
                <a:latin typeface="Times New Roman" pitchFamily="-106" charset="0"/>
                <a:ea typeface="ヒラギノ角ゴ Pro W3" pitchFamily="-106" charset="-128"/>
                <a:cs typeface="ヒラギノ角ゴ Pro W3" pitchFamily="-106" charset="-128"/>
              </a:rPr>
              <a:t>“core network device failed with memory allocation errors”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Online storage service </a:t>
            </a:r>
            <a:r>
              <a:rPr lang="en-US" sz="1200" kern="1200" dirty="0" err="1" smtClean="0">
                <a:solidFill>
                  <a:schemeClr val="tx1"/>
                </a:solidFill>
                <a:latin typeface="+mn-lt"/>
                <a:ea typeface="+mn-ea"/>
                <a:cs typeface="+mn-cs"/>
              </a:rPr>
              <a:t>MediaMax</a:t>
            </a:r>
            <a:r>
              <a:rPr lang="en-US" sz="1200" kern="1200" dirty="0" smtClean="0">
                <a:solidFill>
                  <a:schemeClr val="tx1"/>
                </a:solidFill>
                <a:latin typeface="+mn-lt"/>
                <a:ea typeface="+mn-ea"/>
                <a:cs typeface="+mn-cs"/>
              </a:rPr>
              <a:t>, also called </a:t>
            </a:r>
            <a:r>
              <a:rPr lang="en-US" sz="1200" kern="1200" dirty="0" smtClean="0">
                <a:solidFill>
                  <a:schemeClr val="tx1"/>
                </a:solidFill>
                <a:latin typeface="+mn-lt"/>
                <a:ea typeface="+mn-ea"/>
                <a:cs typeface="+mn-cs"/>
                <a:hlinkClick r:id="rId3"/>
              </a:rPr>
              <a:t>The Linkup, went out of business following a system administration error that deleted active customer data.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Purging  data for inactive accounts, to reduce storage – script misidentified active</a:t>
            </a:r>
            <a:r>
              <a:rPr lang="en-US" sz="1200" kern="1200" baseline="0" dirty="0" smtClean="0">
                <a:solidFill>
                  <a:schemeClr val="tx1"/>
                </a:solidFill>
                <a:latin typeface="+mn-lt"/>
                <a:ea typeface="+mn-ea"/>
                <a:cs typeface="+mn-cs"/>
              </a:rPr>
              <a:t> accounts and removed files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Nokia </a:t>
            </a:r>
            <a:r>
              <a:rPr lang="en-US" sz="1200" kern="1200" baseline="0" dirty="0" err="1" smtClean="0">
                <a:solidFill>
                  <a:schemeClr val="tx1"/>
                </a:solidFill>
                <a:latin typeface="+mn-lt"/>
                <a:ea typeface="+mn-ea"/>
                <a:cs typeface="+mn-cs"/>
              </a:rPr>
              <a:t>Ovi</a:t>
            </a:r>
            <a:r>
              <a:rPr lang="en-US" sz="1200" kern="1200" baseline="0" dirty="0" smtClean="0">
                <a:solidFill>
                  <a:schemeClr val="tx1"/>
                </a:solidFill>
                <a:latin typeface="+mn-lt"/>
                <a:ea typeface="+mn-ea"/>
                <a:cs typeface="+mn-cs"/>
              </a:rPr>
              <a:t> lost 3 weeks worth of customer data (like </a:t>
            </a:r>
            <a:r>
              <a:rPr lang="en-US" sz="1200" kern="1200" baseline="0" dirty="0" err="1" smtClean="0">
                <a:solidFill>
                  <a:schemeClr val="tx1"/>
                </a:solidFill>
                <a:latin typeface="+mn-lt"/>
                <a:ea typeface="+mn-ea"/>
                <a:cs typeface="+mn-cs"/>
              </a:rPr>
              <a:t>MobileMe</a:t>
            </a:r>
            <a:r>
              <a:rPr lang="en-US" sz="1200" kern="1200" baseline="0" dirty="0" smtClean="0">
                <a:solidFill>
                  <a:schemeClr val="tx1"/>
                </a:solidFill>
                <a:latin typeface="+mn-lt"/>
                <a:ea typeface="+mn-ea"/>
                <a:cs typeface="+mn-cs"/>
              </a:rPr>
              <a:t>) – </a:t>
            </a:r>
          </a:p>
          <a:p>
            <a:r>
              <a:rPr lang="en-US" sz="1200" kern="1200" dirty="0" smtClean="0">
                <a:solidFill>
                  <a:schemeClr val="tx1"/>
                </a:solidFill>
                <a:latin typeface="+mn-lt"/>
                <a:ea typeface="+mn-ea"/>
                <a:cs typeface="+mn-cs"/>
              </a:rPr>
              <a:t>One of Nokia's Contacts On </a:t>
            </a:r>
            <a:r>
              <a:rPr lang="en-US" sz="1200" kern="1200" dirty="0" err="1" smtClean="0">
                <a:solidFill>
                  <a:schemeClr val="tx1"/>
                </a:solidFill>
                <a:latin typeface="+mn-lt"/>
                <a:ea typeface="+mn-ea"/>
                <a:cs typeface="+mn-cs"/>
              </a:rPr>
              <a:t>Ovi</a:t>
            </a:r>
            <a:r>
              <a:rPr lang="en-US" sz="1200" kern="1200" dirty="0" smtClean="0">
                <a:solidFill>
                  <a:schemeClr val="tx1"/>
                </a:solidFill>
                <a:latin typeface="+mn-lt"/>
                <a:ea typeface="+mn-ea"/>
                <a:cs typeface="+mn-cs"/>
              </a:rPr>
              <a:t> servers that manages the chat function failed due to a broken cooler, which resulted in a series of catastrophic events that led to a total crash. The last reliable backup that Nokia could recover was dated Jan. 23, meaning anything synced and stored by users between Jan. 23 and Feb. 9 was lost completely.</a:t>
            </a:r>
            <a:endParaRPr lang="en-US" dirty="0" smtClean="0">
              <a:latin typeface="Times New Roman" pitchFamily="-106" charset="0"/>
              <a:ea typeface="ヒラギノ角ゴ Pro W3" pitchFamily="-106" charset="-128"/>
              <a:cs typeface="ヒラギノ角ゴ Pro W3" pitchFamily="-106" charset="-128"/>
            </a:endParaRPr>
          </a:p>
          <a:p>
            <a:endParaRPr lang="en-US" dirty="0" smtClean="0">
              <a:latin typeface="Times New Roman" pitchFamily="-106" charset="0"/>
              <a:ea typeface="ヒラギノ角ゴ Pro W3" pitchFamily="-106" charset="-128"/>
              <a:cs typeface="ヒラギノ角ゴ Pro W3" pitchFamily="-106" charset="-128"/>
            </a:endParaRPr>
          </a:p>
        </p:txBody>
      </p:sp>
      <p:sp>
        <p:nvSpPr>
          <p:cNvPr id="4" name="Slide Number Placeholder 3"/>
          <p:cNvSpPr>
            <a:spLocks noGrp="1"/>
          </p:cNvSpPr>
          <p:nvPr>
            <p:ph type="sldNum" sz="quarter" idx="10"/>
          </p:nvPr>
        </p:nvSpPr>
        <p:spPr/>
        <p:txBody>
          <a:bodyPr/>
          <a:lstStyle/>
          <a:p>
            <a:fld id="{7E367875-5329-6B42-925F-982C5B0086E4}"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Online storage service </a:t>
            </a:r>
            <a:r>
              <a:rPr lang="en-US" sz="1200" kern="1200" dirty="0" err="1" smtClean="0">
                <a:solidFill>
                  <a:schemeClr val="tx1"/>
                </a:solidFill>
                <a:latin typeface="+mn-lt"/>
                <a:ea typeface="+mn-ea"/>
                <a:cs typeface="+mn-cs"/>
              </a:rPr>
              <a:t>MediaMax</a:t>
            </a:r>
            <a:r>
              <a:rPr lang="en-US" sz="1200" kern="1200" dirty="0" smtClean="0">
                <a:solidFill>
                  <a:schemeClr val="tx1"/>
                </a:solidFill>
                <a:latin typeface="+mn-lt"/>
                <a:ea typeface="+mn-ea"/>
                <a:cs typeface="+mn-cs"/>
              </a:rPr>
              <a:t>, also called </a:t>
            </a:r>
            <a:r>
              <a:rPr lang="en-US" sz="1200" kern="1200" dirty="0" smtClean="0">
                <a:solidFill>
                  <a:schemeClr val="tx1"/>
                </a:solidFill>
                <a:latin typeface="+mn-lt"/>
                <a:ea typeface="+mn-ea"/>
                <a:cs typeface="+mn-cs"/>
                <a:hlinkClick r:id="rId3"/>
              </a:rPr>
              <a:t>The Linkup, went out of business following a system administration error that deleted active customer data.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Purging  data for inactive accounts, to reduce storage – script misidentified active</a:t>
            </a:r>
            <a:r>
              <a:rPr lang="en-US" sz="1200" kern="1200" baseline="0" dirty="0" smtClean="0">
                <a:solidFill>
                  <a:schemeClr val="tx1"/>
                </a:solidFill>
                <a:latin typeface="+mn-lt"/>
                <a:ea typeface="+mn-ea"/>
                <a:cs typeface="+mn-cs"/>
              </a:rPr>
              <a:t> accounts and removed files</a:t>
            </a:r>
            <a:endParaRPr lang="en-US" dirty="0" smtClean="0"/>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Nokia </a:t>
            </a:r>
            <a:r>
              <a:rPr lang="en-US" sz="1200" kern="1200" baseline="0" dirty="0" err="1" smtClean="0">
                <a:solidFill>
                  <a:schemeClr val="tx1"/>
                </a:solidFill>
                <a:latin typeface="+mn-lt"/>
                <a:ea typeface="+mn-ea"/>
                <a:cs typeface="+mn-cs"/>
              </a:rPr>
              <a:t>Ovi</a:t>
            </a:r>
            <a:r>
              <a:rPr lang="en-US" sz="1200" kern="1200" baseline="0" dirty="0" smtClean="0">
                <a:solidFill>
                  <a:schemeClr val="tx1"/>
                </a:solidFill>
                <a:latin typeface="+mn-lt"/>
                <a:ea typeface="+mn-ea"/>
                <a:cs typeface="+mn-cs"/>
              </a:rPr>
              <a:t> lost 3 weeks worth of customer data (like </a:t>
            </a:r>
            <a:r>
              <a:rPr lang="en-US" sz="1200" kern="1200" baseline="0" dirty="0" err="1" smtClean="0">
                <a:solidFill>
                  <a:schemeClr val="tx1"/>
                </a:solidFill>
                <a:latin typeface="+mn-lt"/>
                <a:ea typeface="+mn-ea"/>
                <a:cs typeface="+mn-cs"/>
              </a:rPr>
              <a:t>MobileMe</a:t>
            </a:r>
            <a:r>
              <a:rPr lang="en-US" sz="1200" kern="1200" baseline="0" dirty="0" smtClean="0">
                <a:solidFill>
                  <a:schemeClr val="tx1"/>
                </a:solidFill>
                <a:latin typeface="+mn-lt"/>
                <a:ea typeface="+mn-ea"/>
                <a:cs typeface="+mn-cs"/>
              </a:rPr>
              <a:t>) – </a:t>
            </a:r>
          </a:p>
          <a:p>
            <a:r>
              <a:rPr lang="en-US" sz="1200" kern="1200" dirty="0" smtClean="0">
                <a:solidFill>
                  <a:schemeClr val="tx1"/>
                </a:solidFill>
                <a:latin typeface="+mn-lt"/>
                <a:ea typeface="+mn-ea"/>
                <a:cs typeface="+mn-cs"/>
              </a:rPr>
              <a:t>One of Nokia's Contacts On </a:t>
            </a:r>
            <a:r>
              <a:rPr lang="en-US" sz="1200" kern="1200" dirty="0" err="1" smtClean="0">
                <a:solidFill>
                  <a:schemeClr val="tx1"/>
                </a:solidFill>
                <a:latin typeface="+mn-lt"/>
                <a:ea typeface="+mn-ea"/>
                <a:cs typeface="+mn-cs"/>
              </a:rPr>
              <a:t>Ovi</a:t>
            </a:r>
            <a:r>
              <a:rPr lang="en-US" sz="1200" kern="1200" dirty="0" smtClean="0">
                <a:solidFill>
                  <a:schemeClr val="tx1"/>
                </a:solidFill>
                <a:latin typeface="+mn-lt"/>
                <a:ea typeface="+mn-ea"/>
                <a:cs typeface="+mn-cs"/>
              </a:rPr>
              <a:t> servers that manages the chat function failed due to a broken cooler, which resulted in a series of catastrophic events that led to a total crash. The last reliable backup that Nokia could recover was dated Jan. 23, meaning anything synced and stored by users between Jan. 23 and Feb. 9 was lost completely.</a:t>
            </a:r>
            <a:endParaRPr lang="en-US" dirty="0" smtClean="0">
              <a:latin typeface="Times New Roman" pitchFamily="-106" charset="0"/>
              <a:ea typeface="ヒラギノ角ゴ Pro W3" pitchFamily="-106" charset="-128"/>
              <a:cs typeface="ヒラギノ角ゴ Pro W3" pitchFamily="-106" charset="-128"/>
            </a:endParaRPr>
          </a:p>
          <a:p>
            <a:endParaRPr lang="en-US" dirty="0" smtClean="0">
              <a:latin typeface="Times New Roman" pitchFamily="-106" charset="0"/>
              <a:ea typeface="ヒラギノ角ゴ Pro W3" pitchFamily="-106" charset="-128"/>
              <a:cs typeface="ヒラギノ角ゴ Pro W3" pitchFamily="-106" charset="-128"/>
            </a:endParaRPr>
          </a:p>
          <a:p>
            <a:r>
              <a:rPr lang="en-US" dirty="0" smtClean="0">
                <a:latin typeface="Times New Roman" pitchFamily="-106" charset="0"/>
                <a:ea typeface="ヒラギノ角ゴ Pro W3" pitchFamily="-106" charset="-128"/>
                <a:cs typeface="ヒラギノ角ゴ Pro W3" pitchFamily="-106" charset="-128"/>
              </a:rPr>
              <a:t>All your eggs in (someone else’s) basket…CIA</a:t>
            </a:r>
          </a:p>
          <a:p>
            <a:r>
              <a:rPr lang="en-US" dirty="0" smtClean="0">
                <a:latin typeface="Times New Roman" pitchFamily="-106" charset="0"/>
                <a:ea typeface="ヒラギノ角ゴ Pro W3" pitchFamily="-106" charset="-128"/>
                <a:cs typeface="ヒラギノ角ゴ Pro W3" pitchFamily="-106" charset="-128"/>
              </a:rPr>
              <a:t>Jan 2009 – </a:t>
            </a:r>
            <a:r>
              <a:rPr lang="en-US" dirty="0" err="1" smtClean="0">
                <a:latin typeface="Times New Roman" pitchFamily="-106" charset="0"/>
                <a:ea typeface="ヒラギノ角ゴ Pro W3" pitchFamily="-106" charset="-128"/>
                <a:cs typeface="ヒラギノ角ゴ Pro W3" pitchFamily="-106" charset="-128"/>
              </a:rPr>
              <a:t>SF.com</a:t>
            </a:r>
            <a:r>
              <a:rPr lang="en-US" dirty="0" smtClean="0">
                <a:latin typeface="Times New Roman" pitchFamily="-106" charset="0"/>
                <a:ea typeface="ヒラギノ角ゴ Pro W3" pitchFamily="-106" charset="-128"/>
                <a:cs typeface="ヒラギノ角ゴ Pro W3" pitchFamily="-106" charset="-128"/>
              </a:rPr>
              <a:t> customers all locked out </a:t>
            </a:r>
            <a:r>
              <a:rPr lang="en-US" baseline="0" dirty="0" smtClean="0">
                <a:latin typeface="Times New Roman" pitchFamily="-106" charset="0"/>
                <a:ea typeface="ヒラギノ角ゴ Pro W3" pitchFamily="-106" charset="-128"/>
                <a:cs typeface="ヒラギノ角ゴ Pro W3" pitchFamily="-106" charset="-128"/>
              </a:rPr>
              <a:t> - </a:t>
            </a:r>
            <a:r>
              <a:rPr lang="en-US" dirty="0" smtClean="0">
                <a:latin typeface="Times New Roman" pitchFamily="-106" charset="0"/>
                <a:ea typeface="ヒラギノ角ゴ Pro W3" pitchFamily="-106" charset="-128"/>
                <a:cs typeface="ヒラギノ角ゴ Pro W3" pitchFamily="-106" charset="-128"/>
              </a:rPr>
              <a:t>“core network device failed with memory allocation errors”</a:t>
            </a:r>
            <a:endParaRPr lang="en-US" sz="1200" kern="1200" dirty="0" smtClean="0">
              <a:solidFill>
                <a:schemeClr val="tx1"/>
              </a:solidFill>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if some smart people verified that they are not evil today, would we notice if they turned evil tomorrow?</a:t>
            </a:r>
          </a:p>
          <a:p>
            <a:r>
              <a:rPr lang="en-US" dirty="0" smtClean="0"/>
              <a:t>Would we notice if an International Intelligence Agency was sitting in the cloud infrastructure?</a:t>
            </a:r>
          </a:p>
          <a:p>
            <a:r>
              <a:rPr lang="en-US" dirty="0" smtClean="0"/>
              <a:t>Anyone ever heard of </a:t>
            </a:r>
            <a:r>
              <a:rPr lang="en-US" dirty="0" err="1" smtClean="0"/>
              <a:t>CryptoAG</a:t>
            </a:r>
            <a:r>
              <a:rPr lang="en-US" dirty="0" smtClean="0"/>
              <a:t> ?</a:t>
            </a:r>
          </a:p>
          <a:p>
            <a:endParaRPr lang="en-US" dirty="0" smtClean="0"/>
          </a:p>
          <a:p>
            <a:r>
              <a:rPr lang="en-US" dirty="0" smtClean="0"/>
              <a:t>Google </a:t>
            </a:r>
            <a:r>
              <a:rPr lang="en-US" dirty="0" err="1" smtClean="0"/>
              <a:t>swiss</a:t>
            </a:r>
            <a:r>
              <a:rPr lang="en-US" baseline="0" dirty="0" smtClean="0"/>
              <a:t> </a:t>
            </a:r>
            <a:r>
              <a:rPr lang="en-US" baseline="0" dirty="0" err="1" smtClean="0"/>
              <a:t>ag</a:t>
            </a:r>
            <a:r>
              <a:rPr lang="en-US" baseline="0" dirty="0" smtClean="0"/>
              <a:t> + </a:t>
            </a:r>
            <a:r>
              <a:rPr lang="en-US" baseline="0" dirty="0" err="1" smtClean="0"/>
              <a:t>nsa</a:t>
            </a:r>
            <a:r>
              <a:rPr lang="en-US" baseline="0" dirty="0" smtClean="0"/>
              <a:t> -&gt; hit2 -&gt; </a:t>
            </a:r>
            <a:r>
              <a:rPr lang="en-US" dirty="0" smtClean="0"/>
              <a:t>http://</a:t>
            </a:r>
            <a:r>
              <a:rPr lang="en-US" dirty="0" err="1" smtClean="0"/>
              <a:t>mediafilter.org/caq/cryptogate</a:t>
            </a:r>
            <a:r>
              <a:rPr lang="en-US" dirty="0" smtClean="0"/>
              <a:t>/ == “</a:t>
            </a:r>
            <a:r>
              <a:rPr lang="en-US" dirty="0" err="1" smtClean="0"/>
              <a:t>cryptoAG</a:t>
            </a:r>
            <a:r>
              <a:rPr lang="en-US" dirty="0" smtClean="0"/>
              <a:t>: the </a:t>
            </a:r>
            <a:r>
              <a:rPr lang="en-US" dirty="0" err="1" smtClean="0"/>
              <a:t>nsa’s</a:t>
            </a:r>
            <a:r>
              <a:rPr lang="en-US" dirty="0" smtClean="0"/>
              <a:t> </a:t>
            </a:r>
            <a:r>
              <a:rPr lang="en-US" dirty="0" err="1" smtClean="0"/>
              <a:t>trojan</a:t>
            </a:r>
            <a:r>
              <a:rPr lang="en-US" dirty="0" smtClean="0"/>
              <a:t> whore”</a:t>
            </a:r>
          </a:p>
          <a:p>
            <a:r>
              <a:rPr lang="en-US" dirty="0" smtClean="0"/>
              <a:t>For half a century, Crypto AG, a Swiss company located in Zug, has sold to more than 100 countries the encryption machines their officials rely upon to exchange their most sensitive economic, diplomatic and military messages. Crypto AG was founded in 1952 by the legendary (Russian born) Swedish cryptographer Boris </a:t>
            </a:r>
            <a:r>
              <a:rPr lang="en-US" dirty="0" err="1" smtClean="0"/>
              <a:t>Hagelin</a:t>
            </a:r>
            <a:r>
              <a:rPr lang="en-US" dirty="0" smtClean="0"/>
              <a:t>. During World War II, </a:t>
            </a:r>
            <a:r>
              <a:rPr lang="en-US" dirty="0" err="1" smtClean="0"/>
              <a:t>Hagelin</a:t>
            </a:r>
            <a:r>
              <a:rPr lang="en-US" dirty="0" smtClean="0"/>
              <a:t> sold 140,000 of his machine to the US Army.</a:t>
            </a:r>
          </a:p>
          <a:p>
            <a:endParaRPr lang="en-US" dirty="0" smtClean="0"/>
          </a:p>
          <a:p>
            <a:r>
              <a:rPr lang="en-US" dirty="0" smtClean="0"/>
              <a:t>"In the meantime, the Crypto AG has built up long standing cooperative relations with customers in 130 countries," states a prospectus of the company. The home page of the company Web site says, "Crypto AG is the preferred top-security partner for civilian and military authorities worldwide. Security is our business and will always remain our business."</a:t>
            </a:r>
          </a:p>
          <a:p>
            <a:endParaRPr lang="en-US" dirty="0" smtClean="0"/>
          </a:p>
          <a:p>
            <a:r>
              <a:rPr lang="en-US" dirty="0" smtClean="0"/>
              <a:t>And for all those years, US eavesdroppers could read these messages without the least difficulty. A decade after the end of WWII, the NSA, also known as No Such Agency, had rigged the Crypto AG machines in various ways according to the targeted countries. It is probably no exaggeration to state that this 20th century version of the "Trojan horse" is quite likely the greatest sting in modern history.</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Nick</a:t>
            </a:r>
          </a:p>
          <a:p>
            <a:r>
              <a:rPr lang="en-US" dirty="0" smtClean="0"/>
              <a:t>Cloud tied to Web tied to..</a:t>
            </a:r>
            <a:r>
              <a:rPr lang="en-US" baseline="0" dirty="0" smtClean="0">
                <a:latin typeface="Times New Roman" pitchFamily="-106" charset="0"/>
                <a:ea typeface="ヒラギノ角ゴ Pro W3" pitchFamily="-106" charset="-128"/>
                <a:cs typeface="ヒラギノ角ゴ Pro W3" pitchFamily="-106" charset="-128"/>
              </a:rPr>
              <a:t> -</a:t>
            </a:r>
            <a:r>
              <a:rPr lang="en-US" dirty="0" smtClean="0">
                <a:latin typeface="Times New Roman" pitchFamily="-106" charset="0"/>
                <a:ea typeface="ヒラギノ角ゴ Pro W3" pitchFamily="-106" charset="-128"/>
                <a:cs typeface="ヒラギノ角ゴ Pro W3" pitchFamily="-106" charset="-128"/>
              </a:rPr>
              <a:t>Nobody still makes the same old web application mistakes do they…?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Statistics on tested Applications are shocking from almost every source.</a:t>
            </a:r>
          </a:p>
          <a:p>
            <a:endParaRPr lang="en-US" dirty="0" smtClean="0">
              <a:latin typeface="Times New Roman" pitchFamily="-106" charset="0"/>
              <a:ea typeface="ヒラギノ角ゴ Pro W3" pitchFamily="-106" charset="-128"/>
              <a:cs typeface="ヒラギノ角ゴ Pro W3" pitchFamily="-106" charset="-128"/>
            </a:endParaRPr>
          </a:p>
          <a:p>
            <a:r>
              <a:rPr lang="en-US" dirty="0" smtClean="0">
                <a:latin typeface="Times New Roman" pitchFamily="-106" charset="0"/>
                <a:ea typeface="ヒラギノ角ゴ Pro W3" pitchFamily="-106" charset="-128"/>
                <a:cs typeface="ヒラギノ角ゴ Pro W3" pitchFamily="-106" charset="-128"/>
              </a:rPr>
              <a:t>Twitter - Multiple XSS worms, access to admin backend through compromise of Twitter employee’s password</a:t>
            </a:r>
            <a:r>
              <a:rPr lang="en-US" baseline="0" dirty="0" smtClean="0">
                <a:latin typeface="Times New Roman" pitchFamily="-106" charset="0"/>
                <a:ea typeface="ヒラギノ角ゴ Pro W3" pitchFamily="-106" charset="-128"/>
                <a:cs typeface="ヒラギノ角ゴ Pro W3" pitchFamily="-106" charset="-128"/>
              </a:rPr>
              <a:t> </a:t>
            </a:r>
            <a:r>
              <a:rPr lang="en-US" dirty="0" smtClean="0">
                <a:latin typeface="Times New Roman" pitchFamily="-106" charset="0"/>
                <a:ea typeface="ヒラギノ角ゴ Pro W3" pitchFamily="-106" charset="-128"/>
                <a:cs typeface="ヒラギノ角ゴ Pro W3" pitchFamily="-106" charset="-128"/>
              </a:rPr>
              <a:t>– that’s *all* they do?!</a:t>
            </a:r>
          </a:p>
          <a:p>
            <a:r>
              <a:rPr lang="en-US" dirty="0" err="1" smtClean="0">
                <a:latin typeface="Times New Roman" pitchFamily="-106" charset="0"/>
                <a:ea typeface="ヒラギノ角ゴ Pro W3" pitchFamily="-106" charset="-128"/>
                <a:cs typeface="ヒラギノ角ゴ Pro W3" pitchFamily="-106" charset="-128"/>
              </a:rPr>
              <a:t>Samy</a:t>
            </a:r>
            <a:r>
              <a:rPr lang="en-US" dirty="0" smtClean="0">
                <a:latin typeface="Times New Roman" pitchFamily="-106" charset="0"/>
                <a:ea typeface="ヒラギノ角ゴ Pro W3" pitchFamily="-106" charset="-128"/>
                <a:cs typeface="ヒラギノ角ゴ Pro W3" pitchFamily="-106" charset="-128"/>
              </a:rPr>
              <a:t> XSS worm – 2005</a:t>
            </a:r>
            <a:r>
              <a:rPr lang="en-US" baseline="0" dirty="0" smtClean="0">
                <a:latin typeface="Times New Roman" pitchFamily="-106" charset="0"/>
                <a:ea typeface="ヒラギノ角ゴ Pro W3" pitchFamily="-106" charset="-128"/>
                <a:cs typeface="ヒラギノ角ゴ Pro W3" pitchFamily="-106" charset="-128"/>
              </a:rPr>
              <a:t> - </a:t>
            </a:r>
            <a:r>
              <a:rPr lang="en-US" dirty="0" smtClean="0">
                <a:latin typeface="Times New Roman" pitchFamily="-106" charset="0"/>
                <a:ea typeface="ヒラギノ角ゴ Pro W3" pitchFamily="-106" charset="-128"/>
                <a:cs typeface="ヒラギノ角ゴ Pro W3" pitchFamily="-106" charset="-128"/>
              </a:rPr>
              <a:t>Led to a plethora of talk and research on web application worms…</a:t>
            </a:r>
          </a:p>
          <a:p>
            <a:r>
              <a:rPr lang="en-US" dirty="0" smtClean="0">
                <a:latin typeface="Times New Roman" pitchFamily="-106" charset="0"/>
                <a:ea typeface="ヒラギノ角ゴ Pro W3" pitchFamily="-106" charset="-128"/>
                <a:cs typeface="ヒラギノ角ゴ Pro W3" pitchFamily="-106" charset="-128"/>
              </a:rPr>
              <a:t>XSRF in Gmail – January 2007 – Contact list hijacking – mail stealing PDP / </a:t>
            </a:r>
            <a:r>
              <a:rPr lang="en-US" dirty="0" err="1" smtClean="0">
                <a:latin typeface="Times New Roman" pitchFamily="-106" charset="0"/>
                <a:ea typeface="ヒラギノ角ゴ Pro W3" pitchFamily="-106" charset="-128"/>
                <a:cs typeface="ヒラギノ角ゴ Pro W3" pitchFamily="-106" charset="-128"/>
              </a:rPr>
              <a:t>jeremiah</a:t>
            </a:r>
            <a:r>
              <a:rPr lang="en-US" baseline="0" dirty="0" smtClean="0">
                <a:latin typeface="Times New Roman" pitchFamily="-106" charset="0"/>
                <a:ea typeface="ヒラギノ角ゴ Pro W3" pitchFamily="-106" charset="-128"/>
                <a:cs typeface="ヒラギノ角ゴ Pro W3" pitchFamily="-106" charset="-128"/>
              </a:rPr>
              <a:t> - </a:t>
            </a:r>
            <a:r>
              <a:rPr lang="en-US" dirty="0" smtClean="0">
                <a:latin typeface="Times New Roman" pitchFamily="-106" charset="0"/>
                <a:ea typeface="ヒラギノ角ゴ Pro W3" pitchFamily="-106" charset="-128"/>
                <a:cs typeface="ヒラギノ角ゴ Pro W3" pitchFamily="-106" charset="-128"/>
              </a:rPr>
              <a:t>XSS flaws in Google SSL page – May 2009</a:t>
            </a:r>
            <a:r>
              <a:rPr lang="en-US" baseline="0" dirty="0" smtClean="0">
                <a:latin typeface="Times New Roman" pitchFamily="-106" charset="0"/>
                <a:ea typeface="ヒラギノ角ゴ Pro W3" pitchFamily="-106" charset="-128"/>
                <a:cs typeface="ヒラギノ角ゴ Pro W3" pitchFamily="-106" charset="-128"/>
              </a:rPr>
              <a:t> - </a:t>
            </a:r>
            <a:r>
              <a:rPr lang="en-US" dirty="0" smtClean="0">
                <a:latin typeface="Times New Roman" pitchFamily="-106" charset="0"/>
                <a:ea typeface="ヒラギノ角ゴ Pro W3" pitchFamily="-106" charset="-128"/>
                <a:cs typeface="ヒラギノ角ゴ Pro W3" pitchFamily="-106" charset="-128"/>
              </a:rPr>
              <a:t>XSRF + XSS…ouch</a:t>
            </a:r>
          </a:p>
          <a:p>
            <a:endParaRPr lang="en-US" dirty="0" smtClean="0">
              <a:latin typeface="Times New Roman" pitchFamily="-106" charset="0"/>
              <a:ea typeface="ヒラギノ角ゴ Pro W3" pitchFamily="-106" charset="-128"/>
              <a:cs typeface="ヒラギノ角ゴ Pro W3" pitchFamily="-106" charset="-128"/>
            </a:endParaRP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guys have been quick to spot the benefits</a:t>
            </a:r>
            <a:r>
              <a:rPr lang="en-US" baseline="0" dirty="0" smtClean="0"/>
              <a:t> provided by computation on tap..</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Recall the </a:t>
            </a:r>
            <a:r>
              <a:rPr lang="en-US" sz="1200" kern="1200" dirty="0" err="1" smtClean="0">
                <a:solidFill>
                  <a:schemeClr val="tx1"/>
                </a:solidFill>
                <a:latin typeface="+mn-lt"/>
                <a:ea typeface="+mn-ea"/>
                <a:cs typeface="+mn-cs"/>
              </a:rPr>
              <a:t>debian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openssl</a:t>
            </a:r>
            <a:r>
              <a:rPr lang="en-US" sz="1200" kern="1200" dirty="0" smtClean="0">
                <a:solidFill>
                  <a:schemeClr val="tx1"/>
                </a:solidFill>
                <a:latin typeface="+mn-lt"/>
                <a:ea typeface="+mn-ea"/>
                <a:cs typeface="+mn-cs"/>
              </a:rPr>
              <a:t> debacle/disaster..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Populate a distributed queue with strings describing which keys to generate</a:t>
            </a:r>
          </a:p>
          <a:p>
            <a:r>
              <a:rPr lang="en-US" sz="1200" kern="1200" dirty="0" smtClean="0">
                <a:solidFill>
                  <a:schemeClr val="tx1"/>
                </a:solidFill>
                <a:latin typeface="+mn-lt"/>
                <a:ea typeface="+mn-ea"/>
                <a:cs typeface="+mn-cs"/>
              </a:rPr>
              <a:t>2. Launch 20 </a:t>
            </a:r>
            <a:r>
              <a:rPr lang="en-US" sz="1200" kern="1200" dirty="0" err="1" smtClean="0">
                <a:solidFill>
                  <a:schemeClr val="tx1"/>
                </a:solidFill>
                <a:latin typeface="+mn-lt"/>
                <a:ea typeface="+mn-ea"/>
                <a:cs typeface="+mn-cs"/>
              </a:rPr>
              <a:t>VMs</a:t>
            </a:r>
            <a:r>
              <a:rPr lang="en-US" sz="1200" kern="1200" dirty="0" smtClean="0">
                <a:solidFill>
                  <a:schemeClr val="tx1"/>
                </a:solidFill>
                <a:latin typeface="+mn-lt"/>
                <a:ea typeface="+mn-ea"/>
                <a:cs typeface="+mn-cs"/>
              </a:rPr>
              <a:t> (the default limit) </a:t>
            </a:r>
          </a:p>
          <a:p>
            <a:r>
              <a:rPr lang="en-US" sz="1200" kern="1200" dirty="0" smtClean="0">
                <a:solidFill>
                  <a:schemeClr val="tx1"/>
                </a:solidFill>
                <a:latin typeface="+mn-lt"/>
                <a:ea typeface="+mn-ea"/>
                <a:cs typeface="+mn-cs"/>
              </a:rPr>
              <a:t>3. Fetch key descriptors from queue, generate batches of keys, and store in S3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Generating 524,288 RSA keys </a:t>
            </a:r>
          </a:p>
          <a:p>
            <a:r>
              <a:rPr lang="en-US" sz="1200" kern="1200" dirty="0" smtClean="0">
                <a:solidFill>
                  <a:schemeClr val="tx1"/>
                </a:solidFill>
                <a:latin typeface="+mn-lt"/>
                <a:ea typeface="+mn-ea"/>
                <a:cs typeface="+mn-cs"/>
              </a:rPr>
              <a:t>	262,144 RSA keys on 20 32-bit instances ▪$0.10 </a:t>
            </a:r>
            <a:r>
              <a:rPr lang="en-US" sz="1200" kern="1200" dirty="0" err="1" smtClean="0">
                <a:solidFill>
                  <a:schemeClr val="tx1"/>
                </a:solidFill>
                <a:latin typeface="+mn-lt"/>
                <a:ea typeface="+mn-ea"/>
                <a:cs typeface="+mn-cs"/>
              </a:rPr>
              <a:t>x</a:t>
            </a:r>
            <a:r>
              <a:rPr lang="en-US" sz="1200" kern="1200" dirty="0" smtClean="0">
                <a:solidFill>
                  <a:schemeClr val="tx1"/>
                </a:solidFill>
                <a:latin typeface="+mn-lt"/>
                <a:ea typeface="+mn-ea"/>
                <a:cs typeface="+mn-cs"/>
              </a:rPr>
              <a:t> 20 machines </a:t>
            </a:r>
            <a:r>
              <a:rPr lang="en-US" sz="1200" kern="1200" dirty="0" err="1" smtClean="0">
                <a:solidFill>
                  <a:schemeClr val="tx1"/>
                </a:solidFill>
                <a:latin typeface="+mn-lt"/>
                <a:ea typeface="+mn-ea"/>
                <a:cs typeface="+mn-cs"/>
              </a:rPr>
              <a:t>x</a:t>
            </a:r>
            <a:r>
              <a:rPr lang="en-US" sz="1200" kern="1200" dirty="0" smtClean="0">
                <a:solidFill>
                  <a:schemeClr val="tx1"/>
                </a:solidFill>
                <a:latin typeface="+mn-lt"/>
                <a:ea typeface="+mn-ea"/>
                <a:cs typeface="+mn-cs"/>
              </a:rPr>
              <a:t> 4 hours = </a:t>
            </a:r>
            <a:r>
              <a:rPr lang="en-US" sz="1200" b="0" kern="1200" dirty="0" smtClean="0">
                <a:solidFill>
                  <a:schemeClr val="tx1"/>
                </a:solidFill>
                <a:latin typeface="+mn-lt"/>
                <a:ea typeface="+mn-ea"/>
                <a:cs typeface="+mn-cs"/>
              </a:rPr>
              <a:t>$8 </a:t>
            </a:r>
          </a:p>
          <a:p>
            <a:r>
              <a:rPr lang="en-US" sz="1200" b="0" kern="1200" dirty="0" smtClean="0">
                <a:solidFill>
                  <a:schemeClr val="tx1"/>
                </a:solidFill>
                <a:latin typeface="+mn-lt"/>
                <a:ea typeface="+mn-ea"/>
                <a:cs typeface="+mn-cs"/>
              </a:rPr>
              <a:t>	262,144 RSA keys on 20 64-bit instances ▪$0.20 </a:t>
            </a:r>
            <a:r>
              <a:rPr lang="en-US" sz="1200" b="0" kern="1200" dirty="0" err="1" smtClean="0">
                <a:solidFill>
                  <a:schemeClr val="tx1"/>
                </a:solidFill>
                <a:latin typeface="+mn-lt"/>
                <a:ea typeface="+mn-ea"/>
                <a:cs typeface="+mn-cs"/>
              </a:rPr>
              <a:t>x</a:t>
            </a:r>
            <a:r>
              <a:rPr lang="en-US" sz="1200" b="0" kern="1200" dirty="0" smtClean="0">
                <a:solidFill>
                  <a:schemeClr val="tx1"/>
                </a:solidFill>
                <a:latin typeface="+mn-lt"/>
                <a:ea typeface="+mn-ea"/>
                <a:cs typeface="+mn-cs"/>
              </a:rPr>
              <a:t> 20 machines </a:t>
            </a:r>
            <a:r>
              <a:rPr lang="en-US" sz="1200" b="0" kern="1200" dirty="0" err="1" smtClean="0">
                <a:solidFill>
                  <a:schemeClr val="tx1"/>
                </a:solidFill>
                <a:latin typeface="+mn-lt"/>
                <a:ea typeface="+mn-ea"/>
                <a:cs typeface="+mn-cs"/>
              </a:rPr>
              <a:t>x</a:t>
            </a:r>
            <a:r>
              <a:rPr lang="en-US" sz="1200" b="0" kern="1200" dirty="0" smtClean="0">
                <a:solidFill>
                  <a:schemeClr val="tx1"/>
                </a:solidFill>
                <a:latin typeface="+mn-lt"/>
                <a:ea typeface="+mn-ea"/>
                <a:cs typeface="+mn-cs"/>
              </a:rPr>
              <a:t> 2 hours = $8</a:t>
            </a:r>
          </a:p>
          <a:p>
            <a:r>
              <a:rPr lang="en-US" sz="1200" b="1" kern="1200" dirty="0" smtClean="0">
                <a:solidFill>
                  <a:schemeClr val="tx1"/>
                </a:solidFill>
                <a:latin typeface="+mn-lt"/>
                <a:ea typeface="+mn-ea"/>
                <a:cs typeface="+mn-cs"/>
              </a:rPr>
              <a:t>	Decrypting your SSL traffic: Priceless</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Ban </a:t>
            </a:r>
            <a:r>
              <a:rPr lang="en-US" dirty="0" err="1" smtClean="0"/>
              <a:t>nagy</a:t>
            </a:r>
            <a:r>
              <a:rPr lang="en-US" dirty="0" smtClean="0"/>
              <a:t> recently spoke at </a:t>
            </a:r>
            <a:r>
              <a:rPr lang="en-US" dirty="0" err="1" smtClean="0"/>
              <a:t>syscan</a:t>
            </a:r>
            <a:r>
              <a:rPr lang="en-US" dirty="0" smtClean="0"/>
              <a:t> on his </a:t>
            </a:r>
            <a:r>
              <a:rPr lang="en-US" dirty="0" err="1" smtClean="0"/>
              <a:t>metafuzz</a:t>
            </a:r>
            <a:r>
              <a:rPr lang="en-US" dirty="0" smtClean="0"/>
              <a:t> office </a:t>
            </a:r>
            <a:r>
              <a:rPr lang="en-US" dirty="0" err="1" smtClean="0"/>
              <a:t>fuzzing</a:t>
            </a:r>
            <a:r>
              <a:rPr lang="en-US" baseline="0" dirty="0" smtClean="0"/>
              <a:t> suite.</a:t>
            </a:r>
          </a:p>
          <a:p>
            <a:r>
              <a:rPr lang="en-US" baseline="0" dirty="0" smtClean="0"/>
              <a:t>Effectively </a:t>
            </a:r>
            <a:r>
              <a:rPr lang="en-US" baseline="0" dirty="0" err="1" smtClean="0"/>
              <a:t>ben</a:t>
            </a:r>
            <a:r>
              <a:rPr lang="en-US" baseline="0" dirty="0" smtClean="0"/>
              <a:t> </a:t>
            </a:r>
            <a:r>
              <a:rPr lang="en-US" baseline="0" dirty="0" err="1" smtClean="0"/>
              <a:t>paralellized</a:t>
            </a:r>
            <a:r>
              <a:rPr lang="en-US" baseline="0" dirty="0" smtClean="0"/>
              <a:t> his scanning by using multiple machines to run his fuzz harness..</a:t>
            </a:r>
          </a:p>
          <a:p>
            <a:r>
              <a:rPr lang="en-US" baseline="0" dirty="0" smtClean="0"/>
              <a:t>Went from performing </a:t>
            </a:r>
            <a:r>
              <a:rPr lang="en-US" baseline="0" dirty="0" err="1" smtClean="0"/>
              <a:t>n</a:t>
            </a:r>
            <a:r>
              <a:rPr lang="en-US" baseline="0" dirty="0" smtClean="0"/>
              <a:t> tests per minute to </a:t>
            </a:r>
            <a:r>
              <a:rPr lang="en-US" baseline="0" dirty="0" err="1" smtClean="0"/>
              <a:t>m</a:t>
            </a:r>
            <a:r>
              <a:rPr lang="en-US" baseline="0" dirty="0" smtClean="0"/>
              <a:t> tests per minute..</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Zynamics</a:t>
            </a:r>
            <a:r>
              <a:rPr lang="en-US" dirty="0" smtClean="0"/>
              <a:t> use EC2 to demo software to customers as well as to farm out processing of malware classification aiming for 30k-50k samples per day.</a:t>
            </a:r>
          </a:p>
          <a:p>
            <a:r>
              <a:rPr lang="en-US" dirty="0" err="1" smtClean="0"/>
              <a:t>Dmolnar</a:t>
            </a:r>
            <a:r>
              <a:rPr lang="en-US" smtClean="0"/>
              <a:t> - </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http://www.johnmwillis.com/cloud-computing/cloud-vendors-a-to-z-revised/</a:t>
            </a:r>
            <a:endParaRPr lang="en-US" dirty="0" smtClean="0"/>
          </a:p>
        </p:txBody>
      </p:sp>
      <p:sp>
        <p:nvSpPr>
          <p:cNvPr id="4" name="Slide Number Placeholder 3"/>
          <p:cNvSpPr>
            <a:spLocks noGrp="1"/>
          </p:cNvSpPr>
          <p:nvPr>
            <p:ph type="sldNum" sz="quarter" idx="10"/>
          </p:nvPr>
        </p:nvSpPr>
        <p:spPr/>
        <p:txBody>
          <a:bodyPr/>
          <a:lstStyle/>
          <a:p>
            <a:fld id="{A61E29B0-2AE7-AE47-8A65-C900AD5D4498}" type="slidenum">
              <a:rPr lang="en-US" smtClean="0"/>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Lots of</a:t>
            </a:r>
            <a:r>
              <a:rPr lang="en-US" baseline="0" dirty="0" smtClean="0"/>
              <a:t> coolness in these systems</a:t>
            </a:r>
          </a:p>
          <a:p>
            <a:r>
              <a:rPr lang="en-US" baseline="0" dirty="0" smtClean="0"/>
              <a:t>Lots to learn and lots to explain</a:t>
            </a:r>
          </a:p>
          <a:p>
            <a:r>
              <a:rPr lang="en-US" baseline="0" dirty="0" smtClean="0"/>
              <a:t>We cover the necessary parts of the architecture as they come up</a:t>
            </a:r>
            <a:endParaRPr lang="en-US" dirty="0" smtClean="0"/>
          </a:p>
          <a:p>
            <a:endParaRPr lang="en-US" dirty="0"/>
          </a:p>
        </p:txBody>
      </p:sp>
      <p:sp>
        <p:nvSpPr>
          <p:cNvPr id="4" name="Slide Number Placeholder 3"/>
          <p:cNvSpPr>
            <a:spLocks noGrp="1"/>
          </p:cNvSpPr>
          <p:nvPr>
            <p:ph type="sldNum" sz="quarter" idx="10"/>
          </p:nvPr>
        </p:nvSpPr>
        <p:spPr/>
        <p:txBody>
          <a:bodyPr/>
          <a:lstStyle/>
          <a:p>
            <a:fld id="{A61E29B0-2AE7-AE47-8A65-C900AD5D4498}" type="slidenum">
              <a:rPr lang="en-US" smtClean="0"/>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MH:</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blogged about this </a:t>
            </a:r>
            <a:r>
              <a:rPr lang="en-US" dirty="0" err="1" smtClean="0"/>
              <a:t>waaaaaay</a:t>
            </a:r>
            <a:r>
              <a:rPr lang="en-US" dirty="0" smtClean="0"/>
              <a:t> back</a:t>
            </a:r>
          </a:p>
          <a:p>
            <a:r>
              <a:rPr lang="en-US" dirty="0" smtClean="0"/>
              <a:t>A</a:t>
            </a:r>
            <a:r>
              <a:rPr lang="en-US" baseline="0" dirty="0" smtClean="0"/>
              <a:t> 10 line twill / </a:t>
            </a:r>
            <a:r>
              <a:rPr lang="en-US" baseline="0" dirty="0" err="1" smtClean="0"/>
              <a:t>wget</a:t>
            </a:r>
            <a:r>
              <a:rPr lang="en-US" baseline="0" dirty="0" smtClean="0"/>
              <a:t> script is going to be able to drive up utilization -&gt; which can drive up costs</a:t>
            </a:r>
          </a:p>
          <a:p>
            <a:r>
              <a:rPr lang="en-US" baseline="0" dirty="0" smtClean="0"/>
              <a:t>This doesn’t mean it’s a bad idea. This sort of dos always existed</a:t>
            </a:r>
          </a:p>
          <a:p>
            <a:r>
              <a:rPr lang="en-US" baseline="0" dirty="0" smtClean="0"/>
              <a:t>But it’s a new thing for us to look for when auditing.. i.e. if </a:t>
            </a:r>
            <a:r>
              <a:rPr lang="en-US" baseline="0" dirty="0" err="1" smtClean="0"/>
              <a:t>ur</a:t>
            </a:r>
            <a:r>
              <a:rPr lang="en-US" baseline="0" dirty="0" smtClean="0"/>
              <a:t> customers app can be trivially tricked into doing a lot of work, then it can be expensive..</a:t>
            </a:r>
          </a:p>
          <a:p>
            <a:r>
              <a:rPr lang="en-US" baseline="0" dirty="0" smtClean="0"/>
              <a:t>This is well understood in crypto circles - </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Talk has been increasing on </a:t>
            </a:r>
            <a:r>
              <a:rPr lang="en-US" dirty="0" err="1" smtClean="0"/>
              <a:t>incentivisation</a:t>
            </a:r>
            <a:r>
              <a:rPr lang="en-US" dirty="0" smtClean="0"/>
              <a:t> in security</a:t>
            </a:r>
          </a:p>
          <a:p>
            <a:r>
              <a:rPr lang="en-US" dirty="0" smtClean="0"/>
              <a:t>The</a:t>
            </a:r>
            <a:r>
              <a:rPr lang="en-US" baseline="0" dirty="0" smtClean="0"/>
              <a:t> question is “who is </a:t>
            </a:r>
            <a:r>
              <a:rPr lang="en-US" baseline="0" dirty="0" err="1" smtClean="0"/>
              <a:t>incentivised</a:t>
            </a:r>
            <a:r>
              <a:rPr lang="en-US" baseline="0" dirty="0" smtClean="0"/>
              <a:t> here to fix this?”</a:t>
            </a:r>
          </a:p>
          <a:p>
            <a:r>
              <a:rPr lang="en-US" baseline="0" dirty="0" smtClean="0"/>
              <a:t>It sounds a lot like the problem </a:t>
            </a:r>
            <a:r>
              <a:rPr lang="en-US" baseline="0" dirty="0" err="1" smtClean="0"/>
              <a:t>adwords</a:t>
            </a:r>
            <a:r>
              <a:rPr lang="en-US" baseline="0" dirty="0" smtClean="0"/>
              <a:t> face with </a:t>
            </a:r>
            <a:r>
              <a:rPr lang="en-US" baseline="0" dirty="0" err="1" smtClean="0"/>
              <a:t>clickfraud</a:t>
            </a:r>
            <a:r>
              <a:rPr lang="en-US" baseline="0" dirty="0" smtClean="0"/>
              <a:t>, except that in a way, click fraud self regulates.</a:t>
            </a:r>
          </a:p>
          <a:p>
            <a:r>
              <a:rPr lang="en-US" baseline="0" dirty="0" smtClean="0"/>
              <a:t>There is no such feedback loop here.. </a:t>
            </a:r>
            <a:endParaRPr lang="en-US" dirty="0" smtClean="0"/>
          </a:p>
          <a:p>
            <a:r>
              <a:rPr lang="en-US" dirty="0" smtClean="0"/>
              <a:t>http://rationalsecurity.typepad.com/blog/2009/01/a-couple-of-followups-on-my-edos-economic-denial-of-sustainability-concept.html</a:t>
            </a:r>
          </a:p>
          <a:p>
            <a:endParaRPr lang="en-US" dirty="0" smtClean="0"/>
          </a:p>
          <a:p>
            <a:r>
              <a:rPr lang="en-US" dirty="0" smtClean="0"/>
              <a:t>“Amazon announced the beta of Amazon </a:t>
            </a:r>
            <a:r>
              <a:rPr lang="en-US" dirty="0" err="1" smtClean="0"/>
              <a:t>SimpleDB</a:t>
            </a:r>
            <a:r>
              <a:rPr lang="en-US" dirty="0" smtClean="0"/>
              <a:t> without that much fanfare, but it is an interesting trend to watch..</a:t>
            </a:r>
          </a:p>
          <a:p>
            <a:endParaRPr lang="en-US" dirty="0" smtClean="0"/>
          </a:p>
          <a:p>
            <a:r>
              <a:rPr lang="en-US" dirty="0" smtClean="0"/>
              <a:t>Essentially </a:t>
            </a:r>
            <a:r>
              <a:rPr lang="en-US" dirty="0" err="1" smtClean="0"/>
              <a:t>amazon</a:t>
            </a:r>
            <a:r>
              <a:rPr lang="en-US" dirty="0" smtClean="0"/>
              <a:t> are giving the power of a database to people used to excel and simple queries, backed by their massively </a:t>
            </a:r>
            <a:r>
              <a:rPr lang="en-US" dirty="0" err="1" smtClean="0"/>
              <a:t>optimised</a:t>
            </a:r>
            <a:r>
              <a:rPr lang="en-US" dirty="0" smtClean="0"/>
              <a:t> infrastructure. It will make popping up a web shop even more trivial than it has been in the past, and </a:t>
            </a:r>
            <a:r>
              <a:rPr lang="en-US" dirty="0" err="1" smtClean="0"/>
              <a:t>i</a:t>
            </a:r>
            <a:r>
              <a:rPr lang="en-US" dirty="0" smtClean="0"/>
              <a:t> guess continues along the growing trend of allowing "content to be king". i.e. </a:t>
            </a:r>
            <a:r>
              <a:rPr lang="en-US" dirty="0" err="1" smtClean="0"/>
              <a:t>u</a:t>
            </a:r>
            <a:r>
              <a:rPr lang="en-US" dirty="0" smtClean="0"/>
              <a:t> </a:t>
            </a:r>
            <a:r>
              <a:rPr lang="en-US" dirty="0" err="1" smtClean="0"/>
              <a:t>dont</a:t>
            </a:r>
            <a:r>
              <a:rPr lang="en-US" dirty="0" smtClean="0"/>
              <a:t> need a </a:t>
            </a:r>
            <a:r>
              <a:rPr lang="en-US" dirty="0" err="1" smtClean="0"/>
              <a:t>sql</a:t>
            </a:r>
            <a:r>
              <a:rPr lang="en-US" dirty="0" smtClean="0"/>
              <a:t> geek in your corner, just a good idea .</a:t>
            </a:r>
          </a:p>
          <a:p>
            <a:endParaRPr lang="en-US" dirty="0" smtClean="0"/>
          </a:p>
          <a:p>
            <a:r>
              <a:rPr lang="en-US" dirty="0" smtClean="0"/>
              <a:t>Now this will obviously work only for simple queries in the short term, but it is a big score for a pay per use hosted db service. It obviously raises privacy questions but this is a trade off </a:t>
            </a:r>
            <a:r>
              <a:rPr lang="en-US" dirty="0" err="1" smtClean="0"/>
              <a:t>im</a:t>
            </a:r>
            <a:r>
              <a:rPr lang="en-US" dirty="0" smtClean="0"/>
              <a:t> sure many will happily make..</a:t>
            </a:r>
          </a:p>
          <a:p>
            <a:endParaRPr lang="en-US" dirty="0" smtClean="0"/>
          </a:p>
          <a:p>
            <a:r>
              <a:rPr lang="en-US" dirty="0" smtClean="0"/>
              <a:t>(it also raises the interesting question of sabotaging someone, by simply running multiple queries on his site.. i.e. since the site owner is paying </a:t>
            </a:r>
            <a:r>
              <a:rPr lang="en-US" dirty="0" err="1" smtClean="0"/>
              <a:t>amazon</a:t>
            </a:r>
            <a:r>
              <a:rPr lang="en-US" dirty="0" smtClean="0"/>
              <a:t> based on db usage, a simple </a:t>
            </a:r>
            <a:r>
              <a:rPr lang="en-US" dirty="0" err="1" smtClean="0"/>
              <a:t>wget</a:t>
            </a:r>
            <a:r>
              <a:rPr lang="en-US" dirty="0" smtClean="0"/>
              <a:t> script that fetches the price of an item recursively could end up costing the site owner a small fortune! Now this is a similar problem to the one </a:t>
            </a:r>
            <a:r>
              <a:rPr lang="en-US" dirty="0" err="1" smtClean="0"/>
              <a:t>google</a:t>
            </a:r>
            <a:r>
              <a:rPr lang="en-US" dirty="0" smtClean="0"/>
              <a:t> had with ad-words, but ad-words self regulate based on pricing.. i.e. if </a:t>
            </a:r>
            <a:r>
              <a:rPr lang="en-US" dirty="0" err="1" smtClean="0"/>
              <a:t>i</a:t>
            </a:r>
            <a:r>
              <a:rPr lang="en-US" dirty="0" smtClean="0"/>
              <a:t> have an ad and am willing to pay $1 per impression today </a:t>
            </a:r>
            <a:r>
              <a:rPr lang="en-US" dirty="0" err="1" smtClean="0"/>
              <a:t>i</a:t>
            </a:r>
            <a:r>
              <a:rPr lang="en-US" dirty="0" smtClean="0"/>
              <a:t> am happy because </a:t>
            </a:r>
            <a:r>
              <a:rPr lang="en-US" dirty="0" err="1" smtClean="0"/>
              <a:t>i</a:t>
            </a:r>
            <a:r>
              <a:rPr lang="en-US" dirty="0" smtClean="0"/>
              <a:t> have calculated that </a:t>
            </a:r>
            <a:r>
              <a:rPr lang="en-US" dirty="0" err="1" smtClean="0"/>
              <a:t>i</a:t>
            </a:r>
            <a:r>
              <a:rPr lang="en-US" dirty="0" smtClean="0"/>
              <a:t> get an </a:t>
            </a:r>
            <a:r>
              <a:rPr lang="en-US" dirty="0" err="1" smtClean="0"/>
              <a:t>x</a:t>
            </a:r>
            <a:r>
              <a:rPr lang="en-US" dirty="0" smtClean="0"/>
              <a:t>% conversion. Some monkey </a:t>
            </a:r>
            <a:r>
              <a:rPr lang="en-US" dirty="0" err="1" smtClean="0"/>
              <a:t>wgets</a:t>
            </a:r>
            <a:r>
              <a:rPr lang="en-US" dirty="0" smtClean="0"/>
              <a:t> my add 9999999999999 times effectively </a:t>
            </a:r>
            <a:r>
              <a:rPr lang="en-US" dirty="0" err="1" smtClean="0"/>
              <a:t>uppign</a:t>
            </a:r>
            <a:r>
              <a:rPr lang="en-US" dirty="0" smtClean="0"/>
              <a:t> my cost of the advert.. but.. this also affects my value.. because my conversion rate just went down.. so </a:t>
            </a:r>
            <a:r>
              <a:rPr lang="en-US" dirty="0" err="1" smtClean="0"/>
              <a:t>i</a:t>
            </a:r>
            <a:r>
              <a:rPr lang="en-US" dirty="0" smtClean="0"/>
              <a:t> will be willing to pay less for the ad.. the db usage cost (from the little </a:t>
            </a:r>
            <a:r>
              <a:rPr lang="en-US" dirty="0" err="1" smtClean="0"/>
              <a:t>ive</a:t>
            </a:r>
            <a:r>
              <a:rPr lang="en-US" dirty="0" smtClean="0"/>
              <a:t> seen) is fixed.. which means it costs me, but never </a:t>
            </a:r>
            <a:r>
              <a:rPr lang="en-US" dirty="0" err="1" smtClean="0"/>
              <a:t>amazon</a:t>
            </a:r>
            <a:r>
              <a:rPr lang="en-US" dirty="0" smtClean="0"/>
              <a:t>.. (in an extreme, it would pay </a:t>
            </a:r>
            <a:r>
              <a:rPr lang="en-US" dirty="0" err="1" smtClean="0"/>
              <a:t>amazon</a:t>
            </a:r>
            <a:r>
              <a:rPr lang="en-US" dirty="0" smtClean="0"/>
              <a:t> to hire </a:t>
            </a:r>
            <a:r>
              <a:rPr lang="en-US" dirty="0" err="1" smtClean="0"/>
              <a:t>ppl</a:t>
            </a:r>
            <a:r>
              <a:rPr lang="en-US" dirty="0" smtClean="0"/>
              <a:t> to surf apps that are hosted through simple DB) ;&gt;)</a:t>
            </a:r>
          </a:p>
          <a:p>
            <a:endParaRPr lang="en-US" dirty="0" smtClean="0"/>
          </a:p>
          <a:p>
            <a:r>
              <a:rPr lang="en-US" dirty="0" err="1" smtClean="0"/>
              <a:t>Thats</a:t>
            </a:r>
            <a:r>
              <a:rPr lang="en-US" dirty="0" smtClean="0"/>
              <a:t> just me the pessimist speaking.. for now.. its cool, and bears watching!”</a:t>
            </a:r>
          </a:p>
          <a:p>
            <a:endParaRPr lang="en-US" dirty="0" smtClean="0"/>
          </a:p>
          <a:p>
            <a:r>
              <a:rPr lang="en-US" dirty="0" smtClean="0"/>
              <a:t> (Economic Denial of Sustainability)</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Nick:</a:t>
            </a:r>
          </a:p>
          <a:p>
            <a:r>
              <a:rPr lang="en-US" dirty="0" smtClean="0"/>
              <a:t>Storage</a:t>
            </a:r>
            <a:r>
              <a:rPr lang="en-US" baseline="0" dirty="0" smtClean="0"/>
              <a:t> as a service is really popular</a:t>
            </a:r>
          </a:p>
          <a:p>
            <a:r>
              <a:rPr lang="en-US" baseline="0" dirty="0" smtClean="0"/>
              <a:t>Lots of </a:t>
            </a:r>
            <a:r>
              <a:rPr lang="en-US" baseline="0" dirty="0" err="1" smtClean="0"/>
              <a:t>ppl</a:t>
            </a:r>
            <a:r>
              <a:rPr lang="en-US" baseline="0" dirty="0" smtClean="0"/>
              <a:t> actually using skins on top of bigger providers offerings (like </a:t>
            </a:r>
            <a:r>
              <a:rPr lang="en-US" baseline="0" dirty="0" err="1" smtClean="0"/>
              <a:t>amazon</a:t>
            </a:r>
            <a:r>
              <a:rPr lang="en-US" baseline="0" dirty="0" smtClean="0"/>
              <a:t> s3)</a:t>
            </a:r>
          </a:p>
          <a:p>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could go wrong ?</a:t>
            </a:r>
          </a:p>
          <a:p>
            <a:endParaRPr lang="en-US" dirty="0" smtClean="0"/>
          </a:p>
          <a:p>
            <a:r>
              <a:rPr lang="en-US" dirty="0" err="1" smtClean="0"/>
              <a:t>WebApps</a:t>
            </a:r>
            <a:r>
              <a:rPr lang="en-US" dirty="0" smtClean="0"/>
              <a:t> + </a:t>
            </a:r>
            <a:r>
              <a:rPr lang="en-US" dirty="0" err="1" smtClean="0"/>
              <a:t>FileSystems</a:t>
            </a:r>
            <a:endParaRPr lang="en-US" dirty="0" smtClean="0"/>
          </a:p>
          <a:p>
            <a:r>
              <a:rPr lang="en-US" dirty="0" smtClean="0"/>
              <a:t>We have been </a:t>
            </a:r>
            <a:r>
              <a:rPr lang="en-US" dirty="0" err="1" smtClean="0"/>
              <a:t>upscrewing</a:t>
            </a:r>
            <a:r>
              <a:rPr lang="en-US" baseline="0" dirty="0" smtClean="0"/>
              <a:t> that for years..</a:t>
            </a:r>
          </a:p>
          <a:p>
            <a:endParaRPr lang="en-US" baseline="0" dirty="0" smtClean="0"/>
          </a:p>
          <a:p>
            <a:r>
              <a:rPr lang="en-US" baseline="0" dirty="0" err="1" smtClean="0"/>
              <a:t>Whats</a:t>
            </a:r>
            <a:r>
              <a:rPr lang="en-US" baseline="0" dirty="0" smtClean="0"/>
              <a:t> cool is that its like 1994 + </a:t>
            </a:r>
            <a:r>
              <a:rPr lang="en-US" baseline="0" dirty="0" err="1" smtClean="0"/>
              <a:t>nfs</a:t>
            </a:r>
            <a:r>
              <a:rPr lang="en-US" baseline="0" dirty="0" smtClean="0"/>
              <a:t> shares all over again</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Amazon + secure Wiping - </a:t>
            </a:r>
            <a:r>
              <a:rPr lang="en-US" dirty="0" smtClean="0"/>
              <a:t>Recover stuff from disks with undelete etc</a:t>
            </a:r>
          </a:p>
          <a:p>
            <a:r>
              <a:rPr lang="en-US" dirty="0" smtClean="0"/>
              <a:t>2006 -  Amazon</a:t>
            </a:r>
            <a:r>
              <a:rPr lang="en-US" baseline="0" dirty="0" smtClean="0"/>
              <a:t> didn’t wipe disks in EC2 – host was shut down, drives were just partitioned, formatted and new OS re-installed</a:t>
            </a:r>
          </a:p>
          <a:p>
            <a:r>
              <a:rPr lang="en-US" baseline="0" dirty="0" smtClean="0"/>
              <a:t>Source code, keys etc</a:t>
            </a:r>
          </a:p>
          <a:p>
            <a:r>
              <a:rPr lang="en-US" baseline="0" dirty="0" smtClean="0"/>
              <a:t>Strings + file system analysis tools</a:t>
            </a:r>
            <a:endParaRPr lang="en-US" dirty="0" smtClean="0"/>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Nick:</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Wikipedia - Cloud computing is a style of computing in which dynamically </a:t>
            </a:r>
            <a:r>
              <a:rPr lang="en-US" sz="1200" b="1" kern="1200" dirty="0" smtClean="0">
                <a:solidFill>
                  <a:schemeClr val="tx1"/>
                </a:solidFill>
                <a:latin typeface="+mn-lt"/>
                <a:ea typeface="+mn-ea"/>
                <a:cs typeface="+mn-cs"/>
                <a:hlinkClick r:id="rId3"/>
              </a:rPr>
              <a:t>scalable and often </a:t>
            </a:r>
            <a:r>
              <a:rPr lang="en-US" sz="1200" b="1" kern="1200" dirty="0" smtClean="0">
                <a:solidFill>
                  <a:schemeClr val="tx1"/>
                </a:solidFill>
                <a:latin typeface="+mn-lt"/>
                <a:ea typeface="+mn-ea"/>
                <a:cs typeface="+mn-cs"/>
                <a:hlinkClick r:id="rId4"/>
              </a:rPr>
              <a:t>virtualized resources are provided </a:t>
            </a:r>
            <a:r>
              <a:rPr lang="en-US" sz="1200" b="1" kern="1200" dirty="0" smtClean="0">
                <a:solidFill>
                  <a:schemeClr val="tx1"/>
                </a:solidFill>
                <a:latin typeface="+mn-lt"/>
                <a:ea typeface="+mn-ea"/>
                <a:cs typeface="+mn-cs"/>
                <a:hlinkClick r:id="rId5"/>
              </a:rPr>
              <a:t>as a service over the </a:t>
            </a:r>
            <a:r>
              <a:rPr lang="en-US" sz="1200" b="1" kern="1200" dirty="0" smtClean="0">
                <a:solidFill>
                  <a:schemeClr val="tx1"/>
                </a:solidFill>
                <a:latin typeface="+mn-lt"/>
                <a:ea typeface="+mn-ea"/>
                <a:cs typeface="+mn-cs"/>
                <a:hlinkClick r:id="rId6"/>
              </a:rPr>
              <a:t>Internet</a:t>
            </a:r>
            <a:endParaRPr lang="en-US" dirty="0" smtClean="0">
              <a:latin typeface="Times New Roman" pitchFamily="-106" charset="0"/>
              <a:ea typeface="ヒラギノ角ゴ Pro W3" pitchFamily="-106" charset="-128"/>
              <a:cs typeface="ヒラギノ角ゴ Pro W3" pitchFamily="-106" charset="-128"/>
            </a:endParaRP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Holisticinfosec.org</a:t>
            </a:r>
            <a:r>
              <a:rPr lang="en-US" dirty="0" smtClean="0"/>
              <a:t> </a:t>
            </a:r>
            <a:r>
              <a:rPr lang="en-US" dirty="0" err="1" smtClean="0">
                <a:sym typeface="Wingdings"/>
              </a:rPr>
              <a:t></a:t>
            </a:r>
            <a:r>
              <a:rPr lang="en-US" dirty="0" smtClean="0">
                <a:sym typeface="Wingdings"/>
              </a:rPr>
              <a:t> Russ </a:t>
            </a:r>
            <a:r>
              <a:rPr lang="en-US" dirty="0" err="1" smtClean="0">
                <a:sym typeface="Wingdings"/>
              </a:rPr>
              <a:t>Mcree</a:t>
            </a:r>
            <a:endParaRPr lang="en-US" dirty="0" smtClean="0">
              <a:sym typeface="Wingdings"/>
            </a:endParaRPr>
          </a:p>
          <a:p>
            <a:endParaRPr lang="en-US" dirty="0" smtClean="0">
              <a:sym typeface="Wingdings"/>
            </a:endParaRPr>
          </a:p>
          <a:p>
            <a:r>
              <a:rPr lang="en-US" dirty="0" smtClean="0">
                <a:sym typeface="Wingdings"/>
              </a:rPr>
              <a:t>Really lame brokenness –</a:t>
            </a:r>
            <a:r>
              <a:rPr lang="en-US" baseline="0" dirty="0" smtClean="0">
                <a:sym typeface="Wingdings"/>
              </a:rPr>
              <a:t> XSS in filename</a:t>
            </a:r>
            <a:endParaRPr lang="en-US" dirty="0" smtClean="0">
              <a:sym typeface="Wingdings"/>
            </a:endParaRPr>
          </a:p>
          <a:p>
            <a:endParaRPr lang="en-US" dirty="0" smtClean="0">
              <a:sym typeface="Wingdings"/>
            </a:endParaRPr>
          </a:p>
          <a:p>
            <a:r>
              <a:rPr lang="en-US" dirty="0" smtClean="0">
                <a:sym typeface="Wingdings"/>
              </a:rPr>
              <a:t>“They further suffer from a complete inability to respond to responsible disclosures (multiple attempts over two weeks).</a:t>
            </a:r>
          </a:p>
          <a:p>
            <a:r>
              <a:rPr lang="en-US" dirty="0" smtClean="0">
                <a:sym typeface="Wingdings"/>
              </a:rPr>
              <a:t>Thus, I struggle with their “Your Secured Online Space” claim. As in…not so much.”</a:t>
            </a:r>
          </a:p>
          <a:p>
            <a:endParaRPr lang="en-US" dirty="0" smtClean="0"/>
          </a:p>
          <a:p>
            <a:r>
              <a:rPr lang="en-US" dirty="0" smtClean="0"/>
              <a:t>Explain the danger briefly</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50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51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52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53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54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decided to take a look at </a:t>
            </a:r>
            <a:r>
              <a:rPr lang="en-US" dirty="0" err="1" smtClean="0"/>
              <a:t>sugarsync</a:t>
            </a:r>
            <a:r>
              <a:rPr lang="en-US" dirty="0" smtClean="0"/>
              <a:t>, and signed</a:t>
            </a:r>
            <a:r>
              <a:rPr lang="en-US" baseline="0" dirty="0" smtClean="0"/>
              <a:t> up some demo accounts..</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56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first things I wanted to do, was port crowbar to the cloud.</a:t>
            </a:r>
          </a:p>
          <a:p>
            <a:r>
              <a:rPr lang="en-US" dirty="0" smtClean="0"/>
              <a:t>Crowbar is our intelligent </a:t>
            </a:r>
            <a:r>
              <a:rPr lang="en-US" dirty="0" err="1" smtClean="0"/>
              <a:t>bruteforcer</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Wikipedia - Cloud computing is a style of computing in which dynamically </a:t>
            </a:r>
            <a:r>
              <a:rPr lang="en-US" sz="1200" b="1" kern="1200" dirty="0" smtClean="0">
                <a:solidFill>
                  <a:schemeClr val="tx1"/>
                </a:solidFill>
                <a:latin typeface="+mn-lt"/>
                <a:ea typeface="+mn-ea"/>
                <a:cs typeface="+mn-cs"/>
                <a:hlinkClick r:id="rId3"/>
              </a:rPr>
              <a:t>scalable and often </a:t>
            </a:r>
            <a:r>
              <a:rPr lang="en-US" sz="1200" b="1" kern="1200" dirty="0" smtClean="0">
                <a:solidFill>
                  <a:schemeClr val="tx1"/>
                </a:solidFill>
                <a:latin typeface="+mn-lt"/>
                <a:ea typeface="+mn-ea"/>
                <a:cs typeface="+mn-cs"/>
                <a:hlinkClick r:id="rId4"/>
              </a:rPr>
              <a:t>virtualized resources are provided </a:t>
            </a:r>
            <a:r>
              <a:rPr lang="en-US" sz="1200" b="1" kern="1200" dirty="0" smtClean="0">
                <a:solidFill>
                  <a:schemeClr val="tx1"/>
                </a:solidFill>
                <a:latin typeface="+mn-lt"/>
                <a:ea typeface="+mn-ea"/>
                <a:cs typeface="+mn-cs"/>
                <a:hlinkClick r:id="rId5"/>
              </a:rPr>
              <a:t>as a service over the </a:t>
            </a:r>
            <a:r>
              <a:rPr lang="en-US" sz="1200" b="1" kern="1200" dirty="0" smtClean="0">
                <a:solidFill>
                  <a:schemeClr val="tx1"/>
                </a:solidFill>
                <a:latin typeface="+mn-lt"/>
                <a:ea typeface="+mn-ea"/>
                <a:cs typeface="+mn-cs"/>
                <a:hlinkClick r:id="rId6"/>
              </a:rPr>
              <a:t>Internet</a:t>
            </a:r>
            <a:endParaRPr lang="en-US" dirty="0" smtClean="0">
              <a:latin typeface="Times New Roman" pitchFamily="-106" charset="0"/>
              <a:ea typeface="ヒラギノ角ゴ Pro W3" pitchFamily="-106" charset="-128"/>
              <a:cs typeface="ヒラギノ角ゴ Pro W3" pitchFamily="-106" charset="-128"/>
            </a:endParaRPr>
          </a:p>
          <a:p>
            <a:r>
              <a:rPr lang="en-US" dirty="0" smtClean="0">
                <a:latin typeface="Times New Roman" pitchFamily="-106" charset="0"/>
                <a:ea typeface="ヒラギノ角ゴ Pro W3" pitchFamily="-106" charset="-128"/>
                <a:cs typeface="ヒラギノ角ゴ Pro W3" pitchFamily="-106" charset="-128"/>
              </a:rPr>
              <a:t>Hoff and Cloud Security Alliance have split logically into </a:t>
            </a:r>
            <a:r>
              <a:rPr lang="en-US" dirty="0" err="1" smtClean="0">
                <a:latin typeface="Times New Roman" pitchFamily="-106" charset="0"/>
                <a:ea typeface="ヒラギノ角ゴ Pro W3" pitchFamily="-106" charset="-128"/>
                <a:cs typeface="ヒラギノ角ゴ Pro W3" pitchFamily="-106" charset="-128"/>
              </a:rPr>
              <a:t>IaaS</a:t>
            </a:r>
            <a:r>
              <a:rPr lang="en-US" dirty="0" smtClean="0">
                <a:latin typeface="Times New Roman" pitchFamily="-106" charset="0"/>
                <a:ea typeface="ヒラギノ角ゴ Pro W3" pitchFamily="-106" charset="-128"/>
                <a:cs typeface="ヒラギノ角ゴ Pro W3" pitchFamily="-106" charset="-128"/>
              </a:rPr>
              <a:t>, </a:t>
            </a:r>
            <a:r>
              <a:rPr lang="en-US" dirty="0" err="1" smtClean="0">
                <a:latin typeface="Times New Roman" pitchFamily="-106" charset="0"/>
                <a:ea typeface="ヒラギノ角ゴ Pro W3" pitchFamily="-106" charset="-128"/>
                <a:cs typeface="ヒラギノ角ゴ Pro W3" pitchFamily="-106" charset="-128"/>
              </a:rPr>
              <a:t>PaaS</a:t>
            </a:r>
            <a:r>
              <a:rPr lang="en-US" dirty="0" smtClean="0">
                <a:latin typeface="Times New Roman" pitchFamily="-106" charset="0"/>
                <a:ea typeface="ヒラギノ角ゴ Pro W3" pitchFamily="-106" charset="-128"/>
                <a:cs typeface="ヒラギノ角ゴ Pro W3" pitchFamily="-106" charset="-128"/>
              </a:rPr>
              <a:t> and </a:t>
            </a:r>
            <a:r>
              <a:rPr lang="en-US" dirty="0" err="1" smtClean="0">
                <a:latin typeface="Times New Roman" pitchFamily="-106" charset="0"/>
                <a:ea typeface="ヒラギノ角ゴ Pro W3" pitchFamily="-106" charset="-128"/>
                <a:cs typeface="ヒラギノ角ゴ Pro W3" pitchFamily="-106" charset="-128"/>
              </a:rPr>
              <a:t>SaaS</a:t>
            </a:r>
            <a:endParaRPr lang="en-US" dirty="0" smtClean="0">
              <a:latin typeface="Times New Roman" pitchFamily="-106" charset="0"/>
              <a:ea typeface="ヒラギノ角ゴ Pro W3" pitchFamily="-106" charset="-128"/>
              <a:cs typeface="ヒラギノ角ゴ Pro W3" pitchFamily="-106" charset="-128"/>
            </a:endParaRPr>
          </a:p>
          <a:p>
            <a:r>
              <a:rPr lang="en-US" dirty="0" smtClean="0">
                <a:latin typeface="Times New Roman" pitchFamily="-106" charset="0"/>
                <a:ea typeface="ヒラギノ角ゴ Pro W3" pitchFamily="-106" charset="-128"/>
                <a:cs typeface="ヒラギノ角ゴ Pro W3" pitchFamily="-106" charset="-128"/>
              </a:rPr>
              <a:t>Architecture Characteristics:</a:t>
            </a:r>
          </a:p>
          <a:p>
            <a:pPr>
              <a:buFontTx/>
              <a:buChar char="•"/>
            </a:pPr>
            <a:r>
              <a:rPr lang="en-US" dirty="0" smtClean="0">
                <a:latin typeface="Times New Roman" pitchFamily="-106" charset="0"/>
                <a:ea typeface="ヒラギノ角ゴ Pro W3" pitchFamily="-106" charset="-128"/>
                <a:cs typeface="ヒラギノ角ゴ Pro W3" pitchFamily="-106" charset="-128"/>
              </a:rPr>
              <a:t>Infrastructure Abstraction</a:t>
            </a:r>
          </a:p>
          <a:p>
            <a:pPr>
              <a:buFontTx/>
              <a:buChar char="•"/>
            </a:pPr>
            <a:r>
              <a:rPr lang="en-US" dirty="0" smtClean="0">
                <a:latin typeface="Times New Roman" pitchFamily="-106" charset="0"/>
                <a:ea typeface="ヒラギノ角ゴ Pro W3" pitchFamily="-106" charset="-128"/>
                <a:cs typeface="ヒラギノ角ゴ Pro W3" pitchFamily="-106" charset="-128"/>
              </a:rPr>
              <a:t>Resource Pooling</a:t>
            </a:r>
          </a:p>
          <a:p>
            <a:pPr>
              <a:buFontTx/>
              <a:buChar char="•"/>
            </a:pPr>
            <a:r>
              <a:rPr lang="en-US" dirty="0" smtClean="0">
                <a:latin typeface="Times New Roman" pitchFamily="-106" charset="0"/>
                <a:ea typeface="ヒラギノ角ゴ Pro W3" pitchFamily="-106" charset="-128"/>
                <a:cs typeface="ヒラギノ角ゴ Pro W3" pitchFamily="-106" charset="-128"/>
              </a:rPr>
              <a:t>Ubiquitous Network Access</a:t>
            </a:r>
          </a:p>
          <a:p>
            <a:pPr>
              <a:buFontTx/>
              <a:buChar char="•"/>
            </a:pPr>
            <a:r>
              <a:rPr lang="en-US" dirty="0" smtClean="0">
                <a:latin typeface="Times New Roman" pitchFamily="-106" charset="0"/>
                <a:ea typeface="ヒラギノ角ゴ Pro W3" pitchFamily="-106" charset="-128"/>
                <a:cs typeface="ヒラギノ角ゴ Pro W3" pitchFamily="-106" charset="-128"/>
              </a:rPr>
              <a:t>On-Demand Self-Service</a:t>
            </a:r>
          </a:p>
          <a:p>
            <a:pPr>
              <a:buFontTx/>
              <a:buChar char="•"/>
            </a:pPr>
            <a:r>
              <a:rPr lang="en-US" dirty="0" smtClean="0">
                <a:latin typeface="Times New Roman" pitchFamily="-106" charset="0"/>
                <a:ea typeface="ヒラギノ角ゴ Pro W3" pitchFamily="-106" charset="-128"/>
                <a:cs typeface="ヒラギノ角ゴ Pro W3" pitchFamily="-106" charset="-128"/>
              </a:rPr>
              <a:t>Elasticity</a:t>
            </a:r>
          </a:p>
          <a:p>
            <a:r>
              <a:rPr lang="en-US" dirty="0" err="1" smtClean="0">
                <a:latin typeface="Times New Roman" pitchFamily="-106" charset="0"/>
                <a:ea typeface="ヒラギノ角ゴ Pro W3" pitchFamily="-106" charset="-128"/>
                <a:cs typeface="ヒラギノ角ゴ Pro W3" pitchFamily="-106" charset="-128"/>
              </a:rPr>
              <a:t>Jian</a:t>
            </a:r>
            <a:r>
              <a:rPr lang="en-US" dirty="0" smtClean="0">
                <a:latin typeface="Times New Roman" pitchFamily="-106" charset="0"/>
                <a:ea typeface="ヒラギノ角ゴ Pro W3" pitchFamily="-106" charset="-128"/>
                <a:cs typeface="ヒラギノ角ゴ Pro W3" pitchFamily="-106" charset="-128"/>
              </a:rPr>
              <a:t> Zhen </a:t>
            </a:r>
            <a:r>
              <a:rPr lang="en-US" dirty="0" err="1" smtClean="0">
                <a:latin typeface="Times New Roman" pitchFamily="-106" charset="0"/>
                <a:ea typeface="ヒラギノ角ゴ Pro W3" pitchFamily="-106" charset="-128"/>
                <a:cs typeface="ヒラギノ角ゴ Pro W3" pitchFamily="-106" charset="-128"/>
              </a:rPr>
              <a:t>VMWare</a:t>
            </a:r>
            <a:endParaRPr lang="en-US" dirty="0" smtClean="0">
              <a:latin typeface="Times New Roman" pitchFamily="-106" charset="0"/>
              <a:ea typeface="ヒラギノ角ゴ Pro W3" pitchFamily="-106" charset="-128"/>
              <a:cs typeface="ヒラギノ角ゴ Pro W3" pitchFamily="-106" charset="-128"/>
            </a:endParaRPr>
          </a:p>
          <a:p>
            <a:endParaRPr lang="en-US" dirty="0"/>
          </a:p>
        </p:txBody>
      </p:sp>
      <p:sp>
        <p:nvSpPr>
          <p:cNvPr id="4" name="Slide Number Placeholder 3"/>
          <p:cNvSpPr>
            <a:spLocks noGrp="1"/>
          </p:cNvSpPr>
          <p:nvPr>
            <p:ph type="sldNum" sz="quarter" idx="10"/>
          </p:nvPr>
        </p:nvSpPr>
        <p:spPr/>
        <p:txBody>
          <a:bodyPr/>
          <a:lstStyle/>
          <a:p>
            <a:fld id="{A61E29B0-2AE7-AE47-8A65-C900AD5D4498}" type="slidenum">
              <a:rPr lang="en-US" smtClean="0"/>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crowbar? Good name, bad pass </a:t>
            </a:r>
            <a:r>
              <a:rPr lang="en-US" dirty="0" err="1" smtClean="0">
                <a:sym typeface="Wingdings"/>
              </a:rPr>
              <a:t></a:t>
            </a:r>
            <a:r>
              <a:rPr lang="en-US" dirty="0" smtClean="0">
                <a:sym typeface="Wingdings"/>
              </a:rPr>
              <a:t> return page with error</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58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crowbar? Good name, bad pass </a:t>
            </a:r>
            <a:r>
              <a:rPr lang="en-US" dirty="0" err="1" smtClean="0">
                <a:sym typeface="Wingdings"/>
              </a:rPr>
              <a:t></a:t>
            </a:r>
            <a:r>
              <a:rPr lang="en-US" dirty="0" smtClean="0">
                <a:sym typeface="Wingdings"/>
              </a:rPr>
              <a:t> return page with error</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 we do this consistently? What if the</a:t>
            </a:r>
            <a:r>
              <a:rPr lang="en-US" baseline="0" dirty="0" smtClean="0"/>
              <a:t> app doesn’t say “welcome”</a:t>
            </a:r>
          </a:p>
          <a:p>
            <a:r>
              <a:rPr lang="en-US" baseline="0" dirty="0" smtClean="0"/>
              <a:t>Crowbar..</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60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 we do this consistently? What if the</a:t>
            </a:r>
            <a:r>
              <a:rPr lang="en-US" baseline="0" dirty="0" smtClean="0"/>
              <a:t> app doesn’t say “welcome”</a:t>
            </a:r>
          </a:p>
          <a:p>
            <a:r>
              <a:rPr lang="en-US" baseline="0" dirty="0" smtClean="0"/>
              <a:t>Crowbar..</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61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crowbar is useful, and cute..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62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But </a:t>
            </a:r>
            <a:r>
              <a:rPr lang="en-US" baseline="0" dirty="0" err="1" smtClean="0"/>
              <a:t>bruteforce</a:t>
            </a:r>
            <a:r>
              <a:rPr lang="en-US" baseline="0" dirty="0" smtClean="0"/>
              <a:t> is an old problem and is solved by lockout ? </a:t>
            </a:r>
          </a:p>
          <a:p>
            <a:r>
              <a:rPr lang="en-US" baseline="0" dirty="0" smtClean="0"/>
              <a:t>We could brute usernames</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63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go back to a good login</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64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Spot the session..</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65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built, and we will release it</a:t>
            </a:r>
          </a:p>
          <a:p>
            <a:r>
              <a:rPr lang="en-US" dirty="0" smtClean="0"/>
              <a:t>The obvious</a:t>
            </a:r>
            <a:r>
              <a:rPr lang="en-US" baseline="0" dirty="0" smtClean="0"/>
              <a:t> downside is </a:t>
            </a:r>
            <a:r>
              <a:rPr lang="en-US" baseline="0" dirty="0" err="1" smtClean="0"/>
              <a:t>u</a:t>
            </a:r>
            <a:r>
              <a:rPr lang="en-US" baseline="0" dirty="0" smtClean="0"/>
              <a:t> risk </a:t>
            </a:r>
            <a:r>
              <a:rPr lang="en-US" baseline="0" dirty="0" err="1" smtClean="0"/>
              <a:t>dossing</a:t>
            </a:r>
            <a:r>
              <a:rPr lang="en-US" baseline="0" dirty="0" smtClean="0"/>
              <a:t> the target</a:t>
            </a:r>
          </a:p>
          <a:p>
            <a:r>
              <a:rPr lang="en-US" baseline="0" dirty="0" smtClean="0"/>
              <a:t>Its also more expensive than a </a:t>
            </a:r>
            <a:r>
              <a:rPr lang="en-US" baseline="0" dirty="0" err="1" smtClean="0"/>
              <a:t>botnet</a:t>
            </a:r>
            <a:r>
              <a:rPr lang="en-US" baseline="0" dirty="0" smtClean="0"/>
              <a:t>.</a:t>
            </a:r>
          </a:p>
          <a:p>
            <a:r>
              <a:rPr lang="en-US" baseline="0" dirty="0" smtClean="0"/>
              <a:t>But.. Very attractive when </a:t>
            </a:r>
            <a:r>
              <a:rPr lang="en-US" baseline="0" dirty="0" err="1" smtClean="0"/>
              <a:t>u</a:t>
            </a:r>
            <a:r>
              <a:rPr lang="en-US" baseline="0" dirty="0" smtClean="0"/>
              <a:t> consider </a:t>
            </a:r>
            <a:r>
              <a:rPr lang="en-US" baseline="0" dirty="0" err="1" smtClean="0"/>
              <a:t>looooong</a:t>
            </a:r>
            <a:r>
              <a:rPr lang="en-US" baseline="0" dirty="0" smtClean="0"/>
              <a:t> sessions</a:t>
            </a:r>
          </a:p>
          <a:p>
            <a:r>
              <a:rPr lang="en-US" baseline="0" dirty="0" smtClean="0"/>
              <a:t>Also cool for </a:t>
            </a:r>
            <a:r>
              <a:rPr lang="en-US" baseline="0" dirty="0" err="1" smtClean="0"/>
              <a:t>aws</a:t>
            </a:r>
            <a:r>
              <a:rPr lang="en-US" baseline="0" dirty="0" smtClean="0"/>
              <a:t> to </a:t>
            </a:r>
            <a:r>
              <a:rPr lang="en-US" baseline="0" dirty="0" err="1" smtClean="0"/>
              <a:t>aws</a:t>
            </a:r>
            <a:r>
              <a:rPr lang="en-US" baseline="0" dirty="0" smtClean="0"/>
              <a:t>! (free!)</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67</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decided to take a look at </a:t>
            </a:r>
            <a:r>
              <a:rPr lang="en-US" dirty="0" err="1" smtClean="0"/>
              <a:t>sugarsync</a:t>
            </a:r>
            <a:r>
              <a:rPr lang="en-US" dirty="0" smtClean="0"/>
              <a:t>, and signed</a:t>
            </a:r>
            <a:r>
              <a:rPr lang="en-US" baseline="0" dirty="0" smtClean="0"/>
              <a:t> up some demo accounts..</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68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see</a:t>
            </a:r>
            <a:r>
              <a:rPr lang="en-US" baseline="0" dirty="0" smtClean="0"/>
              <a:t> it simpler.. Stuff we get </a:t>
            </a:r>
            <a:r>
              <a:rPr lang="en-US" baseline="0" dirty="0" err="1" smtClean="0">
                <a:sym typeface="Wingdings"/>
              </a:rPr>
              <a:t></a:t>
            </a:r>
            <a:r>
              <a:rPr lang="en-US" baseline="0" dirty="0" smtClean="0">
                <a:sym typeface="Wingdings"/>
              </a:rPr>
              <a:t> stuff we can do..</a:t>
            </a:r>
            <a:endParaRPr lang="en-US" dirty="0"/>
          </a:p>
        </p:txBody>
      </p:sp>
      <p:sp>
        <p:nvSpPr>
          <p:cNvPr id="4" name="Slide Number Placeholder 3"/>
          <p:cNvSpPr>
            <a:spLocks noGrp="1"/>
          </p:cNvSpPr>
          <p:nvPr>
            <p:ph type="sldNum" sz="quarter" idx="10"/>
          </p:nvPr>
        </p:nvSpPr>
        <p:spPr/>
        <p:txBody>
          <a:bodyPr/>
          <a:lstStyle/>
          <a:p>
            <a:fld id="{A61E29B0-2AE7-AE47-8A65-C900AD5D4498}" type="slidenum">
              <a:rPr lang="en-US" smtClean="0"/>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2 205 918 750</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70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instead of </a:t>
            </a:r>
            <a:r>
              <a:rPr lang="en-US" dirty="0" err="1" smtClean="0"/>
              <a:t>admiting</a:t>
            </a:r>
            <a:r>
              <a:rPr lang="en-US" dirty="0" smtClean="0"/>
              <a:t> I failed, I hoped</a:t>
            </a:r>
            <a:r>
              <a:rPr lang="en-US" baseline="0" dirty="0" smtClean="0"/>
              <a:t> to get lucky.. I hoped I </a:t>
            </a:r>
            <a:r>
              <a:rPr lang="en-US" baseline="0" dirty="0" err="1" smtClean="0"/>
              <a:t>cld</a:t>
            </a:r>
            <a:r>
              <a:rPr lang="en-US" baseline="0" dirty="0" smtClean="0"/>
              <a:t> figure how they gen the reset string</a:t>
            </a:r>
          </a:p>
          <a:p>
            <a:r>
              <a:rPr lang="en-US" baseline="0" dirty="0" smtClean="0"/>
              <a:t>If I </a:t>
            </a:r>
            <a:r>
              <a:rPr lang="en-US" baseline="0" dirty="0" err="1" smtClean="0"/>
              <a:t>cld</a:t>
            </a:r>
            <a:r>
              <a:rPr lang="en-US" baseline="0" dirty="0" smtClean="0"/>
              <a:t> get some insight there, I </a:t>
            </a:r>
            <a:r>
              <a:rPr lang="en-US" baseline="0" dirty="0" err="1" smtClean="0"/>
              <a:t>wld</a:t>
            </a:r>
            <a:r>
              <a:rPr lang="en-US" baseline="0" dirty="0" smtClean="0"/>
              <a:t> still win (and ignore the fact that I built crow-cloud </a:t>
            </a:r>
            <a:r>
              <a:rPr lang="en-US" baseline="0" dirty="0" err="1" smtClean="0"/>
              <a:t>flor</a:t>
            </a:r>
            <a:r>
              <a:rPr lang="en-US" baseline="0" dirty="0" smtClean="0"/>
              <a:t> nothing.</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71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in the 48 hours we ran</a:t>
            </a:r>
            <a:r>
              <a:rPr lang="en-US" baseline="0" dirty="0" smtClean="0"/>
              <a:t> our scripts for</a:t>
            </a:r>
          </a:p>
          <a:p>
            <a:r>
              <a:rPr lang="en-US" baseline="0" dirty="0" smtClean="0"/>
              <a:t>Its EC2 to EC2, so we also get to test free..</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72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73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hype – not a new attack and nominated for</a:t>
            </a:r>
            <a:r>
              <a:rPr lang="en-US" baseline="0" dirty="0" smtClean="0"/>
              <a:t> a </a:t>
            </a:r>
            <a:r>
              <a:rPr lang="en-US" baseline="0" dirty="0" err="1" smtClean="0"/>
              <a:t>pwnie</a:t>
            </a:r>
            <a:r>
              <a:rPr lang="en-US" baseline="0" dirty="0" smtClean="0"/>
              <a:t> :&gt;</a:t>
            </a:r>
          </a:p>
          <a:p>
            <a:endParaRPr lang="en-US" baseline="0" dirty="0" smtClean="0"/>
          </a:p>
          <a:p>
            <a:r>
              <a:rPr lang="en-US" baseline="0" dirty="0" smtClean="0"/>
              <a:t>Even in cursory testing, can see how some things could go wrong</a:t>
            </a:r>
          </a:p>
        </p:txBody>
      </p:sp>
      <p:sp>
        <p:nvSpPr>
          <p:cNvPr id="4" name="Slide Number Placeholder 3"/>
          <p:cNvSpPr>
            <a:spLocks noGrp="1"/>
          </p:cNvSpPr>
          <p:nvPr>
            <p:ph type="sldNum" sz="quarter" idx="10"/>
          </p:nvPr>
        </p:nvSpPr>
        <p:spPr/>
        <p:txBody>
          <a:bodyPr/>
          <a:lstStyle/>
          <a:p>
            <a:fld id="{C324193F-161E-5D45-BC57-64F8E9556B83}" type="slidenum">
              <a:rPr lang="en-US" smtClean="0"/>
              <a:pPr/>
              <a:t>74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Nick</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75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Helvetica"/>
                <a:cs typeface="Helvetica"/>
              </a:rPr>
              <a:t>Both </a:t>
            </a:r>
            <a:r>
              <a:rPr lang="en-US" dirty="0" err="1" smtClean="0">
                <a:latin typeface="Helvetica"/>
                <a:cs typeface="Helvetica"/>
              </a:rPr>
              <a:t>SaaS</a:t>
            </a:r>
            <a:r>
              <a:rPr lang="en-US" dirty="0" smtClean="0">
                <a:latin typeface="Helvetica"/>
                <a:cs typeface="Helvetica"/>
              </a:rPr>
              <a:t> and </a:t>
            </a:r>
            <a:r>
              <a:rPr lang="en-US" dirty="0" err="1" smtClean="0">
                <a:latin typeface="Helvetica"/>
                <a:cs typeface="Helvetica"/>
              </a:rPr>
              <a:t>PaaS</a:t>
            </a:r>
            <a:endParaRPr lang="en-US" dirty="0" smtClean="0">
              <a:latin typeface="Helvetica"/>
              <a:cs typeface="Helvetica"/>
            </a:endParaRPr>
          </a:p>
          <a:p>
            <a:r>
              <a:rPr lang="en-US" dirty="0" smtClean="0">
                <a:latin typeface="Helvetica"/>
                <a:cs typeface="Helvetica"/>
              </a:rPr>
              <a:t>We took a quick look at </a:t>
            </a:r>
            <a:r>
              <a:rPr lang="en-US" dirty="0" err="1" smtClean="0">
                <a:latin typeface="Helvetica"/>
                <a:cs typeface="Helvetica"/>
              </a:rPr>
              <a:t>SaaS</a:t>
            </a:r>
            <a:endParaRPr lang="en-US" dirty="0" smtClean="0">
              <a:latin typeface="Helvetica"/>
              <a:cs typeface="Helvetica"/>
            </a:endParaRPr>
          </a:p>
          <a:p>
            <a:r>
              <a:rPr lang="en-US" dirty="0" smtClean="0">
                <a:latin typeface="Helvetica"/>
                <a:cs typeface="Helvetica"/>
              </a:rPr>
              <a:t>Good Filtering, and held up well to cursory testing</a:t>
            </a:r>
          </a:p>
          <a:p>
            <a:r>
              <a:rPr lang="en-US" dirty="0" smtClean="0">
                <a:latin typeface="Helvetica"/>
                <a:cs typeface="Helvetica"/>
              </a:rPr>
              <a:t>Why cursory?</a:t>
            </a:r>
          </a:p>
          <a:p>
            <a:r>
              <a:rPr lang="en-US" dirty="0" smtClean="0">
                <a:latin typeface="Helvetica"/>
                <a:cs typeface="Helvetica"/>
              </a:rPr>
              <a:t>Ultimately, it is a web application..</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76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hype – not a new attack and nominated for</a:t>
            </a:r>
            <a:r>
              <a:rPr lang="en-US" baseline="0" dirty="0" smtClean="0"/>
              <a:t> a </a:t>
            </a:r>
            <a:r>
              <a:rPr lang="en-US" baseline="0" dirty="0" err="1" smtClean="0"/>
              <a:t>pwnie</a:t>
            </a:r>
            <a:r>
              <a:rPr lang="en-US" baseline="0" dirty="0" smtClean="0"/>
              <a:t> :&gt;</a:t>
            </a:r>
          </a:p>
          <a:p>
            <a:endParaRPr lang="en-US" baseline="0" dirty="0" smtClean="0"/>
          </a:p>
          <a:p>
            <a:r>
              <a:rPr lang="en-US" baseline="0" dirty="0" smtClean="0"/>
              <a:t>Even in cursory testing, can see how some things could go wrong</a:t>
            </a:r>
          </a:p>
        </p:txBody>
      </p:sp>
      <p:sp>
        <p:nvSpPr>
          <p:cNvPr id="4" name="Slide Number Placeholder 3"/>
          <p:cNvSpPr>
            <a:spLocks noGrp="1"/>
          </p:cNvSpPr>
          <p:nvPr>
            <p:ph type="sldNum" sz="quarter" idx="10"/>
          </p:nvPr>
        </p:nvSpPr>
        <p:spPr/>
        <p:txBody>
          <a:bodyPr/>
          <a:lstStyle/>
          <a:p>
            <a:fld id="{C324193F-161E-5D45-BC57-64F8E9556B83}" type="slidenum">
              <a:rPr lang="en-US" smtClean="0"/>
              <a:pPr/>
              <a:t>77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Slav:</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78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VisualForce</a:t>
            </a:r>
            <a:r>
              <a:rPr lang="en-US" dirty="0" smtClean="0"/>
              <a:t> – </a:t>
            </a:r>
            <a:r>
              <a:rPr lang="en-US" dirty="0" err="1" smtClean="0"/>
              <a:t>templating</a:t>
            </a:r>
            <a:r>
              <a:rPr lang="en-US" dirty="0" smtClean="0"/>
              <a:t> language, closely tied to data objects</a:t>
            </a:r>
          </a:p>
          <a:p>
            <a:r>
              <a:rPr lang="en-US" dirty="0" smtClean="0"/>
              <a:t>Apex – Custom Java-like language with specific</a:t>
            </a:r>
            <a:r>
              <a:rPr lang="en-US" baseline="0" dirty="0" smtClean="0"/>
              <a:t> focus on rapid data-driven development. Turing-complete</a:t>
            </a:r>
          </a:p>
          <a:p>
            <a:r>
              <a:rPr lang="en-US" baseline="0" dirty="0" err="1" smtClean="0"/>
              <a:t>Datastore</a:t>
            </a:r>
            <a:r>
              <a:rPr lang="en-US" baseline="0" dirty="0" smtClean="0"/>
              <a:t> – SOQL Supports custom limited SQL-like queries (select, insert, update, delete) on single objects (or table-like structures)</a:t>
            </a:r>
          </a:p>
          <a:p>
            <a:r>
              <a:rPr lang="en-US" baseline="0" dirty="0" smtClean="0"/>
              <a:t>SOSL supports queries across more than one object</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80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ignoring </a:t>
            </a:r>
            <a:r>
              <a:rPr lang="en-US" dirty="0" err="1" smtClean="0"/>
              <a:t>pvt</a:t>
            </a:r>
            <a:r>
              <a:rPr lang="en-US" dirty="0" smtClean="0"/>
              <a:t> clouds, because those</a:t>
            </a:r>
            <a:r>
              <a:rPr lang="en-US" baseline="0" dirty="0" smtClean="0"/>
              <a:t> are internal and not a shared platform with the world for us to attack…</a:t>
            </a:r>
            <a:endParaRPr lang="en-US" dirty="0" smtClean="0"/>
          </a:p>
          <a:p>
            <a:r>
              <a:rPr lang="en-US" dirty="0" smtClean="0"/>
              <a:t>IT bad at delivering on CRM apps – into the cloud, CRM provider</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10</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Fairly</a:t>
            </a:r>
            <a:r>
              <a:rPr lang="en-US" baseline="0" dirty="0" smtClean="0"/>
              <a:t> low-level HTTP interface available, allowing everything from regular HTML over HTTP to SOAP/HTTP</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81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designed for </a:t>
            </a:r>
            <a:r>
              <a:rPr lang="en-US" smtClean="0"/>
              <a:t>continuous execution</a:t>
            </a:r>
          </a:p>
        </p:txBody>
      </p:sp>
      <p:sp>
        <p:nvSpPr>
          <p:cNvPr id="4" name="Slide Number Placeholder 3"/>
          <p:cNvSpPr>
            <a:spLocks noGrp="1"/>
          </p:cNvSpPr>
          <p:nvPr>
            <p:ph type="sldNum" sz="quarter" idx="10"/>
          </p:nvPr>
        </p:nvSpPr>
        <p:spPr/>
        <p:txBody>
          <a:bodyPr/>
          <a:lstStyle/>
          <a:p>
            <a:fld id="{C324193F-161E-5D45-BC57-64F8E9556B83}" type="slidenum">
              <a:rPr lang="en-US" smtClean="0"/>
              <a:pPr/>
              <a:t>84</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Attack was oblique, did not break the governor but circumvented</a:t>
            </a:r>
            <a:r>
              <a:rPr lang="en-US" baseline="0" dirty="0" smtClean="0"/>
              <a:t> it</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86</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an event loop, web access, locking,</a:t>
            </a:r>
            <a:r>
              <a:rPr lang="en-US" baseline="0" dirty="0" smtClean="0"/>
              <a:t> shared </a:t>
            </a:r>
            <a:r>
              <a:rPr lang="en-US" baseline="0" dirty="0" err="1" smtClean="0"/>
              <a:t>mem</a:t>
            </a:r>
            <a:r>
              <a:rPr lang="en-US" baseline="0" dirty="0" smtClean="0"/>
              <a:t> and delays, we looked around for a suitable example</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87</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MH:</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93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the coolest thing </a:t>
            </a:r>
            <a:r>
              <a:rPr lang="en-US" dirty="0" err="1" smtClean="0"/>
              <a:t>ive</a:t>
            </a:r>
            <a:r>
              <a:rPr lang="en-US" dirty="0" smtClean="0"/>
              <a:t> played with in a while..</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94</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ignore </a:t>
            </a:r>
            <a:r>
              <a:rPr lang="en-US" dirty="0" err="1" smtClean="0"/>
              <a:t>simpledb</a:t>
            </a:r>
            <a:r>
              <a:rPr lang="en-US" dirty="0" smtClean="0"/>
              <a:t>,</a:t>
            </a:r>
            <a:r>
              <a:rPr lang="en-US" baseline="0" dirty="0" smtClean="0"/>
              <a:t> </a:t>
            </a:r>
            <a:r>
              <a:rPr lang="en-US" dirty="0" smtClean="0"/>
              <a:t>Elastic</a:t>
            </a:r>
            <a:r>
              <a:rPr lang="en-US" baseline="0" dirty="0" smtClean="0"/>
              <a:t> </a:t>
            </a:r>
            <a:r>
              <a:rPr lang="en-US" baseline="0" dirty="0" err="1" smtClean="0"/>
              <a:t>ips</a:t>
            </a:r>
            <a:r>
              <a:rPr lang="en-US" baseline="0" dirty="0" smtClean="0"/>
              <a:t>, </a:t>
            </a:r>
            <a:r>
              <a:rPr lang="en-US" baseline="0" dirty="0" err="1" smtClean="0"/>
              <a:t>ebs</a:t>
            </a:r>
            <a:r>
              <a:rPr lang="en-US" baseline="0" dirty="0" smtClean="0"/>
              <a:t>, </a:t>
            </a:r>
            <a:r>
              <a:rPr lang="en-US" baseline="0" dirty="0" err="1" smtClean="0"/>
              <a:t>cloudfront</a:t>
            </a:r>
            <a:r>
              <a:rPr lang="en-US" baseline="0" dirty="0" smtClean="0"/>
              <a:t>, elastic map reduce, mechanical </a:t>
            </a:r>
            <a:r>
              <a:rPr lang="en-US" baseline="0" dirty="0" err="1" smtClean="0"/>
              <a:t>turk</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95</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  Create an Amazon Machine Image (AMI) containing your applications, libraries, data and associated configuration settings. Or use pre-configured, </a:t>
            </a:r>
            <a:r>
              <a:rPr lang="en-US" dirty="0" err="1" smtClean="0"/>
              <a:t>templated</a:t>
            </a:r>
            <a:r>
              <a:rPr lang="en-US" dirty="0" smtClean="0"/>
              <a:t> images to get up and running immediately.</a:t>
            </a:r>
          </a:p>
          <a:p>
            <a:r>
              <a:rPr lang="en-US" dirty="0" smtClean="0"/>
              <a:t>    * Upload the AMI into Amazon S3. Amazon EC2 provides tools that make storing the AMI simple. Amazon S3 provides a safe, reliable and fast repository to store your images.</a:t>
            </a:r>
          </a:p>
          <a:p>
            <a:r>
              <a:rPr lang="en-US" dirty="0" smtClean="0"/>
              <a:t>    * Use Amazon EC2 web service to configure security and network access.</a:t>
            </a:r>
          </a:p>
          <a:p>
            <a:r>
              <a:rPr lang="en-US" dirty="0" smtClean="0"/>
              <a:t>    * Choose which instance </a:t>
            </a:r>
            <a:r>
              <a:rPr lang="en-US" dirty="0" err="1" smtClean="0"/>
              <a:t>type(s</a:t>
            </a:r>
            <a:r>
              <a:rPr lang="en-US" dirty="0" smtClean="0"/>
              <a:t>) and operating system you want, then start, terminate, and monitor as many instances of your AMI as needed, using the web service APIs or the variety of management tools provided.</a:t>
            </a:r>
          </a:p>
          <a:p>
            <a:r>
              <a:rPr lang="en-US" dirty="0" smtClean="0"/>
              <a:t>    * Determine whether you want to run in multiple locations, utilize static IP endpoints, or attach persistent block storage to your instances.</a:t>
            </a:r>
          </a:p>
          <a:p>
            <a:r>
              <a:rPr lang="en-US" dirty="0" smtClean="0"/>
              <a:t>    * Pay only for the resources that you actually consume, like instance-hours or data transfer.</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96</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Simple storage service</a:t>
            </a:r>
          </a:p>
          <a:p>
            <a:r>
              <a:rPr lang="en-US" dirty="0" err="1" smtClean="0"/>
              <a:t>Aws</a:t>
            </a:r>
            <a:r>
              <a:rPr lang="en-US" dirty="0" smtClean="0"/>
              <a:t> description of S3 – </a:t>
            </a:r>
            <a:r>
              <a:rPr lang="en-US" baseline="0" dirty="0" smtClean="0"/>
              <a:t> stored in buckets using unique keys</a:t>
            </a:r>
          </a:p>
          <a:p>
            <a:pPr>
              <a:defRPr/>
            </a:pPr>
            <a:r>
              <a:rPr lang="en-US" sz="1200" dirty="0" smtClean="0">
                <a:latin typeface="Helvetica"/>
                <a:cs typeface="Helvetica"/>
              </a:rPr>
              <a:t>Scalable data storage in-the-cloud</a:t>
            </a:r>
          </a:p>
          <a:p>
            <a:pPr>
              <a:defRPr/>
            </a:pPr>
            <a:r>
              <a:rPr lang="en-US" sz="1200" dirty="0" smtClean="0">
                <a:latin typeface="Helvetica"/>
                <a:cs typeface="Helvetica"/>
              </a:rPr>
              <a:t>Highly available and durable</a:t>
            </a:r>
          </a:p>
          <a:p>
            <a:pPr>
              <a:defRPr/>
            </a:pPr>
            <a:r>
              <a:rPr lang="en-US" sz="1200" dirty="0" smtClean="0">
                <a:latin typeface="Helvetica"/>
                <a:cs typeface="Helvetica"/>
              </a:rPr>
              <a:t>Pay-as-you-go pricing</a:t>
            </a:r>
          </a:p>
          <a:p>
            <a:pPr>
              <a:defRPr/>
            </a:pPr>
            <a:r>
              <a:rPr lang="en-US" sz="1200" dirty="0" smtClean="0">
                <a:latin typeface="Helvetica"/>
                <a:cs typeface="Helvetica"/>
              </a:rPr>
              <a:t>Service Level Agreement: 99.9%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97</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defTabSz="457200">
              <a:spcBef>
                <a:spcPts val="600"/>
              </a:spcBef>
              <a:buSzPct val="100000"/>
              <a:buFontTx/>
              <a:buBlip>
                <a:blip r:embed="rId3"/>
              </a:buBlip>
            </a:pPr>
            <a:r>
              <a:rPr lang="en-US" sz="1200" dirty="0" smtClean="0">
                <a:ea typeface="Arial" charset="0"/>
                <a:cs typeface="Arial" charset="0"/>
              </a:rPr>
              <a:t>Simple queue service..</a:t>
            </a:r>
          </a:p>
          <a:p>
            <a:pPr marL="342900" indent="-342900" defTabSz="457200">
              <a:spcBef>
                <a:spcPts val="600"/>
              </a:spcBef>
              <a:buSzPct val="100000"/>
              <a:buFontTx/>
              <a:buBlip>
                <a:blip r:embed="rId3"/>
              </a:buBlip>
            </a:pPr>
            <a:r>
              <a:rPr lang="en-US" sz="1200" dirty="0" smtClean="0">
                <a:ea typeface="Arial" charset="0"/>
                <a:cs typeface="Arial" charset="0"/>
              </a:rPr>
              <a:t>Reliable, highly scalable, hosted queue for messaging</a:t>
            </a:r>
          </a:p>
          <a:p>
            <a:pPr marL="342900" indent="-342900" defTabSz="457200">
              <a:spcBef>
                <a:spcPts val="600"/>
              </a:spcBef>
              <a:buSzPct val="100000"/>
              <a:buFontTx/>
              <a:buBlip>
                <a:blip r:embed="rId3"/>
              </a:buBlip>
            </a:pPr>
            <a:r>
              <a:rPr lang="en-US" sz="1200" dirty="0" smtClean="0">
                <a:ea typeface="Arial" charset="0"/>
                <a:cs typeface="Arial" charset="0"/>
              </a:rPr>
              <a:t>Build automated workflows for all applications</a:t>
            </a:r>
          </a:p>
          <a:p>
            <a:pPr marL="342900" indent="-342900" defTabSz="457200">
              <a:spcBef>
                <a:spcPts val="600"/>
              </a:spcBef>
              <a:buSzPct val="100000"/>
              <a:buFontTx/>
              <a:buBlip>
                <a:blip r:embed="rId3"/>
              </a:buBlip>
            </a:pPr>
            <a:r>
              <a:rPr lang="en-US" sz="1200" dirty="0" smtClean="0">
                <a:ea typeface="Arial" charset="0"/>
                <a:cs typeface="Arial" charset="0"/>
              </a:rPr>
              <a:t>Coordinate multiple Amazon EC2 instances</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100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MH:</a:t>
            </a:r>
          </a:p>
          <a:p>
            <a:r>
              <a:rPr lang="en-US" dirty="0" smtClean="0"/>
              <a:t>The obvious:</a:t>
            </a:r>
          </a:p>
          <a:p>
            <a:pPr lvl="1"/>
            <a:r>
              <a:rPr lang="en-US" dirty="0" smtClean="0"/>
              <a:t>Permission?</a:t>
            </a:r>
          </a:p>
          <a:p>
            <a:pPr lvl="1"/>
            <a:r>
              <a:rPr lang="en-US" dirty="0" smtClean="0"/>
              <a:t>From whom?</a:t>
            </a:r>
          </a:p>
          <a:p>
            <a:r>
              <a:rPr lang="en-US" dirty="0" smtClean="0"/>
              <a:t>Risk of getting blackballed?</a:t>
            </a:r>
          </a:p>
          <a:p>
            <a:pPr lvl="1"/>
            <a:r>
              <a:rPr lang="en-US" dirty="0" smtClean="0"/>
              <a:t>Amazon + my CC + my address.</a:t>
            </a:r>
          </a:p>
          <a:p>
            <a:r>
              <a:rPr lang="en-US" dirty="0" smtClean="0"/>
              <a:t>Who’s data do we walk in on ?</a:t>
            </a:r>
          </a:p>
          <a:p>
            <a:r>
              <a:rPr lang="en-US" dirty="0" smtClean="0"/>
              <a:t>Version changes ?</a:t>
            </a:r>
          </a:p>
          <a:p>
            <a:r>
              <a:rPr lang="en-US" dirty="0" smtClean="0"/>
              <a:t>Transparency..</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12</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2721 images built by other people</a:t>
            </a:r>
          </a:p>
          <a:p>
            <a:r>
              <a:rPr lang="en-US" dirty="0" smtClean="0"/>
              <a:t>Think they were all built securely ?</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102</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solidFill>
                  <a:srgbClr val="FF0000"/>
                </a:solidFill>
              </a:rPr>
              <a:t>Ec2 + bundled </a:t>
            </a:r>
            <a:r>
              <a:rPr lang="en-US" dirty="0" err="1" smtClean="0">
                <a:solidFill>
                  <a:srgbClr val="FF0000"/>
                </a:solidFill>
              </a:rPr>
              <a:t>amis</a:t>
            </a:r>
            <a:r>
              <a:rPr lang="en-US" dirty="0" smtClean="0">
                <a:solidFill>
                  <a:srgbClr val="FF0000"/>
                </a:solidFill>
              </a:rPr>
              <a:t> + with keys + forum posts</a:t>
            </a:r>
          </a:p>
          <a:p>
            <a:pPr>
              <a:buNone/>
            </a:pPr>
            <a:r>
              <a:rPr lang="en-US" dirty="0" smtClean="0">
                <a:solidFill>
                  <a:srgbClr val="FF0000"/>
                </a:solidFill>
              </a:rPr>
              <a:t>Forums ar</a:t>
            </a:r>
            <a:r>
              <a:rPr lang="en-US" baseline="0" dirty="0" smtClean="0">
                <a:solidFill>
                  <a:srgbClr val="FF0000"/>
                </a:solidFill>
              </a:rPr>
              <a:t>e full of people who have created machines but forgot their </a:t>
            </a:r>
            <a:r>
              <a:rPr lang="en-US" baseline="0" dirty="0" err="1" smtClean="0">
                <a:solidFill>
                  <a:srgbClr val="FF0000"/>
                </a:solidFill>
              </a:rPr>
              <a:t>creds</a:t>
            </a:r>
            <a:r>
              <a:rPr lang="en-US" baseline="0" dirty="0" smtClean="0">
                <a:solidFill>
                  <a:srgbClr val="FF0000"/>
                </a:solidFill>
              </a:rPr>
              <a:t> on it</a:t>
            </a:r>
            <a:endParaRPr lang="en-US" dirty="0" smtClean="0">
              <a:solidFill>
                <a:srgbClr val="FF0000"/>
              </a:solidFill>
            </a:endParaRPr>
          </a:p>
          <a:p>
            <a:pPr>
              <a:buNone/>
            </a:pPr>
            <a:endParaRPr lang="en-US" dirty="0" smtClean="0">
              <a:solidFill>
                <a:srgbClr val="FF0000"/>
              </a:solidFill>
            </a:endParaRPr>
          </a:p>
          <a:p>
            <a:pPr>
              <a:buNone/>
            </a:pPr>
            <a:r>
              <a:rPr lang="en-US" dirty="0" smtClean="0">
                <a:solidFill>
                  <a:srgbClr val="FF0000"/>
                </a:solidFill>
              </a:rPr>
              <a:t>Vulnerable servers? </a:t>
            </a:r>
            <a:r>
              <a:rPr lang="en-US" dirty="0" err="1" smtClean="0">
                <a:solidFill>
                  <a:srgbClr val="FF0000"/>
                </a:solidFill>
              </a:rPr>
              <a:t>Set_slice</a:t>
            </a:r>
            <a:r>
              <a:rPr lang="en-US" dirty="0" smtClean="0">
                <a:solidFill>
                  <a:srgbClr val="FF0000"/>
                </a:solidFill>
              </a:rPr>
              <a:t> vulnerability</a:t>
            </a:r>
            <a:r>
              <a:rPr lang="en-US" baseline="0" dirty="0" smtClean="0">
                <a:solidFill>
                  <a:srgbClr val="FF0000"/>
                </a:solidFill>
              </a:rPr>
              <a:t> / </a:t>
            </a:r>
            <a:r>
              <a:rPr lang="en-US" baseline="0" dirty="0" err="1" smtClean="0">
                <a:solidFill>
                  <a:srgbClr val="FF0000"/>
                </a:solidFill>
              </a:rPr>
              <a:t>sshd</a:t>
            </a:r>
            <a:r>
              <a:rPr lang="en-US" baseline="0" dirty="0" smtClean="0">
                <a:solidFill>
                  <a:srgbClr val="FF0000"/>
                </a:solidFill>
              </a:rPr>
              <a:t> ?</a:t>
            </a:r>
          </a:p>
          <a:p>
            <a:pPr>
              <a:buNone/>
            </a:pPr>
            <a:r>
              <a:rPr lang="en-US" baseline="0" dirty="0" smtClean="0">
                <a:solidFill>
                  <a:srgbClr val="FF0000"/>
                </a:solidFill>
              </a:rPr>
              <a:t>Who is responsible? Obviously the owner.. But does </a:t>
            </a:r>
            <a:r>
              <a:rPr lang="en-US" baseline="0" dirty="0" err="1" smtClean="0">
                <a:solidFill>
                  <a:srgbClr val="FF0000"/>
                </a:solidFill>
              </a:rPr>
              <a:t>amz</a:t>
            </a:r>
            <a:r>
              <a:rPr lang="en-US" baseline="0" dirty="0" smtClean="0">
                <a:solidFill>
                  <a:srgbClr val="FF0000"/>
                </a:solidFill>
              </a:rPr>
              <a:t> have a cross to bear here?</a:t>
            </a:r>
          </a:p>
          <a:p>
            <a:pPr>
              <a:buNone/>
            </a:pPr>
            <a:endParaRPr lang="en-US" dirty="0" smtClean="0">
              <a:solidFill>
                <a:srgbClr val="FF0000"/>
              </a:solidFill>
            </a:endParaRPr>
          </a:p>
          <a:p>
            <a:pPr>
              <a:buNone/>
            </a:pPr>
            <a:r>
              <a:rPr lang="en-US" dirty="0" smtClean="0">
                <a:solidFill>
                  <a:srgbClr val="FF0000"/>
                </a:solidFill>
              </a:rPr>
              <a:t>Scanning could get </a:t>
            </a:r>
            <a:r>
              <a:rPr lang="en-US" dirty="0" err="1" smtClean="0">
                <a:solidFill>
                  <a:srgbClr val="FF0000"/>
                </a:solidFill>
              </a:rPr>
              <a:t>u</a:t>
            </a:r>
            <a:r>
              <a:rPr lang="en-US" dirty="0" smtClean="0">
                <a:solidFill>
                  <a:srgbClr val="FF0000"/>
                </a:solidFill>
              </a:rPr>
              <a:t> booted, so the stuff </a:t>
            </a:r>
            <a:r>
              <a:rPr lang="en-US" dirty="0" err="1" smtClean="0">
                <a:solidFill>
                  <a:srgbClr val="FF0000"/>
                </a:solidFill>
              </a:rPr>
              <a:t>u</a:t>
            </a:r>
            <a:r>
              <a:rPr lang="en-US" dirty="0" smtClean="0">
                <a:solidFill>
                  <a:srgbClr val="FF0000"/>
                </a:solidFill>
              </a:rPr>
              <a:t> got used to with </a:t>
            </a:r>
            <a:r>
              <a:rPr lang="en-US" dirty="0" err="1" smtClean="0">
                <a:solidFill>
                  <a:srgbClr val="FF0000"/>
                </a:solidFill>
              </a:rPr>
              <a:t>ur</a:t>
            </a:r>
            <a:r>
              <a:rPr lang="en-US" dirty="0" smtClean="0">
                <a:solidFill>
                  <a:srgbClr val="FF0000"/>
                </a:solidFill>
              </a:rPr>
              <a:t> own infrastructure /</a:t>
            </a:r>
            <a:r>
              <a:rPr lang="en-US" dirty="0" err="1" smtClean="0">
                <a:solidFill>
                  <a:srgbClr val="FF0000"/>
                </a:solidFill>
              </a:rPr>
              <a:t>qualys/hackrack</a:t>
            </a:r>
            <a:r>
              <a:rPr lang="en-US" dirty="0" smtClean="0">
                <a:solidFill>
                  <a:srgbClr val="FF0000"/>
                </a:solidFill>
              </a:rPr>
              <a:t> </a:t>
            </a:r>
            <a:r>
              <a:rPr lang="en-US" dirty="0" err="1" smtClean="0">
                <a:solidFill>
                  <a:srgbClr val="FF0000"/>
                </a:solidFill>
              </a:rPr>
              <a:t>isnt</a:t>
            </a:r>
            <a:r>
              <a:rPr lang="en-US" dirty="0" smtClean="0">
                <a:solidFill>
                  <a:srgbClr val="FF0000"/>
                </a:solidFill>
              </a:rPr>
              <a:t> allowed anymore..</a:t>
            </a:r>
          </a:p>
          <a:p>
            <a:pPr>
              <a:buNone/>
            </a:pPr>
            <a:r>
              <a:rPr lang="en-US" dirty="0" smtClean="0">
                <a:solidFill>
                  <a:srgbClr val="FF0000"/>
                </a:solidFill>
              </a:rPr>
              <a:t>Its like we were losing a fight, got</a:t>
            </a:r>
            <a:r>
              <a:rPr lang="en-US" baseline="0" dirty="0" smtClean="0">
                <a:solidFill>
                  <a:srgbClr val="FF0000"/>
                </a:solidFill>
              </a:rPr>
              <a:t> to this point, and then decided we will tie one arm behind our back going forward..</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103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bash_history</a:t>
            </a:r>
            <a:endParaRPr lang="en-US" dirty="0" smtClean="0"/>
          </a:p>
          <a:p>
            <a:r>
              <a:rPr lang="en-US" dirty="0" smtClean="0"/>
              <a:t>.</a:t>
            </a:r>
            <a:r>
              <a:rPr lang="en-US" dirty="0" err="1" smtClean="0"/>
              <a:t>mysql_history</a:t>
            </a:r>
            <a:endParaRPr lang="en-US" dirty="0" smtClean="0"/>
          </a:p>
          <a:p>
            <a:endParaRPr lang="en-US" dirty="0" smtClean="0"/>
          </a:p>
          <a:p>
            <a:r>
              <a:rPr lang="en-US" dirty="0" smtClean="0"/>
              <a:t>Peoples code..</a:t>
            </a:r>
          </a:p>
          <a:p>
            <a:r>
              <a:rPr lang="en-US" dirty="0" smtClean="0"/>
              <a:t>Peoples pictures.</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105</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solidFill>
                  <a:srgbClr val="FF0000"/>
                </a:solidFill>
              </a:rPr>
              <a:t>Devpay</a:t>
            </a:r>
            <a:r>
              <a:rPr lang="en-US" dirty="0" smtClean="0">
                <a:solidFill>
                  <a:srgbClr val="FF0000"/>
                </a:solidFill>
              </a:rPr>
              <a:t> overview</a:t>
            </a:r>
          </a:p>
          <a:p>
            <a:endParaRPr lang="en-US" dirty="0" smtClean="0">
              <a:solidFill>
                <a:srgbClr val="FF0000"/>
              </a:solidFill>
            </a:endParaRPr>
          </a:p>
          <a:p>
            <a:r>
              <a:rPr lang="en-US" dirty="0" err="1" smtClean="0">
                <a:solidFill>
                  <a:srgbClr val="FF0000"/>
                </a:solidFill>
              </a:rPr>
              <a:t>Neek</a:t>
            </a:r>
            <a:r>
              <a:rPr lang="en-US" dirty="0" smtClean="0">
                <a:solidFill>
                  <a:srgbClr val="FF0000"/>
                </a:solidFill>
              </a:rPr>
              <a:t> steel</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108</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hype – not a new attack and nominated for</a:t>
            </a:r>
            <a:r>
              <a:rPr lang="en-US" baseline="0" dirty="0" smtClean="0"/>
              <a:t> a </a:t>
            </a:r>
            <a:r>
              <a:rPr lang="en-US" baseline="0" dirty="0" err="1" smtClean="0"/>
              <a:t>pwnie</a:t>
            </a:r>
            <a:r>
              <a:rPr lang="en-US" baseline="0" dirty="0" smtClean="0"/>
              <a:t> :&gt;</a:t>
            </a:r>
          </a:p>
          <a:p>
            <a:endParaRPr lang="en-US" baseline="0" dirty="0" smtClean="0"/>
          </a:p>
          <a:p>
            <a:r>
              <a:rPr lang="en-US" baseline="0" dirty="0" smtClean="0"/>
              <a:t>Even in cursory testing, can see how some things could go wrong</a:t>
            </a:r>
          </a:p>
        </p:txBody>
      </p:sp>
      <p:sp>
        <p:nvSpPr>
          <p:cNvPr id="4" name="Slide Number Placeholder 3"/>
          <p:cNvSpPr>
            <a:spLocks noGrp="1"/>
          </p:cNvSpPr>
          <p:nvPr>
            <p:ph type="sldNum" sz="quarter" idx="10"/>
          </p:nvPr>
        </p:nvSpPr>
        <p:spPr/>
        <p:txBody>
          <a:bodyPr/>
          <a:lstStyle/>
          <a:p>
            <a:fld id="{C324193F-161E-5D45-BC57-64F8E9556B83}" type="slidenum">
              <a:rPr lang="en-US" smtClean="0"/>
              <a:pPr/>
              <a:t>109</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111</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2009 – </a:t>
            </a:r>
            <a:r>
              <a:rPr lang="en-US" dirty="0" err="1" smtClean="0"/>
              <a:t>ddos</a:t>
            </a:r>
            <a:r>
              <a:rPr lang="en-US" baseline="0" dirty="0" smtClean="0"/>
              <a:t> is an old problem.. </a:t>
            </a:r>
          </a:p>
          <a:p>
            <a:r>
              <a:rPr lang="en-US" baseline="0" dirty="0" smtClean="0"/>
              <a:t>How about app </a:t>
            </a:r>
            <a:r>
              <a:rPr lang="en-US" baseline="0" dirty="0" err="1" smtClean="0"/>
              <a:t>dos’es</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Restrict new accounts to 20 machine boots</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112</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113</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No </a:t>
            </a:r>
            <a:r>
              <a:rPr lang="en-US" dirty="0" err="1" smtClean="0">
                <a:solidFill>
                  <a:srgbClr val="FF0000"/>
                </a:solidFill>
              </a:rPr>
              <a:t>captcha</a:t>
            </a:r>
            <a:r>
              <a:rPr lang="en-US" dirty="0" smtClean="0">
                <a:solidFill>
                  <a:srgbClr val="FF0000"/>
                </a:solidFill>
              </a:rPr>
              <a:t> on account creation</a:t>
            </a:r>
          </a:p>
          <a:p>
            <a:r>
              <a:rPr lang="en-US" dirty="0" smtClean="0">
                <a:solidFill>
                  <a:srgbClr val="FF0000"/>
                </a:solidFill>
              </a:rPr>
              <a:t>No check for dup credentials</a:t>
            </a:r>
          </a:p>
          <a:p>
            <a:r>
              <a:rPr lang="en-US" dirty="0" smtClean="0">
                <a:solidFill>
                  <a:srgbClr val="FF0000"/>
                </a:solidFill>
              </a:rPr>
              <a:t>What does this mean ?</a:t>
            </a:r>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C324193F-161E-5D45-BC57-64F8E9556B83}" type="slidenum">
              <a:rPr lang="en-US" smtClean="0"/>
              <a:pPr/>
              <a:t>114</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Said before that </a:t>
            </a:r>
            <a:r>
              <a:rPr lang="en-US" dirty="0" err="1" smtClean="0"/>
              <a:t>amazon</a:t>
            </a:r>
            <a:r>
              <a:rPr lang="en-US" dirty="0" smtClean="0"/>
              <a:t> only created about 50 machines..</a:t>
            </a:r>
          </a:p>
          <a:p>
            <a:r>
              <a:rPr lang="en-US" dirty="0" smtClean="0"/>
              <a:t>The rest have been created by </a:t>
            </a:r>
            <a:r>
              <a:rPr lang="en-US" dirty="0" err="1" smtClean="0"/>
              <a:t>joe</a:t>
            </a:r>
            <a:r>
              <a:rPr lang="en-US" dirty="0" smtClean="0"/>
              <a:t> </a:t>
            </a:r>
            <a:r>
              <a:rPr lang="en-US" dirty="0" err="1" smtClean="0"/>
              <a:t>bloggs</a:t>
            </a:r>
            <a:r>
              <a:rPr lang="en-US" dirty="0" smtClean="0"/>
              <a:t>.. (web 2.0 + user created images?)</a:t>
            </a:r>
          </a:p>
          <a:p>
            <a:r>
              <a:rPr lang="en-US" dirty="0" smtClean="0"/>
              <a:t>Do people really just run machines other </a:t>
            </a:r>
            <a:r>
              <a:rPr lang="en-US" dirty="0" err="1" smtClean="0"/>
              <a:t>ppl</a:t>
            </a:r>
            <a:r>
              <a:rPr lang="en-US" dirty="0" smtClean="0"/>
              <a:t> create?</a:t>
            </a:r>
          </a:p>
          <a:p>
            <a:r>
              <a:rPr lang="en-US" dirty="0" smtClean="0">
                <a:solidFill>
                  <a:srgbClr val="FF0000"/>
                </a:solidFill>
              </a:rPr>
              <a:t>Trusting other images</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Nick:</a:t>
            </a:r>
          </a:p>
          <a:p>
            <a:endParaRPr lang="en-US" dirty="0" smtClean="0"/>
          </a:p>
          <a:p>
            <a:r>
              <a:rPr lang="en-US" dirty="0" err="1" smtClean="0"/>
              <a:t>Felten</a:t>
            </a:r>
            <a:r>
              <a:rPr lang="en-US" dirty="0" smtClean="0"/>
              <a:t> on </a:t>
            </a:r>
            <a:r>
              <a:rPr lang="en-US" dirty="0" err="1" smtClean="0"/>
              <a:t>amazon</a:t>
            </a:r>
            <a:r>
              <a:rPr lang="en-US" dirty="0" smtClean="0"/>
              <a:t> (kindle) debacle (pulled </a:t>
            </a:r>
            <a:r>
              <a:rPr lang="en-US" dirty="0" err="1" smtClean="0"/>
              <a:t>orwell</a:t>
            </a:r>
            <a:r>
              <a:rPr lang="en-US" dirty="0" smtClean="0"/>
              <a:t> books). + transparency is key ..</a:t>
            </a:r>
          </a:p>
          <a:p>
            <a:endParaRPr lang="en-US" dirty="0" smtClean="0"/>
          </a:p>
          <a:p>
            <a:r>
              <a:rPr lang="en-US" dirty="0" smtClean="0"/>
              <a:t>If we talking transparency.. </a:t>
            </a:r>
            <a:r>
              <a:rPr lang="en-US" dirty="0" err="1" smtClean="0"/>
              <a:t>Cloudsec</a:t>
            </a:r>
            <a:r>
              <a:rPr lang="en-US" dirty="0" smtClean="0"/>
              <a:t> interviewed </a:t>
            </a:r>
            <a:r>
              <a:rPr lang="en-US" dirty="0" err="1" smtClean="0"/>
              <a:t>guido</a:t>
            </a:r>
            <a:endParaRPr lang="en-US" dirty="0" smtClean="0"/>
          </a:p>
          <a:p>
            <a:r>
              <a:rPr lang="en-US" dirty="0" smtClean="0"/>
              <a:t>“sorry we don’t divulge such information”</a:t>
            </a:r>
          </a:p>
          <a:p>
            <a:r>
              <a:rPr lang="en-US" dirty="0" smtClean="0"/>
              <a:t>“I’m not at liberty to discuss details”</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13</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Get someone to boot our image?</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120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Register the image (Amazon assigns it an AMI-ID)</a:t>
            </a:r>
          </a:p>
          <a:p>
            <a:r>
              <a:rPr lang="en-US" dirty="0" smtClean="0"/>
              <a:t>Wait for someone to run it</a:t>
            </a:r>
          </a:p>
          <a:p>
            <a:r>
              <a:rPr lang="en-US" dirty="0" smtClean="0"/>
              <a:t>Profit!</a:t>
            </a:r>
          </a:p>
          <a:p>
            <a:r>
              <a:rPr lang="en-US" dirty="0" smtClean="0"/>
              <a:t>Alas..</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122</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Register the image (Amazon assigns it an AMI-ID)</a:t>
            </a:r>
          </a:p>
          <a:p>
            <a:r>
              <a:rPr lang="en-US" dirty="0" smtClean="0"/>
              <a:t>Wait for someone to run it</a:t>
            </a:r>
          </a:p>
          <a:p>
            <a:r>
              <a:rPr lang="en-US" dirty="0" smtClean="0"/>
              <a:t>Profit!</a:t>
            </a:r>
          </a:p>
          <a:p>
            <a:r>
              <a:rPr lang="en-US" dirty="0" smtClean="0"/>
              <a:t>Alas..</a:t>
            </a:r>
          </a:p>
          <a:p>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123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C324193F-161E-5D45-BC57-64F8E9556B83}" type="slidenum">
              <a:rPr lang="en-US" smtClean="0"/>
              <a:pPr/>
              <a:t>125</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Recall that s3 namespace stuff ?</a:t>
            </a:r>
            <a:endParaRPr lang="en-US" dirty="0"/>
          </a:p>
        </p:txBody>
      </p:sp>
      <p:sp>
        <p:nvSpPr>
          <p:cNvPr id="4" name="Slide Number Placeholder 3"/>
          <p:cNvSpPr>
            <a:spLocks noGrp="1"/>
          </p:cNvSpPr>
          <p:nvPr>
            <p:ph type="sldNum" sz="quarter" idx="10"/>
          </p:nvPr>
        </p:nvSpPr>
        <p:spPr/>
        <p:txBody>
          <a:bodyPr/>
          <a:lstStyle/>
          <a:p>
            <a:fld id="{7E367875-5329-6B42-925F-982C5B0086E4}" type="slidenum">
              <a:rPr lang="en-US" smtClean="0"/>
              <a:pPr/>
              <a:t>126</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Add to nick</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C324193F-161E-5D45-BC57-64F8E9556B83}" type="slidenum">
              <a:rPr lang="en-US" smtClean="0"/>
              <a:pPr/>
              <a:t>132</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Apple sneaks into the cloud</a:t>
            </a:r>
          </a:p>
          <a:p>
            <a:r>
              <a:rPr lang="en-US" dirty="0" smtClean="0">
                <a:solidFill>
                  <a:srgbClr val="FF0000"/>
                </a:solidFill>
              </a:rPr>
              <a:t>Makes sense long term, your music, video, * are belong to Steve Jobs</a:t>
            </a:r>
          </a:p>
          <a:p>
            <a:r>
              <a:rPr lang="en-US" dirty="0" smtClean="0">
                <a:solidFill>
                  <a:srgbClr val="FF0000"/>
                </a:solidFill>
              </a:rPr>
              <a:t>Overview</a:t>
            </a:r>
          </a:p>
          <a:p>
            <a:r>
              <a:rPr lang="en-US" dirty="0" smtClean="0">
                <a:solidFill>
                  <a:srgbClr val="FF0000"/>
                </a:solidFill>
              </a:rPr>
              <a:t>Free</a:t>
            </a:r>
          </a:p>
          <a:p>
            <a:r>
              <a:rPr lang="en-US" dirty="0" smtClean="0">
                <a:solidFill>
                  <a:srgbClr val="FF0000"/>
                </a:solidFill>
              </a:rPr>
              <a:t>Free limits</a:t>
            </a:r>
          </a:p>
          <a:p>
            <a:r>
              <a:rPr lang="en-US" dirty="0" smtClean="0">
                <a:solidFill>
                  <a:srgbClr val="FF0000"/>
                </a:solidFill>
              </a:rPr>
              <a:t>Insidious</a:t>
            </a:r>
          </a:p>
          <a:p>
            <a:r>
              <a:rPr lang="en-US" dirty="0" err="1" smtClean="0">
                <a:solidFill>
                  <a:srgbClr val="FF0000"/>
                </a:solidFill>
              </a:rPr>
              <a:t>Iphone</a:t>
            </a:r>
            <a:r>
              <a:rPr lang="en-US" dirty="0" smtClean="0">
                <a:solidFill>
                  <a:srgbClr val="FF0000"/>
                </a:solidFill>
              </a:rPr>
              <a:t> tracking + </a:t>
            </a:r>
            <a:r>
              <a:rPr lang="en-US" dirty="0" err="1" smtClean="0">
                <a:solidFill>
                  <a:srgbClr val="FF0000"/>
                </a:solidFill>
              </a:rPr>
              <a:t>dmolnar</a:t>
            </a:r>
            <a:r>
              <a:rPr lang="en-US" dirty="0" smtClean="0">
                <a:solidFill>
                  <a:srgbClr val="FF0000"/>
                </a:solidFill>
              </a:rPr>
              <a:t> link</a:t>
            </a:r>
          </a:p>
          <a:p>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134</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tell our students about the little pieces that add up..</a:t>
            </a:r>
          </a:p>
          <a:p>
            <a:endParaRPr lang="en-US" dirty="0" smtClean="0"/>
          </a:p>
          <a:p>
            <a:r>
              <a:rPr lang="en-US" dirty="0" smtClean="0"/>
              <a:t>Find people</a:t>
            </a:r>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135</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JS </a:t>
            </a:r>
            <a:r>
              <a:rPr lang="en-US" dirty="0" err="1" smtClean="0"/>
              <a:t>trojans</a:t>
            </a:r>
            <a:r>
              <a:rPr lang="en-US" dirty="0" smtClean="0"/>
              <a:t> can be elite.. And if </a:t>
            </a:r>
            <a:r>
              <a:rPr lang="en-US" dirty="0" err="1" smtClean="0"/>
              <a:t>js</a:t>
            </a:r>
            <a:r>
              <a:rPr lang="en-US" dirty="0" smtClean="0"/>
              <a:t> is the glue in the cloud.. It will </a:t>
            </a:r>
            <a:r>
              <a:rPr lang="en-US" smtClean="0"/>
              <a:t>bite us.. </a:t>
            </a:r>
            <a:endParaRPr lang="en-US"/>
          </a:p>
        </p:txBody>
      </p:sp>
      <p:sp>
        <p:nvSpPr>
          <p:cNvPr id="4" name="Slide Number Placeholder 3"/>
          <p:cNvSpPr>
            <a:spLocks noGrp="1"/>
          </p:cNvSpPr>
          <p:nvPr>
            <p:ph type="sldNum" sz="quarter" idx="10"/>
          </p:nvPr>
        </p:nvSpPr>
        <p:spPr/>
        <p:txBody>
          <a:bodyPr/>
          <a:lstStyle/>
          <a:p>
            <a:fld id="{C324193F-161E-5D45-BC57-64F8E9556B83}" type="slidenum">
              <a:rPr lang="en-US" smtClean="0"/>
              <a:pPr/>
              <a:t>138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24193F-161E-5D45-BC57-64F8E9556B83}" type="slidenum">
              <a:rPr lang="en-US" smtClean="0"/>
              <a:pPr/>
              <a:t>139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356C05C-9F77-2845-8426-06100CF3F1A9}" type="datetimeFigureOut">
              <a:rPr lang="en-US" smtClean="0"/>
              <a:pPr/>
              <a:t>8/5/09</a:t>
            </a:fld>
            <a:endParaRPr lang="en-US"/>
          </a:p>
        </p:txBody>
      </p:sp>
      <p:sp>
        <p:nvSpPr>
          <p:cNvPr id="5" name="Footer Placeholder 4"/>
          <p:cNvSpPr>
            <a:spLocks noGrp="1"/>
          </p:cNvSpPr>
          <p:nvPr>
            <p:ph type="ftr" sz="quarter" idx="11"/>
          </p:nvPr>
        </p:nvSpPr>
        <p:spPr>
          <a:xfrm>
            <a:off x="5105400" y="54102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C57C0DB-5BBE-6044-BC2D-9A21EDF692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56C05C-9F77-2845-8426-06100CF3F1A9}" type="datetimeFigureOut">
              <a:rPr lang="en-US" smtClean="0"/>
              <a:pPr/>
              <a:t>8/5/09</a:t>
            </a:fld>
            <a:endParaRPr lang="en-US"/>
          </a:p>
        </p:txBody>
      </p:sp>
      <p:sp>
        <p:nvSpPr>
          <p:cNvPr id="5" name="Footer Placeholder 4"/>
          <p:cNvSpPr>
            <a:spLocks noGrp="1"/>
          </p:cNvSpPr>
          <p:nvPr>
            <p:ph type="ftr" sz="quarter" idx="11"/>
          </p:nvPr>
        </p:nvSpPr>
        <p:spPr>
          <a:xfrm>
            <a:off x="5105400" y="54102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C57C0DB-5BBE-6044-BC2D-9A21EDF692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56C05C-9F77-2845-8426-06100CF3F1A9}" type="datetimeFigureOut">
              <a:rPr lang="en-US" smtClean="0"/>
              <a:pPr/>
              <a:t>8/5/09</a:t>
            </a:fld>
            <a:endParaRPr lang="en-US"/>
          </a:p>
        </p:txBody>
      </p:sp>
      <p:sp>
        <p:nvSpPr>
          <p:cNvPr id="5" name="Footer Placeholder 4"/>
          <p:cNvSpPr>
            <a:spLocks noGrp="1"/>
          </p:cNvSpPr>
          <p:nvPr>
            <p:ph type="ftr" sz="quarter" idx="11"/>
          </p:nvPr>
        </p:nvSpPr>
        <p:spPr>
          <a:xfrm>
            <a:off x="5105400" y="54102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C57C0DB-5BBE-6044-BC2D-9A21EDF692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56C05C-9F77-2845-8426-06100CF3F1A9}" type="datetimeFigureOut">
              <a:rPr lang="en-US" smtClean="0"/>
              <a:pPr/>
              <a:t>8/5/09</a:t>
            </a:fld>
            <a:endParaRPr lang="en-US"/>
          </a:p>
        </p:txBody>
      </p:sp>
      <p:sp>
        <p:nvSpPr>
          <p:cNvPr id="5" name="Footer Placeholder 4"/>
          <p:cNvSpPr>
            <a:spLocks noGrp="1"/>
          </p:cNvSpPr>
          <p:nvPr>
            <p:ph type="ftr" sz="quarter" idx="11"/>
          </p:nvPr>
        </p:nvSpPr>
        <p:spPr>
          <a:xfrm>
            <a:off x="5105400" y="54102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C57C0DB-5BBE-6044-BC2D-9A21EDF692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56C05C-9F77-2845-8426-06100CF3F1A9}" type="datetimeFigureOut">
              <a:rPr lang="en-US" smtClean="0"/>
              <a:pPr/>
              <a:t>8/5/09</a:t>
            </a:fld>
            <a:endParaRPr lang="en-US"/>
          </a:p>
        </p:txBody>
      </p:sp>
      <p:sp>
        <p:nvSpPr>
          <p:cNvPr id="5" name="Footer Placeholder 4"/>
          <p:cNvSpPr>
            <a:spLocks noGrp="1"/>
          </p:cNvSpPr>
          <p:nvPr>
            <p:ph type="ftr" sz="quarter" idx="11"/>
          </p:nvPr>
        </p:nvSpPr>
        <p:spPr>
          <a:xfrm>
            <a:off x="5105400" y="54102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C57C0DB-5BBE-6044-BC2D-9A21EDF692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56C05C-9F77-2845-8426-06100CF3F1A9}" type="datetimeFigureOut">
              <a:rPr lang="en-US" smtClean="0"/>
              <a:pPr/>
              <a:t>8/5/09</a:t>
            </a:fld>
            <a:endParaRPr lang="en-US"/>
          </a:p>
        </p:txBody>
      </p:sp>
      <p:sp>
        <p:nvSpPr>
          <p:cNvPr id="6" name="Footer Placeholder 5"/>
          <p:cNvSpPr>
            <a:spLocks noGrp="1"/>
          </p:cNvSpPr>
          <p:nvPr>
            <p:ph type="ftr" sz="quarter" idx="11"/>
          </p:nvPr>
        </p:nvSpPr>
        <p:spPr>
          <a:xfrm>
            <a:off x="5105400" y="541020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C57C0DB-5BBE-6044-BC2D-9A21EDF692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56C05C-9F77-2845-8426-06100CF3F1A9}" type="datetimeFigureOut">
              <a:rPr lang="en-US" smtClean="0"/>
              <a:pPr/>
              <a:t>8/5/09</a:t>
            </a:fld>
            <a:endParaRPr lang="en-US"/>
          </a:p>
        </p:txBody>
      </p:sp>
      <p:sp>
        <p:nvSpPr>
          <p:cNvPr id="8" name="Footer Placeholder 7"/>
          <p:cNvSpPr>
            <a:spLocks noGrp="1"/>
          </p:cNvSpPr>
          <p:nvPr>
            <p:ph type="ftr" sz="quarter" idx="11"/>
          </p:nvPr>
        </p:nvSpPr>
        <p:spPr>
          <a:xfrm>
            <a:off x="5105400" y="541020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C57C0DB-5BBE-6044-BC2D-9A21EDF692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56C05C-9F77-2845-8426-06100CF3F1A9}" type="datetimeFigureOut">
              <a:rPr lang="en-US" smtClean="0"/>
              <a:pPr/>
              <a:t>8/5/09</a:t>
            </a:fld>
            <a:endParaRPr lang="en-US"/>
          </a:p>
        </p:txBody>
      </p:sp>
      <p:sp>
        <p:nvSpPr>
          <p:cNvPr id="4" name="Footer Placeholder 3"/>
          <p:cNvSpPr>
            <a:spLocks noGrp="1"/>
          </p:cNvSpPr>
          <p:nvPr>
            <p:ph type="ftr" sz="quarter" idx="11"/>
          </p:nvPr>
        </p:nvSpPr>
        <p:spPr>
          <a:xfrm>
            <a:off x="5105400" y="541020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C57C0DB-5BBE-6044-BC2D-9A21EDF692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6C05C-9F77-2845-8426-06100CF3F1A9}" type="datetimeFigureOut">
              <a:rPr lang="en-US" smtClean="0"/>
              <a:pPr/>
              <a:t>8/5/09</a:t>
            </a:fld>
            <a:endParaRPr lang="en-US"/>
          </a:p>
        </p:txBody>
      </p:sp>
      <p:sp>
        <p:nvSpPr>
          <p:cNvPr id="3" name="Footer Placeholder 2"/>
          <p:cNvSpPr>
            <a:spLocks noGrp="1"/>
          </p:cNvSpPr>
          <p:nvPr>
            <p:ph type="ftr" sz="quarter" idx="11"/>
          </p:nvPr>
        </p:nvSpPr>
        <p:spPr>
          <a:xfrm>
            <a:off x="5105400" y="541020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C57C0DB-5BBE-6044-BC2D-9A21EDF692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56C05C-9F77-2845-8426-06100CF3F1A9}" type="datetimeFigureOut">
              <a:rPr lang="en-US" smtClean="0"/>
              <a:pPr/>
              <a:t>8/5/09</a:t>
            </a:fld>
            <a:endParaRPr lang="en-US"/>
          </a:p>
        </p:txBody>
      </p:sp>
      <p:sp>
        <p:nvSpPr>
          <p:cNvPr id="6" name="Footer Placeholder 5"/>
          <p:cNvSpPr>
            <a:spLocks noGrp="1"/>
          </p:cNvSpPr>
          <p:nvPr>
            <p:ph type="ftr" sz="quarter" idx="11"/>
          </p:nvPr>
        </p:nvSpPr>
        <p:spPr>
          <a:xfrm>
            <a:off x="5105400" y="541020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C57C0DB-5BBE-6044-BC2D-9A21EDF692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56C05C-9F77-2845-8426-06100CF3F1A9}" type="datetimeFigureOut">
              <a:rPr lang="en-US" smtClean="0"/>
              <a:pPr/>
              <a:t>8/5/09</a:t>
            </a:fld>
            <a:endParaRPr lang="en-US"/>
          </a:p>
        </p:txBody>
      </p:sp>
      <p:sp>
        <p:nvSpPr>
          <p:cNvPr id="6" name="Footer Placeholder 5"/>
          <p:cNvSpPr>
            <a:spLocks noGrp="1"/>
          </p:cNvSpPr>
          <p:nvPr>
            <p:ph type="ftr" sz="quarter" idx="11"/>
          </p:nvPr>
        </p:nvSpPr>
        <p:spPr>
          <a:xfrm>
            <a:off x="5105400" y="541020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C57C0DB-5BBE-6044-BC2D-9A21EDF692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pn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609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0"/>
            <a:ext cx="8229600" cy="4830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6C05C-9F77-2845-8426-06100CF3F1A9}" type="datetimeFigureOut">
              <a:rPr lang="en-US" smtClean="0"/>
              <a:pPr/>
              <a:t>8/5/09</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7C0DB-5BBE-6044-BC2D-9A21EDF692C8}" type="slidenum">
              <a:rPr lang="en-US" smtClean="0"/>
              <a:pPr/>
              <a:t>‹#›</a:t>
            </a:fld>
            <a:endParaRPr lang="en-US"/>
          </a:p>
        </p:txBody>
      </p:sp>
      <p:pic>
        <p:nvPicPr>
          <p:cNvPr id="7" name="Picture 6" descr="logo-clear2.png"/>
          <p:cNvPicPr>
            <a:picLocks noChangeAspect="1"/>
          </p:cNvPicPr>
          <p:nvPr userDrawn="1"/>
        </p:nvPicPr>
        <p:blipFill>
          <a:blip r:embed="rId13"/>
          <a:stretch>
            <a:fillRect/>
          </a:stretch>
        </p:blipFill>
        <p:spPr>
          <a:xfrm>
            <a:off x="8305800" y="6304515"/>
            <a:ext cx="838200" cy="553485"/>
          </a:xfrm>
          <a:prstGeom prst="rect">
            <a:avLst/>
          </a:prstGeom>
          <a:effectLst/>
        </p:spPr>
      </p:pic>
      <p:pic>
        <p:nvPicPr>
          <p:cNvPr id="26" name="Picture 25" descr="Picture 1.png"/>
          <p:cNvPicPr>
            <a:picLocks noChangeAspect="1"/>
          </p:cNvPicPr>
          <p:nvPr userDrawn="1"/>
        </p:nvPicPr>
        <p:blipFill>
          <a:blip r:embed="rId14"/>
          <a:stretch>
            <a:fillRect/>
          </a:stretch>
        </p:blipFill>
        <p:spPr>
          <a:xfrm>
            <a:off x="0" y="6172200"/>
            <a:ext cx="9144000" cy="165469"/>
          </a:xfrm>
          <a:prstGeom prst="rect">
            <a:avLst/>
          </a:prstGeom>
        </p:spPr>
      </p:pic>
      <p:pic>
        <p:nvPicPr>
          <p:cNvPr id="27" name="Picture 26" descr="Picture 1.png"/>
          <p:cNvPicPr>
            <a:picLocks noChangeAspect="1"/>
          </p:cNvPicPr>
          <p:nvPr userDrawn="1"/>
        </p:nvPicPr>
        <p:blipFill>
          <a:blip r:embed="rId14"/>
          <a:stretch>
            <a:fillRect/>
          </a:stretch>
        </p:blipFill>
        <p:spPr>
          <a:xfrm>
            <a:off x="0" y="838200"/>
            <a:ext cx="9144000" cy="165469"/>
          </a:xfrm>
          <a:prstGeom prst="rect">
            <a:avLst/>
          </a:prstGeom>
        </p:spPr>
      </p:pic>
      <p:sp>
        <p:nvSpPr>
          <p:cNvPr id="28" name="Rectangle 27"/>
          <p:cNvSpPr/>
          <p:nvPr userDrawn="1"/>
        </p:nvSpPr>
        <p:spPr>
          <a:xfrm>
            <a:off x="3961404" y="6428601"/>
            <a:ext cx="1527882" cy="276999"/>
          </a:xfrm>
          <a:prstGeom prst="rect">
            <a:avLst/>
          </a:prstGeom>
        </p:spPr>
        <p:txBody>
          <a:bodyPr wrap="none">
            <a:spAutoFit/>
          </a:bodyPr>
          <a:lstStyle/>
          <a:p>
            <a:pPr algn="ctr"/>
            <a:r>
              <a:rPr lang="en-US" sz="1200" dirty="0" smtClean="0">
                <a:solidFill>
                  <a:srgbClr val="989898"/>
                </a:solidFill>
              </a:rPr>
              <a:t>[SensePost – 2009]</a:t>
            </a:r>
            <a:endParaRPr lang="en-US" sz="1200" dirty="0">
              <a:solidFill>
                <a:srgbClr val="989898"/>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kern="1200">
          <a:solidFill>
            <a:srgbClr val="A8BDE5"/>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rgbClr val="989898"/>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rgbClr val="989898"/>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rgbClr val="989898"/>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rgbClr val="989898"/>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989898"/>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3" Type="http://schemas.openxmlformats.org/officeDocument/2006/relationships/image" Target="../media/image14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156.png"/><Relationship Id="rId4" Type="http://schemas.openxmlformats.org/officeDocument/2006/relationships/image" Target="../media/image152.png"/><Relationship Id="rId10" Type="http://schemas.openxmlformats.org/officeDocument/2006/relationships/image" Target="../media/image158.png"/><Relationship Id="rId5" Type="http://schemas.openxmlformats.org/officeDocument/2006/relationships/image" Target="../media/image153.png"/><Relationship Id="rId7" Type="http://schemas.openxmlformats.org/officeDocument/2006/relationships/image" Target="../media/image155.png"/><Relationship Id="rId1" Type="http://schemas.openxmlformats.org/officeDocument/2006/relationships/slideLayout" Target="../slideLayouts/slideLayout2.xml"/><Relationship Id="rId2" Type="http://schemas.openxmlformats.org/officeDocument/2006/relationships/image" Target="../media/image150.png"/><Relationship Id="rId9" Type="http://schemas.openxmlformats.org/officeDocument/2006/relationships/image" Target="../media/image157.png"/><Relationship Id="rId3" Type="http://schemas.openxmlformats.org/officeDocument/2006/relationships/image" Target="../media/image151.png"/><Relationship Id="rId6" Type="http://schemas.openxmlformats.org/officeDocument/2006/relationships/image" Target="../media/image154.png"/></Relationships>
</file>

<file path=ppt/slides/_rels/slide105.xml.rels><?xml version="1.0" encoding="UTF-8" standalone="yes"?>
<Relationships xmlns="http://schemas.openxmlformats.org/package/2006/relationships"><Relationship Id="rId4" Type="http://schemas.openxmlformats.org/officeDocument/2006/relationships/image" Target="../media/image160.png"/><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59.png"/></Relationships>
</file>

<file path=ppt/slides/_rels/slide10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6" Type="http://schemas.openxmlformats.org/officeDocument/2006/relationships/image" Target="../media/image166.jpeg"/><Relationship Id="rId4"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image" Target="../media/image162.png"/><Relationship Id="rId3" Type="http://schemas.openxmlformats.org/officeDocument/2006/relationships/image" Target="../media/image163.png"/><Relationship Id="rId5" Type="http://schemas.openxmlformats.org/officeDocument/2006/relationships/image" Target="../media/image165.jpeg"/></Relationships>
</file>

<file path=ppt/slides/_rels/slide108.xml.rels><?xml version="1.0" encoding="UTF-8" standalone="yes"?>
<Relationships xmlns="http://schemas.openxmlformats.org/package/2006/relationships"><Relationship Id="rId4" Type="http://schemas.openxmlformats.org/officeDocument/2006/relationships/image" Target="../media/image168.png"/><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67.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3" Type="http://schemas.openxmlformats.org/officeDocument/2006/relationships/image" Target="../media/image16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3" Type="http://schemas.openxmlformats.org/officeDocument/2006/relationships/image" Target="../media/image17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7.xml"/><Relationship Id="rId3" Type="http://schemas.openxmlformats.org/officeDocument/2006/relationships/hyperlink" Target="file://localhost/Users/haroon/Desktop/Vegas_Video/ec2-multilogin/ec2-create-20-release/ec2-create-20-proj/ec2-create-20-proj.html"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71.png"/><Relationship Id="rId3" Type="http://schemas.openxmlformats.org/officeDocument/2006/relationships/image" Target="../media/image17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71.png"/><Relationship Id="rId3" Type="http://schemas.openxmlformats.org/officeDocument/2006/relationships/image" Target="../media/image17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1.png"/><Relationship Id="rId3" Type="http://schemas.openxmlformats.org/officeDocument/2006/relationships/image" Target="../media/image17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4"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74.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0.xml"/><Relationship Id="rId3" Type="http://schemas.openxmlformats.org/officeDocument/2006/relationships/image" Target="../media/image17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4" Type="http://schemas.openxmlformats.org/officeDocument/2006/relationships/image" Target="../media/image178.png"/><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77.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4.xml"/><Relationship Id="rId3" Type="http://schemas.openxmlformats.org/officeDocument/2006/relationships/image" Target="../media/image17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8.jpe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6" Type="http://schemas.openxmlformats.org/officeDocument/2006/relationships/image" Target="../media/image1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5.xml"/><Relationship Id="rId3" Type="http://schemas.openxmlformats.org/officeDocument/2006/relationships/image" Target="../media/image18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4" Type="http://schemas.openxmlformats.org/officeDocument/2006/relationships/image" Target="../media/image184.png"/><Relationship Id="rId1" Type="http://schemas.openxmlformats.org/officeDocument/2006/relationships/slideLayout" Target="../slideLayouts/slideLayout2.xml"/><Relationship Id="rId2" Type="http://schemas.openxmlformats.org/officeDocument/2006/relationships/image" Target="../media/image182.png"/><Relationship Id="rId3" Type="http://schemas.openxmlformats.org/officeDocument/2006/relationships/image" Target="../media/image183.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4" Type="http://schemas.openxmlformats.org/officeDocument/2006/relationships/image" Target="../media/image186.png"/><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85.png"/><Relationship Id="rId5" Type="http://schemas.openxmlformats.org/officeDocument/2006/relationships/image" Target="../media/image187.png"/></Relationships>
</file>

<file path=ppt/slides/_rels/slide136.xml.rels><?xml version="1.0" encoding="UTF-8" standalone="yes"?>
<Relationships xmlns="http://schemas.openxmlformats.org/package/2006/relationships"><Relationship Id="rId4" Type="http://schemas.openxmlformats.org/officeDocument/2006/relationships/image" Target="../media/image190.png"/><Relationship Id="rId1" Type="http://schemas.openxmlformats.org/officeDocument/2006/relationships/slideLayout" Target="../slideLayouts/slideLayout2.xml"/><Relationship Id="rId2" Type="http://schemas.openxmlformats.org/officeDocument/2006/relationships/image" Target="../media/image188.png"/><Relationship Id="rId3" Type="http://schemas.openxmlformats.org/officeDocument/2006/relationships/image" Target="../media/image189.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gif"/></Relationships>
</file>

<file path=ppt/slides/_rels/slide19.xml.rels><?xml version="1.0" encoding="UTF-8" standalone="yes"?>
<Relationships xmlns="http://schemas.openxmlformats.org/package/2006/relationships"><Relationship Id="rId4" Type="http://schemas.openxmlformats.org/officeDocument/2006/relationships/image" Target="../media/image27.png"/><Relationship Id="rId5" Type="http://schemas.openxmlformats.org/officeDocument/2006/relationships/image" Target="../media/image28.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 Id="rId6"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4" Type="http://schemas.openxmlformats.org/officeDocument/2006/relationships/image" Target="../media/image4.jpeg"/><Relationship Id="rId5" Type="http://schemas.openxmlformats.org/officeDocument/2006/relationships/image" Target="../media/image5.jpeg"/><Relationship Id="rId7"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xml"/><Relationship Id="rId9" Type="http://schemas.openxmlformats.org/officeDocument/2006/relationships/image" Target="../media/image9.png"/><Relationship Id="rId3" Type="http://schemas.openxmlformats.org/officeDocument/2006/relationships/image" Target="../media/image3.jpeg"/><Relationship Id="rId6" Type="http://schemas.openxmlformats.org/officeDocument/2006/relationships/image" Target="../media/image6.jpeg"/></Relationships>
</file>

<file path=ppt/slides/_rels/slide20.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 Id="rId5"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7" Type="http://schemas.openxmlformats.org/officeDocument/2006/relationships/image" Target="../media/image50.jpeg"/><Relationship Id="rId1" Type="http://schemas.openxmlformats.org/officeDocument/2006/relationships/slideLayout" Target="../slideLayouts/slideLayout2.xml"/><Relationship Id="rId24" Type="http://schemas.openxmlformats.org/officeDocument/2006/relationships/image" Target="../media/image67.jpeg"/><Relationship Id="rId25" Type="http://schemas.openxmlformats.org/officeDocument/2006/relationships/image" Target="../media/image68.jpeg"/><Relationship Id="rId8" Type="http://schemas.openxmlformats.org/officeDocument/2006/relationships/image" Target="../media/image51.jpeg"/><Relationship Id="rId13" Type="http://schemas.openxmlformats.org/officeDocument/2006/relationships/image" Target="../media/image56.jpeg"/><Relationship Id="rId10" Type="http://schemas.openxmlformats.org/officeDocument/2006/relationships/image" Target="../media/image53.jpeg"/><Relationship Id="rId12" Type="http://schemas.openxmlformats.org/officeDocument/2006/relationships/image" Target="../media/image55.jpeg"/><Relationship Id="rId17" Type="http://schemas.openxmlformats.org/officeDocument/2006/relationships/image" Target="../media/image60.jpeg"/><Relationship Id="rId9" Type="http://schemas.openxmlformats.org/officeDocument/2006/relationships/image" Target="../media/image52.jpeg"/><Relationship Id="rId18" Type="http://schemas.openxmlformats.org/officeDocument/2006/relationships/image" Target="../media/image61.jpeg"/><Relationship Id="rId3" Type="http://schemas.openxmlformats.org/officeDocument/2006/relationships/image" Target="../media/image46.jpeg"/><Relationship Id="rId27" Type="http://schemas.openxmlformats.org/officeDocument/2006/relationships/image" Target="../media/image70.gif"/><Relationship Id="rId14" Type="http://schemas.openxmlformats.org/officeDocument/2006/relationships/image" Target="../media/image57.jpeg"/><Relationship Id="rId23" Type="http://schemas.openxmlformats.org/officeDocument/2006/relationships/image" Target="../media/image66.jpeg"/><Relationship Id="rId4" Type="http://schemas.openxmlformats.org/officeDocument/2006/relationships/image" Target="../media/image47.jpeg"/><Relationship Id="rId26" Type="http://schemas.openxmlformats.org/officeDocument/2006/relationships/image" Target="../media/image69.jpeg"/><Relationship Id="rId11" Type="http://schemas.openxmlformats.org/officeDocument/2006/relationships/image" Target="../media/image54.jpeg"/><Relationship Id="rId6" Type="http://schemas.openxmlformats.org/officeDocument/2006/relationships/image" Target="../media/image49.jpeg"/><Relationship Id="rId16" Type="http://schemas.openxmlformats.org/officeDocument/2006/relationships/image" Target="../media/image59.jpeg"/><Relationship Id="rId5" Type="http://schemas.openxmlformats.org/officeDocument/2006/relationships/image" Target="../media/image48.jpeg"/><Relationship Id="rId15" Type="http://schemas.openxmlformats.org/officeDocument/2006/relationships/image" Target="../media/image58.jpeg"/><Relationship Id="rId19" Type="http://schemas.openxmlformats.org/officeDocument/2006/relationships/image" Target="../media/image62.jpeg"/><Relationship Id="rId20" Type="http://schemas.openxmlformats.org/officeDocument/2006/relationships/image" Target="../media/image63.jpeg"/><Relationship Id="rId22" Type="http://schemas.openxmlformats.org/officeDocument/2006/relationships/image" Target="../media/image65.jpeg"/><Relationship Id="rId21" Type="http://schemas.openxmlformats.org/officeDocument/2006/relationships/image" Target="../media/image64.jpeg"/><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7" Type="http://schemas.openxmlformats.org/officeDocument/2006/relationships/image" Target="../media/image51.jpeg"/><Relationship Id="rId1" Type="http://schemas.openxmlformats.org/officeDocument/2006/relationships/slideLayout" Target="../slideLayouts/slideLayout2.xml"/><Relationship Id="rId24" Type="http://schemas.openxmlformats.org/officeDocument/2006/relationships/image" Target="../media/image68.jpeg"/><Relationship Id="rId25" Type="http://schemas.openxmlformats.org/officeDocument/2006/relationships/image" Target="../media/image69.jpeg"/><Relationship Id="rId8" Type="http://schemas.openxmlformats.org/officeDocument/2006/relationships/image" Target="../media/image52.jpeg"/><Relationship Id="rId13" Type="http://schemas.openxmlformats.org/officeDocument/2006/relationships/image" Target="../media/image57.jpeg"/><Relationship Id="rId10" Type="http://schemas.openxmlformats.org/officeDocument/2006/relationships/image" Target="../media/image54.jpeg"/><Relationship Id="rId12" Type="http://schemas.openxmlformats.org/officeDocument/2006/relationships/image" Target="../media/image56.jpeg"/><Relationship Id="rId17" Type="http://schemas.openxmlformats.org/officeDocument/2006/relationships/image" Target="../media/image61.jpeg"/><Relationship Id="rId9" Type="http://schemas.openxmlformats.org/officeDocument/2006/relationships/image" Target="../media/image53.jpeg"/><Relationship Id="rId18" Type="http://schemas.openxmlformats.org/officeDocument/2006/relationships/image" Target="../media/image62.jpeg"/><Relationship Id="rId3" Type="http://schemas.openxmlformats.org/officeDocument/2006/relationships/image" Target="../media/image46.jpeg"/><Relationship Id="rId27" Type="http://schemas.openxmlformats.org/officeDocument/2006/relationships/image" Target="../media/image48.jpeg"/><Relationship Id="rId14" Type="http://schemas.openxmlformats.org/officeDocument/2006/relationships/image" Target="../media/image58.jpeg"/><Relationship Id="rId23" Type="http://schemas.openxmlformats.org/officeDocument/2006/relationships/image" Target="../media/image67.jpeg"/><Relationship Id="rId4" Type="http://schemas.openxmlformats.org/officeDocument/2006/relationships/image" Target="../media/image47.jpeg"/><Relationship Id="rId26" Type="http://schemas.openxmlformats.org/officeDocument/2006/relationships/image" Target="../media/image70.gif"/><Relationship Id="rId11" Type="http://schemas.openxmlformats.org/officeDocument/2006/relationships/image" Target="../media/image55.jpeg"/><Relationship Id="rId6" Type="http://schemas.openxmlformats.org/officeDocument/2006/relationships/image" Target="../media/image50.jpeg"/><Relationship Id="rId16" Type="http://schemas.openxmlformats.org/officeDocument/2006/relationships/image" Target="../media/image60.jpeg"/><Relationship Id="rId5" Type="http://schemas.openxmlformats.org/officeDocument/2006/relationships/image" Target="../media/image49.jpeg"/><Relationship Id="rId15" Type="http://schemas.openxmlformats.org/officeDocument/2006/relationships/image" Target="../media/image59.jpeg"/><Relationship Id="rId19" Type="http://schemas.openxmlformats.org/officeDocument/2006/relationships/image" Target="../media/image63.jpeg"/><Relationship Id="rId20" Type="http://schemas.openxmlformats.org/officeDocument/2006/relationships/image" Target="../media/image64.jpeg"/><Relationship Id="rId22" Type="http://schemas.openxmlformats.org/officeDocument/2006/relationships/image" Target="../media/image66.jpeg"/><Relationship Id="rId21" Type="http://schemas.openxmlformats.org/officeDocument/2006/relationships/image" Target="../media/image65.jpeg"/><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4" Type="http://schemas.openxmlformats.org/officeDocument/2006/relationships/image" Target="../media/image74.jpeg"/><Relationship Id="rId5" Type="http://schemas.openxmlformats.org/officeDocument/2006/relationships/image" Target="../media/image75.gif"/><Relationship Id="rId7"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3.png"/><Relationship Id="rId6" Type="http://schemas.openxmlformats.org/officeDocument/2006/relationships/image" Target="../media/image7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7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3" Type="http://schemas.openxmlformats.org/officeDocument/2006/relationships/image" Target="../media/image7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4" Type="http://schemas.openxmlformats.org/officeDocument/2006/relationships/image" Target="../media/image81.png"/><Relationship Id="rId5" Type="http://schemas.openxmlformats.org/officeDocument/2006/relationships/image" Target="../media/image82.png"/><Relationship Id="rId7"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0.png"/><Relationship Id="rId6" Type="http://schemas.openxmlformats.org/officeDocument/2006/relationships/image" Target="../media/image83.png"/></Relationships>
</file>

<file path=ppt/slides/_rels/slide49.xml.rels><?xml version="1.0" encoding="UTF-8" standalone="yes"?>
<Relationships xmlns="http://schemas.openxmlformats.org/package/2006/relationships"><Relationship Id="rId8" Type="http://schemas.openxmlformats.org/officeDocument/2006/relationships/image" Target="../media/image90.png"/><Relationship Id="rId4" Type="http://schemas.openxmlformats.org/officeDocument/2006/relationships/image" Target="../media/image86.png"/><Relationship Id="rId5" Type="http://schemas.openxmlformats.org/officeDocument/2006/relationships/image" Target="../media/image87.png"/><Relationship Id="rId7"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41.xml"/><Relationship Id="rId9" Type="http://schemas.openxmlformats.org/officeDocument/2006/relationships/image" Target="../media/image91.png"/><Relationship Id="rId3" Type="http://schemas.openxmlformats.org/officeDocument/2006/relationships/image" Target="../media/image85.png"/><Relationship Id="rId6"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1.png"/><Relationship Id="rId4" Type="http://schemas.openxmlformats.org/officeDocument/2006/relationships/image" Target="../media/image87.png"/><Relationship Id="rId5" Type="http://schemas.openxmlformats.org/officeDocument/2006/relationships/image" Target="../media/image88.png"/><Relationship Id="rId7"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2.png"/><Relationship Id="rId6" Type="http://schemas.openxmlformats.org/officeDocument/2006/relationships/image" Target="../media/image89.png"/></Relationships>
</file>

<file path=ppt/slides/_rels/slide51.xml.rels><?xml version="1.0" encoding="UTF-8" standalone="yes"?>
<Relationships xmlns="http://schemas.openxmlformats.org/package/2006/relationships"><Relationship Id="rId4" Type="http://schemas.openxmlformats.org/officeDocument/2006/relationships/image" Target="../media/image88.png"/><Relationship Id="rId5" Type="http://schemas.openxmlformats.org/officeDocument/2006/relationships/image" Target="../media/image89.png"/><Relationship Id="rId7"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7.png"/><Relationship Id="rId6" Type="http://schemas.openxmlformats.org/officeDocument/2006/relationships/image" Target="../media/image9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9.png"/></Relationships>
</file>

<file path=ppt/slides/_rels/slide54.xml.rels><?xml version="1.0" encoding="UTF-8" standalone="yes"?>
<Relationships xmlns="http://schemas.openxmlformats.org/package/2006/relationships"><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9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3" Type="http://schemas.openxmlformats.org/officeDocument/2006/relationships/image" Target="../media/image9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3" Type="http://schemas.openxmlformats.org/officeDocument/2006/relationships/image" Target="../media/image9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6" Type="http://schemas.openxmlformats.org/officeDocument/2006/relationships/image" Target="../media/image99.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6.png"/><Relationship Id="rId5" Type="http://schemas.openxmlformats.org/officeDocument/2006/relationships/image" Target="../media/image98.png"/></Relationships>
</file>

<file path=ppt/slides/_rels/slide59.xml.rels><?xml version="1.0" encoding="UTF-8" standalone="yes"?>
<Relationships xmlns="http://schemas.openxmlformats.org/package/2006/relationships"><Relationship Id="rId6" Type="http://schemas.openxmlformats.org/officeDocument/2006/relationships/image" Target="../media/image100.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6.png"/><Relationship Id="rId5"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image" Target="../media/image97.png"/><Relationship Id="rId5" Type="http://schemas.openxmlformats.org/officeDocument/2006/relationships/image" Target="../media/image100.png"/><Relationship Id="rId7"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6.png"/><Relationship Id="rId6" Type="http://schemas.openxmlformats.org/officeDocument/2006/relationships/image" Target="../media/image101.png"/></Relationships>
</file>

<file path=ppt/slides/_rels/slide61.xml.rels><?xml version="1.0" encoding="UTF-8" standalone="yes"?>
<Relationships xmlns="http://schemas.openxmlformats.org/package/2006/relationships"><Relationship Id="rId4" Type="http://schemas.openxmlformats.org/officeDocument/2006/relationships/image" Target="../media/image97.png"/><Relationship Id="rId5" Type="http://schemas.openxmlformats.org/officeDocument/2006/relationships/image" Target="../media/image103.png"/><Relationship Id="rId7"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6.png"/><Relationship Id="rId6" Type="http://schemas.openxmlformats.org/officeDocument/2006/relationships/image" Target="../media/image99.png"/></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4" Type="http://schemas.openxmlformats.org/officeDocument/2006/relationships/image" Target="../media/image97.png"/><Relationship Id="rId5" Type="http://schemas.openxmlformats.org/officeDocument/2006/relationships/image" Target="../media/image99.png"/><Relationship Id="rId7"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6.png"/><Relationship Id="rId6" Type="http://schemas.openxmlformats.org/officeDocument/2006/relationships/image" Target="../media/image104.png"/></Relationships>
</file>

<file path=ppt/slides/_rels/slide63.xml.rels><?xml version="1.0" encoding="UTF-8" standalone="yes"?>
<Relationships xmlns="http://schemas.openxmlformats.org/package/2006/relationships"><Relationship Id="rId8" Type="http://schemas.openxmlformats.org/officeDocument/2006/relationships/image" Target="../media/image107.png"/><Relationship Id="rId4" Type="http://schemas.openxmlformats.org/officeDocument/2006/relationships/image" Target="../media/image97.png"/><Relationship Id="rId5" Type="http://schemas.openxmlformats.org/officeDocument/2006/relationships/image" Target="../media/image103.png"/><Relationship Id="rId7"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55.xml"/><Relationship Id="rId9" Type="http://schemas.openxmlformats.org/officeDocument/2006/relationships/image" Target="../media/image108.png"/><Relationship Id="rId3" Type="http://schemas.openxmlformats.org/officeDocument/2006/relationships/image" Target="../media/image96.png"/><Relationship Id="rId6" Type="http://schemas.openxmlformats.org/officeDocument/2006/relationships/image" Target="../media/image99.png"/></Relationships>
</file>

<file path=ppt/slides/_rels/slide64.xml.rels><?xml version="1.0" encoding="UTF-8" standalone="yes"?>
<Relationships xmlns="http://schemas.openxmlformats.org/package/2006/relationships"><Relationship Id="rId8" Type="http://schemas.openxmlformats.org/officeDocument/2006/relationships/image" Target="../media/image112.png"/><Relationship Id="rId4" Type="http://schemas.openxmlformats.org/officeDocument/2006/relationships/image" Target="../media/image97.png"/><Relationship Id="rId10" Type="http://schemas.openxmlformats.org/officeDocument/2006/relationships/image" Target="../media/image114.png"/><Relationship Id="rId5" Type="http://schemas.openxmlformats.org/officeDocument/2006/relationships/image" Target="../media/image109.png"/><Relationship Id="rId7"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56.xml"/><Relationship Id="rId9" Type="http://schemas.openxmlformats.org/officeDocument/2006/relationships/image" Target="../media/image113.png"/><Relationship Id="rId3" Type="http://schemas.openxmlformats.org/officeDocument/2006/relationships/image" Target="../media/image96.png"/><Relationship Id="rId6" Type="http://schemas.openxmlformats.org/officeDocument/2006/relationships/image" Target="../media/image110.png"/></Relationships>
</file>

<file path=ppt/slides/_rels/slide65.xml.rels><?xml version="1.0" encoding="UTF-8" standalone="yes"?>
<Relationships xmlns="http://schemas.openxmlformats.org/package/2006/relationships"><Relationship Id="rId8" Type="http://schemas.openxmlformats.org/officeDocument/2006/relationships/image" Target="../media/image117.png"/><Relationship Id="rId4" Type="http://schemas.openxmlformats.org/officeDocument/2006/relationships/image" Target="../media/image97.png"/><Relationship Id="rId5" Type="http://schemas.openxmlformats.org/officeDocument/2006/relationships/image" Target="../media/image109.png"/><Relationship Id="rId7"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6.png"/><Relationship Id="rId6" Type="http://schemas.openxmlformats.org/officeDocument/2006/relationships/image" Target="../media/image115.png"/></Relationships>
</file>

<file path=ppt/slides/_rels/slide66.xml.rels><?xml version="1.0" encoding="UTF-8" standalone="yes"?>
<Relationships xmlns="http://schemas.openxmlformats.org/package/2006/relationships"><Relationship Id="rId4" Type="http://schemas.openxmlformats.org/officeDocument/2006/relationships/image" Target="../media/image109.png"/><Relationship Id="rId5" Type="http://schemas.openxmlformats.org/officeDocument/2006/relationships/image" Target="../media/image115.png"/><Relationship Id="rId7"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png"/><Relationship Id="rId6" Type="http://schemas.openxmlformats.org/officeDocument/2006/relationships/image" Target="../media/image118.png"/></Relationships>
</file>

<file path=ppt/slides/_rels/slide67.xml.rels><?xml version="1.0" encoding="UTF-8" standalone="yes"?>
<Relationships xmlns="http://schemas.openxmlformats.org/package/2006/relationships"><Relationship Id="rId8" Type="http://schemas.openxmlformats.org/officeDocument/2006/relationships/image" Target="../media/image125.png"/><Relationship Id="rId4" Type="http://schemas.openxmlformats.org/officeDocument/2006/relationships/image" Target="../media/image121.png"/><Relationship Id="rId5" Type="http://schemas.openxmlformats.org/officeDocument/2006/relationships/image" Target="../media/image122.png"/><Relationship Id="rId7"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notesSlide" Target="../notesSlides/notesSlide58.xml"/><Relationship Id="rId9" Type="http://schemas.openxmlformats.org/officeDocument/2006/relationships/image" Target="../media/image126.png"/><Relationship Id="rId3" Type="http://schemas.openxmlformats.org/officeDocument/2006/relationships/image" Target="../media/image120.png"/><Relationship Id="rId6" Type="http://schemas.openxmlformats.org/officeDocument/2006/relationships/image" Target="../media/image12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3" Type="http://schemas.openxmlformats.org/officeDocument/2006/relationships/image" Target="../media/image9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file://localhost/Users/haroon/Desktop/Vegas_Video/sugarsync/sugarsync-proj/sugarsync-proj.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3" Type="http://schemas.openxmlformats.org/officeDocument/2006/relationships/image" Target="../media/image12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3" Type="http://schemas.openxmlformats.org/officeDocument/2006/relationships/image" Target="../media/image12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3" Type="http://schemas.openxmlformats.org/officeDocument/2006/relationships/image" Target="../media/image12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4.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4" Type="http://schemas.openxmlformats.org/officeDocument/2006/relationships/image" Target="../media/image131.png"/><Relationship Id="rId5" Type="http://schemas.openxmlformats.org/officeDocument/2006/relationships/image" Target="../media/image132.png"/><Relationship Id="rId7"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30.png"/><Relationship Id="rId6" Type="http://schemas.openxmlformats.org/officeDocument/2006/relationships/image" Target="../media/image13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7.png"/><Relationship Id="rId3" Type="http://schemas.openxmlformats.org/officeDocument/2006/relationships/image" Target="../media/image13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39.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3" Type="http://schemas.openxmlformats.org/officeDocument/2006/relationships/image" Target="../media/image1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2.png"/><Relationship Id="rId3" Type="http://schemas.openxmlformats.org/officeDocument/2006/relationships/image" Target="../media/image1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3" Type="http://schemas.openxmlformats.org/officeDocument/2006/relationships/image" Target="../media/image1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5.xml"/><Relationship Id="rId3" Type="http://schemas.openxmlformats.org/officeDocument/2006/relationships/image" Target="../media/image14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7.xml"/><Relationship Id="rId3" Type="http://schemas.openxmlformats.org/officeDocument/2006/relationships/image" Target="../media/image146.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8.xml"/><Relationship Id="rId3" Type="http://schemas.openxmlformats.org/officeDocument/2006/relationships/image" Target="../media/image14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Clobbering the Cloud!</a:t>
            </a:r>
            <a:endParaRPr lang="en-US" dirty="0"/>
          </a:p>
        </p:txBody>
      </p:sp>
      <p:sp>
        <p:nvSpPr>
          <p:cNvPr id="3" name="Subtitle 2"/>
          <p:cNvSpPr>
            <a:spLocks noGrp="1"/>
          </p:cNvSpPr>
          <p:nvPr>
            <p:ph type="subTitle" idx="1"/>
          </p:nvPr>
        </p:nvSpPr>
        <p:spPr/>
        <p:txBody>
          <a:bodyPr/>
          <a:lstStyle/>
          <a:p>
            <a:r>
              <a:rPr lang="en-US" dirty="0" smtClean="0"/>
              <a:t>{ haroon | marco | nick }</a:t>
            </a:r>
          </a:p>
          <a:p>
            <a:r>
              <a:rPr lang="en-US" dirty="0" smtClean="0"/>
              <a:t>@sensepost.com</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driving Cloud adoption?</a:t>
            </a:r>
            <a:endParaRPr lang="en-US" dirty="0"/>
          </a:p>
        </p:txBody>
      </p:sp>
      <p:sp>
        <p:nvSpPr>
          <p:cNvPr id="3" name="Content Placeholder 2"/>
          <p:cNvSpPr>
            <a:spLocks noGrp="1"/>
          </p:cNvSpPr>
          <p:nvPr>
            <p:ph idx="1"/>
          </p:nvPr>
        </p:nvSpPr>
        <p:spPr/>
        <p:txBody>
          <a:bodyPr>
            <a:normAutofit/>
          </a:bodyPr>
          <a:lstStyle/>
          <a:p>
            <a:r>
              <a:rPr lang="en-US" dirty="0" smtClean="0"/>
              <a:t>Management by in-flight magazine</a:t>
            </a:r>
          </a:p>
          <a:p>
            <a:pPr lvl="1"/>
            <a:r>
              <a:rPr lang="en-US" dirty="0" smtClean="0"/>
              <a:t>Manager Version</a:t>
            </a:r>
          </a:p>
          <a:p>
            <a:pPr lvl="1"/>
            <a:r>
              <a:rPr lang="en-US" dirty="0" smtClean="0"/>
              <a:t>Geek Version</a:t>
            </a:r>
          </a:p>
          <a:p>
            <a:r>
              <a:rPr lang="en-US" dirty="0" smtClean="0"/>
              <a:t>Poor history from IT</a:t>
            </a:r>
          </a:p>
          <a:p>
            <a:r>
              <a:rPr lang="en-US" dirty="0" smtClean="0"/>
              <a:t>Economy is down</a:t>
            </a:r>
          </a:p>
          <a:p>
            <a:pPr lvl="1"/>
            <a:r>
              <a:rPr lang="en-US" dirty="0" smtClean="0"/>
              <a:t>Cost saving becomes more attractive</a:t>
            </a:r>
          </a:p>
          <a:p>
            <a:pPr lvl="1"/>
            <a:r>
              <a:rPr lang="en-US" dirty="0" smtClean="0"/>
              <a:t>Cloud computing allows you to move from CAPEX to OPEX</a:t>
            </a:r>
          </a:p>
          <a:p>
            <a:pPr lvl="1"/>
            <a:r>
              <a:rPr lang="en-US" dirty="0" smtClean="0"/>
              <a:t>(Private Clouds?)</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Helvetica"/>
                <a:cs typeface="Helvetica"/>
              </a:rPr>
              <a:t>SQS</a:t>
            </a:r>
            <a:endParaRPr lang="en-US" b="1" dirty="0">
              <a:latin typeface="Helvetica"/>
              <a:cs typeface="Helvetica"/>
            </a:endParaRPr>
          </a:p>
        </p:txBody>
      </p:sp>
      <p:grpSp>
        <p:nvGrpSpPr>
          <p:cNvPr id="3" name="Group 5"/>
          <p:cNvGrpSpPr>
            <a:grpSpLocks/>
          </p:cNvGrpSpPr>
          <p:nvPr/>
        </p:nvGrpSpPr>
        <p:grpSpPr bwMode="auto">
          <a:xfrm>
            <a:off x="1160948" y="2108790"/>
            <a:ext cx="6781800" cy="2667000"/>
            <a:chOff x="76200" y="1676400"/>
            <a:chExt cx="8915400" cy="4191000"/>
          </a:xfrm>
        </p:grpSpPr>
        <p:sp>
          <p:nvSpPr>
            <p:cNvPr id="5" name="Rounded Rectangle 4"/>
            <p:cNvSpPr>
              <a:spLocks noChangeArrowheads="1"/>
            </p:cNvSpPr>
            <p:nvPr/>
          </p:nvSpPr>
          <p:spPr bwMode="auto">
            <a:xfrm>
              <a:off x="2666091" y="2896281"/>
              <a:ext cx="4267788" cy="1751239"/>
            </a:xfrm>
            <a:prstGeom prst="roundRect">
              <a:avLst>
                <a:gd name="adj" fmla="val 16667"/>
              </a:avLst>
            </a:prstGeom>
            <a:gradFill rotWithShape="1">
              <a:gsLst>
                <a:gs pos="0">
                  <a:srgbClr val="028DFF"/>
                </a:gs>
                <a:gs pos="100000">
                  <a:srgbClr val="6AAFFF"/>
                </a:gs>
              </a:gsLst>
              <a:lin ang="16200000"/>
            </a:gradFill>
            <a:ln w="9525">
              <a:solidFill>
                <a:srgbClr val="1D8BFF"/>
              </a:solidFill>
              <a:round/>
              <a:headEnd/>
              <a:tailEnd/>
            </a:ln>
            <a:effectLst>
              <a:outerShdw blurRad="63500" dist="23000" dir="5400000" rotWithShape="0">
                <a:srgbClr val="000000">
                  <a:alpha val="34998"/>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6" name="Rectangle 5"/>
            <p:cNvSpPr/>
            <p:nvPr/>
          </p:nvSpPr>
          <p:spPr>
            <a:xfrm>
              <a:off x="3276600" y="3276600"/>
              <a:ext cx="3024902" cy="918932"/>
            </a:xfrm>
            <a:prstGeom prst="rect">
              <a:avLst/>
            </a:prstGeom>
            <a:noFill/>
          </p:spPr>
          <p:txBody>
            <a:bodyPr>
              <a:spAutoFit/>
            </a:bodyPr>
            <a:lstStyle/>
            <a:p>
              <a:pPr algn="ctr" fontAlgn="auto">
                <a:spcBef>
                  <a:spcPts val="0"/>
                </a:spcBef>
                <a:spcAft>
                  <a:spcPts val="0"/>
                </a:spcAft>
                <a:defRPr/>
              </a:pPr>
              <a:r>
                <a:rPr lang="en-US" sz="3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a typeface="+mn-ea"/>
                  <a:cs typeface="Arial" charset="0"/>
                </a:rPr>
                <a:t>Queue</a:t>
              </a:r>
              <a:endParaRPr lang="en-US" sz="5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a typeface="+mn-ea"/>
                <a:cs typeface="Arial" charset="0"/>
              </a:endParaRPr>
            </a:p>
          </p:txBody>
        </p:sp>
        <p:sp>
          <p:nvSpPr>
            <p:cNvPr id="7" name="Rounded Rectangle 6"/>
            <p:cNvSpPr>
              <a:spLocks noChangeArrowheads="1"/>
            </p:cNvSpPr>
            <p:nvPr/>
          </p:nvSpPr>
          <p:spPr bwMode="auto">
            <a:xfrm>
              <a:off x="6476840" y="3504974"/>
              <a:ext cx="534256" cy="456519"/>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dist="20000" dir="5400000" rotWithShape="0">
                <a:srgbClr val="000000">
                  <a:alpha val="37999"/>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8" name="Rounded Rectangle 7"/>
            <p:cNvSpPr>
              <a:spLocks noChangeArrowheads="1"/>
            </p:cNvSpPr>
            <p:nvPr/>
          </p:nvSpPr>
          <p:spPr bwMode="auto">
            <a:xfrm>
              <a:off x="5562761" y="2971120"/>
              <a:ext cx="534256" cy="459014"/>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dist="20000" dir="5400000" rotWithShape="0">
                <a:srgbClr val="000000">
                  <a:alpha val="37999"/>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9" name="Rounded Rectangle 8"/>
            <p:cNvSpPr>
              <a:spLocks noChangeArrowheads="1"/>
            </p:cNvSpPr>
            <p:nvPr/>
          </p:nvSpPr>
          <p:spPr bwMode="auto">
            <a:xfrm>
              <a:off x="4343989" y="2971120"/>
              <a:ext cx="532169" cy="459014"/>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dist="20000" dir="5400000" rotWithShape="0">
                <a:srgbClr val="000000">
                  <a:alpha val="37999"/>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10" name="Rounded Rectangle 9"/>
            <p:cNvSpPr>
              <a:spLocks noChangeArrowheads="1"/>
            </p:cNvSpPr>
            <p:nvPr/>
          </p:nvSpPr>
          <p:spPr bwMode="auto">
            <a:xfrm>
              <a:off x="4953375" y="2971120"/>
              <a:ext cx="532169" cy="459014"/>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dist="20000" dir="5400000" rotWithShape="0">
                <a:srgbClr val="000000">
                  <a:alpha val="37999"/>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11" name="Rounded Rectangle 10"/>
            <p:cNvSpPr>
              <a:spLocks noChangeArrowheads="1"/>
            </p:cNvSpPr>
            <p:nvPr/>
          </p:nvSpPr>
          <p:spPr bwMode="auto">
            <a:xfrm>
              <a:off x="3734603" y="2971120"/>
              <a:ext cx="532169" cy="459014"/>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dist="20000" dir="5400000" rotWithShape="0">
                <a:srgbClr val="000000">
                  <a:alpha val="37999"/>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12" name="Rounded Rectangle 11"/>
            <p:cNvSpPr>
              <a:spLocks noChangeArrowheads="1"/>
            </p:cNvSpPr>
            <p:nvPr/>
          </p:nvSpPr>
          <p:spPr bwMode="auto">
            <a:xfrm>
              <a:off x="5562761" y="4113667"/>
              <a:ext cx="534256" cy="459014"/>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dist="20000" dir="5400000" rotWithShape="0">
                <a:srgbClr val="000000">
                  <a:alpha val="37999"/>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13" name="Rounded Rectangle 12"/>
            <p:cNvSpPr>
              <a:spLocks noChangeArrowheads="1"/>
            </p:cNvSpPr>
            <p:nvPr/>
          </p:nvSpPr>
          <p:spPr bwMode="auto">
            <a:xfrm>
              <a:off x="4343989" y="4113667"/>
              <a:ext cx="532169" cy="459014"/>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dist="20000" dir="5400000" rotWithShape="0">
                <a:srgbClr val="000000">
                  <a:alpha val="37999"/>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14" name="Rounded Rectangle 13"/>
            <p:cNvSpPr>
              <a:spLocks noChangeArrowheads="1"/>
            </p:cNvSpPr>
            <p:nvPr/>
          </p:nvSpPr>
          <p:spPr bwMode="auto">
            <a:xfrm>
              <a:off x="4953375" y="4113667"/>
              <a:ext cx="532169" cy="459014"/>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dist="20000" dir="5400000" rotWithShape="0">
                <a:srgbClr val="000000">
                  <a:alpha val="37999"/>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15" name="Rounded Rectangle 14"/>
            <p:cNvSpPr>
              <a:spLocks noChangeArrowheads="1"/>
            </p:cNvSpPr>
            <p:nvPr/>
          </p:nvSpPr>
          <p:spPr bwMode="auto">
            <a:xfrm>
              <a:off x="3734603" y="4113667"/>
              <a:ext cx="532169" cy="459014"/>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dist="20000" dir="5400000" rotWithShape="0">
                <a:srgbClr val="000000">
                  <a:alpha val="37999"/>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16" name="Rounded Rectangle 15"/>
            <p:cNvSpPr>
              <a:spLocks noChangeArrowheads="1"/>
            </p:cNvSpPr>
            <p:nvPr/>
          </p:nvSpPr>
          <p:spPr bwMode="auto">
            <a:xfrm>
              <a:off x="2438614" y="3582307"/>
              <a:ext cx="532170" cy="456520"/>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dist="20000" dir="5400000" rotWithShape="0">
                <a:srgbClr val="000000">
                  <a:alpha val="37999"/>
                </a:srgbClr>
              </a:outerShdw>
            </a:effectLst>
          </p:spPr>
          <p:txBody>
            <a:bodyPr>
              <a:prstTxWarp prst="textNoShape">
                <a:avLst/>
              </a:prstTxWarp>
            </a:bodyPr>
            <a:lstStyle/>
            <a:p>
              <a:pPr eaLnBrk="0" hangingPunct="0">
                <a:defRPr/>
              </a:pPr>
              <a:endParaRPr lang="en-US" sz="2400">
                <a:solidFill>
                  <a:srgbClr val="FFFFFF"/>
                </a:solidFill>
                <a:effectLst>
                  <a:outerShdw blurRad="38100" dist="38100" dir="2700000" algn="tl">
                    <a:srgbClr val="000000"/>
                  </a:outerShdw>
                </a:effectLst>
                <a:latin typeface="Arial" pitchFamily="34" charset="0"/>
                <a:ea typeface="ヒラギノ角ゴ Pro W3"/>
                <a:cs typeface="ヒラギノ角ゴ Pro W3"/>
              </a:endParaRPr>
            </a:p>
          </p:txBody>
        </p:sp>
        <p:sp>
          <p:nvSpPr>
            <p:cNvPr id="17" name="Flowchart: Alternate Process 18"/>
            <p:cNvSpPr/>
            <p:nvPr/>
          </p:nvSpPr>
          <p:spPr bwMode="auto">
            <a:xfrm>
              <a:off x="152400" y="2286000"/>
              <a:ext cx="1524000" cy="533400"/>
            </a:xfrm>
            <a:prstGeom prst="flowChartAlternateProcess">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a:lstStyle/>
            <a:p>
              <a:pPr eaLnBrk="0" fontAlgn="auto" hangingPunct="0">
                <a:spcBef>
                  <a:spcPts val="0"/>
                </a:spcBef>
                <a:spcAft>
                  <a:spcPts val="0"/>
                </a:spcAft>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ヒラギノ角ゴ Pro W3"/>
                </a:rPr>
                <a:t>Producer</a:t>
              </a:r>
            </a:p>
          </p:txBody>
        </p:sp>
        <p:sp>
          <p:nvSpPr>
            <p:cNvPr id="18" name="Up Arrow 17"/>
            <p:cNvSpPr>
              <a:spLocks noChangeArrowheads="1"/>
            </p:cNvSpPr>
            <p:nvPr/>
          </p:nvSpPr>
          <p:spPr bwMode="auto">
            <a:xfrm rot="6597236">
              <a:off x="3240555" y="3780644"/>
              <a:ext cx="286885" cy="638603"/>
            </a:xfrm>
            <a:prstGeom prst="upArrow">
              <a:avLst>
                <a:gd name="adj1" fmla="val 50000"/>
                <a:gd name="adj2" fmla="val 50002"/>
              </a:avLst>
            </a:prstGeom>
            <a:gradFill rotWithShape="1">
              <a:gsLst>
                <a:gs pos="0">
                  <a:srgbClr val="82EA11"/>
                </a:gs>
                <a:gs pos="100000">
                  <a:srgbClr val="BCFF86"/>
                </a:gs>
              </a:gsLst>
              <a:lin ang="16200000"/>
            </a:gradFill>
            <a:ln w="9525">
              <a:solidFill>
                <a:srgbClr val="7ED025"/>
              </a:solidFill>
              <a:miter lim="800000"/>
              <a:headEnd/>
              <a:tailEnd/>
            </a:ln>
            <a:effectLst>
              <a:outerShdw blurRad="63500" dist="23000" dir="5400000" rotWithShape="0">
                <a:srgbClr val="000000">
                  <a:alpha val="34998"/>
                </a:srgbClr>
              </a:outerShdw>
            </a:effectLst>
          </p:spPr>
          <p:txBody>
            <a:bodyPr>
              <a:prstTxWarp prst="textNoShape">
                <a:avLst/>
              </a:prstTxWarp>
            </a:bodyPr>
            <a:lstStyle/>
            <a:p>
              <a:pPr>
                <a:defRPr/>
              </a:pPr>
              <a:endParaRPr lang="en-US" sz="1200">
                <a:solidFill>
                  <a:srgbClr val="000000"/>
                </a:solidFill>
                <a:latin typeface="Times New Roman" pitchFamily="18" charset="0"/>
                <a:ea typeface="ＭＳ Ｐゴシック" pitchFamily="-108" charset="-128"/>
                <a:cs typeface="Times New Roman" pitchFamily="18" charset="0"/>
                <a:sym typeface="Times New Roman" pitchFamily="18" charset="0"/>
              </a:endParaRPr>
            </a:p>
          </p:txBody>
        </p:sp>
        <p:sp>
          <p:nvSpPr>
            <p:cNvPr id="19" name="Up Arrow 18"/>
            <p:cNvSpPr>
              <a:spLocks noChangeArrowheads="1"/>
            </p:cNvSpPr>
            <p:nvPr/>
          </p:nvSpPr>
          <p:spPr bwMode="auto">
            <a:xfrm rot="4287819">
              <a:off x="3244932" y="3227039"/>
              <a:ext cx="284389" cy="640689"/>
            </a:xfrm>
            <a:prstGeom prst="upArrow">
              <a:avLst>
                <a:gd name="adj1" fmla="val 50000"/>
                <a:gd name="adj2" fmla="val 50001"/>
              </a:avLst>
            </a:prstGeom>
            <a:gradFill rotWithShape="1">
              <a:gsLst>
                <a:gs pos="0">
                  <a:srgbClr val="82EA11"/>
                </a:gs>
                <a:gs pos="100000">
                  <a:srgbClr val="BCFF86"/>
                </a:gs>
              </a:gsLst>
              <a:lin ang="16200000"/>
            </a:gradFill>
            <a:ln w="9525">
              <a:solidFill>
                <a:srgbClr val="7ED025"/>
              </a:solidFill>
              <a:miter lim="800000"/>
              <a:headEnd/>
              <a:tailEnd/>
            </a:ln>
            <a:effectLst>
              <a:outerShdw blurRad="63500" dist="23000" dir="5400000" rotWithShape="0">
                <a:srgbClr val="000000">
                  <a:alpha val="34998"/>
                </a:srgbClr>
              </a:outerShdw>
            </a:effectLst>
          </p:spPr>
          <p:txBody>
            <a:bodyPr>
              <a:prstTxWarp prst="textNoShape">
                <a:avLst/>
              </a:prstTxWarp>
            </a:bodyPr>
            <a:lstStyle/>
            <a:p>
              <a:pPr>
                <a:defRPr/>
              </a:pPr>
              <a:endParaRPr lang="en-US" sz="1200">
                <a:solidFill>
                  <a:srgbClr val="000000"/>
                </a:solidFill>
                <a:latin typeface="Times New Roman" pitchFamily="18" charset="0"/>
                <a:ea typeface="ＭＳ Ｐゴシック" pitchFamily="-108" charset="-128"/>
                <a:cs typeface="Times New Roman" pitchFamily="18" charset="0"/>
                <a:sym typeface="Times New Roman" pitchFamily="18" charset="0"/>
              </a:endParaRPr>
            </a:p>
          </p:txBody>
        </p:sp>
        <p:sp>
          <p:nvSpPr>
            <p:cNvPr id="20" name="Up Arrow 19"/>
            <p:cNvSpPr>
              <a:spLocks noChangeArrowheads="1"/>
            </p:cNvSpPr>
            <p:nvPr/>
          </p:nvSpPr>
          <p:spPr bwMode="auto">
            <a:xfrm rot="3086600">
              <a:off x="6180211" y="3857720"/>
              <a:ext cx="284389" cy="342258"/>
            </a:xfrm>
            <a:prstGeom prst="upArrow">
              <a:avLst>
                <a:gd name="adj1" fmla="val 50000"/>
                <a:gd name="adj2" fmla="val 50000"/>
              </a:avLst>
            </a:prstGeom>
            <a:gradFill rotWithShape="1">
              <a:gsLst>
                <a:gs pos="0">
                  <a:srgbClr val="82EA11"/>
                </a:gs>
                <a:gs pos="100000">
                  <a:srgbClr val="BCFF86"/>
                </a:gs>
              </a:gsLst>
              <a:lin ang="16200000"/>
            </a:gradFill>
            <a:ln w="9525">
              <a:solidFill>
                <a:srgbClr val="7ED025"/>
              </a:solidFill>
              <a:miter lim="800000"/>
              <a:headEnd/>
              <a:tailEnd/>
            </a:ln>
            <a:effectLst>
              <a:outerShdw blurRad="63500" dist="23000" dir="5400000" rotWithShape="0">
                <a:srgbClr val="000000">
                  <a:alpha val="34998"/>
                </a:srgbClr>
              </a:outerShdw>
            </a:effectLst>
          </p:spPr>
          <p:txBody>
            <a:bodyPr>
              <a:prstTxWarp prst="textNoShape">
                <a:avLst/>
              </a:prstTxWarp>
            </a:bodyPr>
            <a:lstStyle/>
            <a:p>
              <a:pPr>
                <a:defRPr/>
              </a:pPr>
              <a:endParaRPr lang="en-US" sz="1200">
                <a:solidFill>
                  <a:srgbClr val="000000"/>
                </a:solidFill>
                <a:latin typeface="Times New Roman" pitchFamily="18" charset="0"/>
                <a:ea typeface="ＭＳ Ｐゴシック" pitchFamily="-108" charset="-128"/>
                <a:cs typeface="Times New Roman" pitchFamily="18" charset="0"/>
                <a:sym typeface="Times New Roman" pitchFamily="18" charset="0"/>
              </a:endParaRPr>
            </a:p>
          </p:txBody>
        </p:sp>
        <p:sp>
          <p:nvSpPr>
            <p:cNvPr id="21" name="Up Arrow 20"/>
            <p:cNvSpPr>
              <a:spLocks noChangeArrowheads="1"/>
            </p:cNvSpPr>
            <p:nvPr/>
          </p:nvSpPr>
          <p:spPr bwMode="auto">
            <a:xfrm rot="6584962">
              <a:off x="6166347" y="3360087"/>
              <a:ext cx="236990" cy="317215"/>
            </a:xfrm>
            <a:prstGeom prst="upArrow">
              <a:avLst>
                <a:gd name="adj1" fmla="val 50000"/>
                <a:gd name="adj2" fmla="val 50002"/>
              </a:avLst>
            </a:prstGeom>
            <a:gradFill rotWithShape="1">
              <a:gsLst>
                <a:gs pos="0">
                  <a:srgbClr val="82EA11"/>
                </a:gs>
                <a:gs pos="100000">
                  <a:srgbClr val="BCFF86"/>
                </a:gs>
              </a:gsLst>
              <a:lin ang="16200000"/>
            </a:gradFill>
            <a:ln w="9525">
              <a:solidFill>
                <a:srgbClr val="7ED025"/>
              </a:solidFill>
              <a:miter lim="800000"/>
              <a:headEnd/>
              <a:tailEnd/>
            </a:ln>
            <a:effectLst>
              <a:outerShdw blurRad="63500" dist="23000" dir="5400000" rotWithShape="0">
                <a:srgbClr val="000000">
                  <a:alpha val="34998"/>
                </a:srgbClr>
              </a:outerShdw>
            </a:effectLst>
          </p:spPr>
          <p:txBody>
            <a:bodyPr>
              <a:prstTxWarp prst="textNoShape">
                <a:avLst/>
              </a:prstTxWarp>
            </a:bodyPr>
            <a:lstStyle/>
            <a:p>
              <a:pPr>
                <a:defRPr/>
              </a:pPr>
              <a:endParaRPr lang="en-US" sz="1200">
                <a:solidFill>
                  <a:srgbClr val="000000"/>
                </a:solidFill>
                <a:latin typeface="Times New Roman" pitchFamily="18" charset="0"/>
                <a:ea typeface="ＭＳ Ｐゴシック" pitchFamily="-108" charset="-128"/>
                <a:cs typeface="Times New Roman" pitchFamily="18" charset="0"/>
                <a:sym typeface="Times New Roman" pitchFamily="18" charset="0"/>
              </a:endParaRPr>
            </a:p>
          </p:txBody>
        </p:sp>
        <p:sp>
          <p:nvSpPr>
            <p:cNvPr id="22" name="Rounded Rectangle 21"/>
            <p:cNvSpPr>
              <a:spLocks noChangeArrowheads="1"/>
            </p:cNvSpPr>
            <p:nvPr/>
          </p:nvSpPr>
          <p:spPr bwMode="auto">
            <a:xfrm>
              <a:off x="1752012" y="3582307"/>
              <a:ext cx="534256" cy="456520"/>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sy="23000" kx="1199993" algn="br" rotWithShape="0">
                <a:srgbClr val="000000">
                  <a:alpha val="20000"/>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23" name="Up Arrow 22"/>
            <p:cNvSpPr>
              <a:spLocks noChangeArrowheads="1"/>
            </p:cNvSpPr>
            <p:nvPr/>
          </p:nvSpPr>
          <p:spPr bwMode="auto">
            <a:xfrm rot="1698993">
              <a:off x="2123487" y="4123645"/>
              <a:ext cx="283824" cy="990372"/>
            </a:xfrm>
            <a:prstGeom prst="upArrow">
              <a:avLst>
                <a:gd name="adj1" fmla="val 50000"/>
                <a:gd name="adj2" fmla="val 49998"/>
              </a:avLst>
            </a:prstGeom>
            <a:gradFill rotWithShape="1">
              <a:gsLst>
                <a:gs pos="0">
                  <a:srgbClr val="82EA11"/>
                </a:gs>
                <a:gs pos="100000">
                  <a:srgbClr val="BCFF86"/>
                </a:gs>
              </a:gsLst>
              <a:lin ang="16200000"/>
            </a:gradFill>
            <a:ln w="9525">
              <a:solidFill>
                <a:srgbClr val="7ED025"/>
              </a:solidFill>
              <a:miter lim="800000"/>
              <a:headEnd/>
              <a:tailEnd/>
            </a:ln>
            <a:effectLst>
              <a:outerShdw blurRad="63500" dist="23000" dir="5400000" rotWithShape="0">
                <a:srgbClr val="000000">
                  <a:alpha val="34998"/>
                </a:srgbClr>
              </a:outerShdw>
            </a:effectLst>
          </p:spPr>
          <p:txBody>
            <a:bodyPr>
              <a:prstTxWarp prst="textNoShape">
                <a:avLst/>
              </a:prstTxWarp>
            </a:bodyPr>
            <a:lstStyle/>
            <a:p>
              <a:pPr>
                <a:defRPr/>
              </a:pPr>
              <a:endParaRPr lang="en-US" sz="1200">
                <a:solidFill>
                  <a:srgbClr val="000000"/>
                </a:solidFill>
                <a:latin typeface="Times New Roman" pitchFamily="18" charset="0"/>
                <a:ea typeface="ＭＳ Ｐゴシック" pitchFamily="-108" charset="-128"/>
                <a:cs typeface="Times New Roman" pitchFamily="18" charset="0"/>
                <a:sym typeface="Times New Roman" pitchFamily="18" charset="0"/>
              </a:endParaRPr>
            </a:p>
          </p:txBody>
        </p:sp>
        <p:sp>
          <p:nvSpPr>
            <p:cNvPr id="24" name="Up Arrow 23"/>
            <p:cNvSpPr>
              <a:spLocks noChangeArrowheads="1"/>
            </p:cNvSpPr>
            <p:nvPr/>
          </p:nvSpPr>
          <p:spPr bwMode="auto">
            <a:xfrm rot="3188169">
              <a:off x="1265473" y="3946539"/>
              <a:ext cx="284389" cy="638603"/>
            </a:xfrm>
            <a:prstGeom prst="upArrow">
              <a:avLst>
                <a:gd name="adj1" fmla="val 50000"/>
                <a:gd name="adj2" fmla="val 50005"/>
              </a:avLst>
            </a:prstGeom>
            <a:gradFill rotWithShape="1">
              <a:gsLst>
                <a:gs pos="0">
                  <a:srgbClr val="82EA11"/>
                </a:gs>
                <a:gs pos="100000">
                  <a:srgbClr val="BCFF86"/>
                </a:gs>
              </a:gsLst>
              <a:lin ang="16200000"/>
            </a:gradFill>
            <a:ln w="9525">
              <a:solidFill>
                <a:srgbClr val="7ED025"/>
              </a:solidFill>
              <a:miter lim="800000"/>
              <a:headEnd/>
              <a:tailEnd/>
            </a:ln>
            <a:effectLst>
              <a:outerShdw blurRad="63500" dist="23000" dir="5400000" rotWithShape="0">
                <a:srgbClr val="000000">
                  <a:alpha val="34998"/>
                </a:srgbClr>
              </a:outerShdw>
            </a:effectLst>
          </p:spPr>
          <p:txBody>
            <a:bodyPr>
              <a:prstTxWarp prst="textNoShape">
                <a:avLst/>
              </a:prstTxWarp>
            </a:bodyPr>
            <a:lstStyle/>
            <a:p>
              <a:pPr>
                <a:defRPr/>
              </a:pPr>
              <a:endParaRPr lang="en-US" sz="1200">
                <a:solidFill>
                  <a:srgbClr val="000000"/>
                </a:solidFill>
                <a:latin typeface="Times New Roman" pitchFamily="18" charset="0"/>
                <a:ea typeface="ＭＳ Ｐゴシック" pitchFamily="-108" charset="-128"/>
                <a:cs typeface="Times New Roman" pitchFamily="18" charset="0"/>
                <a:sym typeface="Times New Roman" pitchFamily="18" charset="0"/>
              </a:endParaRPr>
            </a:p>
          </p:txBody>
        </p:sp>
        <p:sp>
          <p:nvSpPr>
            <p:cNvPr id="25" name="Rounded Rectangle 24"/>
            <p:cNvSpPr>
              <a:spLocks noChangeArrowheads="1"/>
            </p:cNvSpPr>
            <p:nvPr/>
          </p:nvSpPr>
          <p:spPr bwMode="auto">
            <a:xfrm>
              <a:off x="1067496" y="3352800"/>
              <a:ext cx="532169" cy="456520"/>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sy="23000" kx="1199993" algn="br" rotWithShape="0">
                <a:srgbClr val="000000">
                  <a:alpha val="20000"/>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26" name="Up Arrow 25"/>
            <p:cNvSpPr>
              <a:spLocks noChangeArrowheads="1"/>
            </p:cNvSpPr>
            <p:nvPr/>
          </p:nvSpPr>
          <p:spPr bwMode="auto">
            <a:xfrm rot="8907424">
              <a:off x="902628" y="2933700"/>
              <a:ext cx="237911" cy="316820"/>
            </a:xfrm>
            <a:prstGeom prst="upArrow">
              <a:avLst>
                <a:gd name="adj1" fmla="val 50000"/>
                <a:gd name="adj2" fmla="val 49999"/>
              </a:avLst>
            </a:prstGeom>
            <a:gradFill rotWithShape="1">
              <a:gsLst>
                <a:gs pos="0">
                  <a:srgbClr val="82EA11"/>
                </a:gs>
                <a:gs pos="100000">
                  <a:srgbClr val="BCFF86"/>
                </a:gs>
              </a:gsLst>
              <a:lin ang="16200000"/>
            </a:gradFill>
            <a:ln w="9525">
              <a:solidFill>
                <a:srgbClr val="7ED025"/>
              </a:solidFill>
              <a:miter lim="800000"/>
              <a:headEnd/>
              <a:tailEnd/>
            </a:ln>
            <a:effectLst>
              <a:outerShdw blurRad="63500" dist="23000" dir="5400000" rotWithShape="0">
                <a:srgbClr val="000000">
                  <a:alpha val="34998"/>
                </a:srgbClr>
              </a:outerShdw>
            </a:effectLst>
          </p:spPr>
          <p:txBody>
            <a:bodyPr>
              <a:prstTxWarp prst="textNoShape">
                <a:avLst/>
              </a:prstTxWarp>
            </a:bodyPr>
            <a:lstStyle/>
            <a:p>
              <a:pPr>
                <a:defRPr/>
              </a:pPr>
              <a:endParaRPr lang="en-US" sz="1200">
                <a:solidFill>
                  <a:srgbClr val="000000"/>
                </a:solidFill>
                <a:latin typeface="Times New Roman" pitchFamily="18" charset="0"/>
                <a:ea typeface="ＭＳ Ｐゴシック" pitchFamily="-108" charset="-128"/>
                <a:cs typeface="Times New Roman" pitchFamily="18" charset="0"/>
                <a:sym typeface="Times New Roman" pitchFamily="18" charset="0"/>
              </a:endParaRPr>
            </a:p>
          </p:txBody>
        </p:sp>
        <p:sp>
          <p:nvSpPr>
            <p:cNvPr id="27" name="Rounded Rectangle 26"/>
            <p:cNvSpPr>
              <a:spLocks noChangeArrowheads="1"/>
            </p:cNvSpPr>
            <p:nvPr/>
          </p:nvSpPr>
          <p:spPr bwMode="auto">
            <a:xfrm>
              <a:off x="7163442" y="2744107"/>
              <a:ext cx="532170" cy="456520"/>
            </a:xfrm>
            <a:prstGeom prst="roundRect">
              <a:avLst>
                <a:gd name="adj" fmla="val 16667"/>
              </a:avLst>
            </a:prstGeom>
            <a:gradFill rotWithShape="1">
              <a:gsLst>
                <a:gs pos="0">
                  <a:srgbClr val="7BB6FF"/>
                </a:gs>
                <a:gs pos="35001">
                  <a:srgbClr val="A3CAFF"/>
                </a:gs>
                <a:gs pos="100000">
                  <a:srgbClr val="D8E8FF"/>
                </a:gs>
              </a:gsLst>
              <a:lin ang="16200000" scaled="1"/>
            </a:gradFill>
            <a:ln w="9525">
              <a:solidFill>
                <a:srgbClr val="1D8BFF"/>
              </a:solidFill>
              <a:round/>
              <a:headEnd/>
              <a:tailEnd/>
            </a:ln>
            <a:effectLst>
              <a:outerShdw blurRad="63500" dist="12700" dir="8100000" sy="-23000" kx="800382" algn="br" rotWithShape="0">
                <a:srgbClr val="000000">
                  <a:alpha val="20000"/>
                </a:srgbClr>
              </a:outerShdw>
            </a:effectLst>
          </p:spPr>
          <p:txBody>
            <a:bodyPr>
              <a:prstTxWarp prst="textNoShape">
                <a:avLst/>
              </a:prstTxWarp>
            </a:bodyPr>
            <a:lstStyle/>
            <a:p>
              <a:pPr eaLnBrk="0" hangingPunct="0">
                <a:defRPr/>
              </a:pPr>
              <a:endParaRPr lang="en-US" sz="2400">
                <a:latin typeface="Arial" pitchFamily="34" charset="0"/>
                <a:ea typeface="ヒラギノ角ゴ Pro W3"/>
                <a:cs typeface="ヒラギノ角ゴ Pro W3"/>
              </a:endParaRPr>
            </a:p>
          </p:txBody>
        </p:sp>
        <p:sp>
          <p:nvSpPr>
            <p:cNvPr id="28" name="Up Arrow 27"/>
            <p:cNvSpPr>
              <a:spLocks noChangeArrowheads="1"/>
            </p:cNvSpPr>
            <p:nvPr/>
          </p:nvSpPr>
          <p:spPr bwMode="auto">
            <a:xfrm rot="1534345">
              <a:off x="7603787" y="2329996"/>
              <a:ext cx="285910" cy="344261"/>
            </a:xfrm>
            <a:prstGeom prst="upArrow">
              <a:avLst>
                <a:gd name="adj1" fmla="val 50000"/>
                <a:gd name="adj2" fmla="val 49998"/>
              </a:avLst>
            </a:prstGeom>
            <a:gradFill rotWithShape="1">
              <a:gsLst>
                <a:gs pos="0">
                  <a:srgbClr val="82EA11"/>
                </a:gs>
                <a:gs pos="100000">
                  <a:srgbClr val="BCFF86"/>
                </a:gs>
              </a:gsLst>
              <a:lin ang="16200000"/>
            </a:gradFill>
            <a:ln w="9525">
              <a:solidFill>
                <a:srgbClr val="7ED025"/>
              </a:solidFill>
              <a:miter lim="800000"/>
              <a:headEnd/>
              <a:tailEnd/>
            </a:ln>
            <a:effectLst>
              <a:outerShdw blurRad="63500" dist="23000" dir="5400000" rotWithShape="0">
                <a:srgbClr val="000000">
                  <a:alpha val="34998"/>
                </a:srgbClr>
              </a:outerShdw>
            </a:effectLst>
          </p:spPr>
          <p:txBody>
            <a:bodyPr>
              <a:prstTxWarp prst="textNoShape">
                <a:avLst/>
              </a:prstTxWarp>
            </a:bodyPr>
            <a:lstStyle/>
            <a:p>
              <a:pPr>
                <a:defRPr/>
              </a:pPr>
              <a:endParaRPr lang="en-US" sz="1200">
                <a:solidFill>
                  <a:srgbClr val="000000"/>
                </a:solidFill>
                <a:latin typeface="Times New Roman" pitchFamily="18" charset="0"/>
                <a:ea typeface="ＭＳ Ｐゴシック" pitchFamily="-108" charset="-128"/>
                <a:cs typeface="Times New Roman" pitchFamily="18" charset="0"/>
                <a:sym typeface="Times New Roman" pitchFamily="18" charset="0"/>
              </a:endParaRPr>
            </a:p>
          </p:txBody>
        </p:sp>
        <p:sp>
          <p:nvSpPr>
            <p:cNvPr id="29" name="Up Arrow 28"/>
            <p:cNvSpPr>
              <a:spLocks noChangeArrowheads="1"/>
            </p:cNvSpPr>
            <p:nvPr/>
          </p:nvSpPr>
          <p:spPr bwMode="auto">
            <a:xfrm rot="7668020">
              <a:off x="7155652" y="3838020"/>
              <a:ext cx="286883" cy="638603"/>
            </a:xfrm>
            <a:prstGeom prst="upArrow">
              <a:avLst>
                <a:gd name="adj1" fmla="val 50000"/>
                <a:gd name="adj2" fmla="val 50003"/>
              </a:avLst>
            </a:prstGeom>
            <a:gradFill rotWithShape="1">
              <a:gsLst>
                <a:gs pos="0">
                  <a:srgbClr val="82EA11"/>
                </a:gs>
                <a:gs pos="100000">
                  <a:srgbClr val="BCFF86"/>
                </a:gs>
              </a:gsLst>
              <a:lin ang="16200000"/>
            </a:gradFill>
            <a:ln w="9525">
              <a:solidFill>
                <a:srgbClr val="7ED025"/>
              </a:solidFill>
              <a:miter lim="800000"/>
              <a:headEnd/>
              <a:tailEnd/>
            </a:ln>
            <a:effectLst>
              <a:outerShdw blurRad="63500" dist="23000" dir="5400000" rotWithShape="0">
                <a:srgbClr val="000000">
                  <a:alpha val="34998"/>
                </a:srgbClr>
              </a:outerShdw>
            </a:effectLst>
          </p:spPr>
          <p:txBody>
            <a:bodyPr>
              <a:prstTxWarp prst="textNoShape">
                <a:avLst/>
              </a:prstTxWarp>
            </a:bodyPr>
            <a:lstStyle/>
            <a:p>
              <a:pPr>
                <a:defRPr/>
              </a:pPr>
              <a:endParaRPr lang="en-US" sz="1200">
                <a:solidFill>
                  <a:srgbClr val="000000"/>
                </a:solidFill>
                <a:latin typeface="Times New Roman" pitchFamily="18" charset="0"/>
                <a:ea typeface="ＭＳ Ｐゴシック" pitchFamily="-108" charset="-128"/>
                <a:cs typeface="Times New Roman" pitchFamily="18" charset="0"/>
                <a:sym typeface="Times New Roman" pitchFamily="18" charset="0"/>
              </a:endParaRPr>
            </a:p>
          </p:txBody>
        </p:sp>
        <p:sp>
          <p:nvSpPr>
            <p:cNvPr id="30" name="Flowchart: Alternate Process 31"/>
            <p:cNvSpPr/>
            <p:nvPr/>
          </p:nvSpPr>
          <p:spPr bwMode="auto">
            <a:xfrm>
              <a:off x="76200" y="4572000"/>
              <a:ext cx="1524000" cy="533400"/>
            </a:xfrm>
            <a:prstGeom prst="flowChartAlternateProcess">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a:lstStyle/>
            <a:p>
              <a:pPr eaLnBrk="0" fontAlgn="auto" hangingPunct="0">
                <a:spcBef>
                  <a:spcPts val="0"/>
                </a:spcBef>
                <a:spcAft>
                  <a:spcPts val="0"/>
                </a:spcAft>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ヒラギノ角ゴ Pro W3"/>
                </a:rPr>
                <a:t>Producer</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ヒラギノ角ゴ Pro W3"/>
              </a:endParaRPr>
            </a:p>
          </p:txBody>
        </p:sp>
        <p:sp>
          <p:nvSpPr>
            <p:cNvPr id="31" name="Flowchart: Alternate Process 32"/>
            <p:cNvSpPr/>
            <p:nvPr/>
          </p:nvSpPr>
          <p:spPr bwMode="auto">
            <a:xfrm>
              <a:off x="1295400" y="5334000"/>
              <a:ext cx="1524000" cy="533400"/>
            </a:xfrm>
            <a:prstGeom prst="flowChartAlternateProcess">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a:lstStyle/>
            <a:p>
              <a:pPr eaLnBrk="0" fontAlgn="auto" hangingPunct="0">
                <a:spcBef>
                  <a:spcPts val="0"/>
                </a:spcBef>
                <a:spcAft>
                  <a:spcPts val="0"/>
                </a:spcAft>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ヒラギノ角ゴ Pro W3"/>
                </a:rPr>
                <a:t>Producer</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ヒラギノ角ゴ Pro W3"/>
              </a:endParaRPr>
            </a:p>
          </p:txBody>
        </p:sp>
        <p:sp>
          <p:nvSpPr>
            <p:cNvPr id="32" name="Flowchart: Alternate Process 33"/>
            <p:cNvSpPr/>
            <p:nvPr/>
          </p:nvSpPr>
          <p:spPr bwMode="auto">
            <a:xfrm>
              <a:off x="7239000" y="4495800"/>
              <a:ext cx="1676400" cy="533400"/>
            </a:xfrm>
            <a:prstGeom prst="flowChartAlternateProcess">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a:lstStyle/>
            <a:p>
              <a:pPr eaLnBrk="0" fontAlgn="auto" hangingPunct="0">
                <a:spcBef>
                  <a:spcPts val="0"/>
                </a:spcBef>
                <a:spcAft>
                  <a:spcPts val="0"/>
                </a:spcAft>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ヒラギノ角ゴ Pro W3"/>
                </a:rPr>
                <a:t>Consumer</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ヒラギノ角ゴ Pro W3"/>
              </a:endParaRPr>
            </a:p>
          </p:txBody>
        </p:sp>
        <p:sp>
          <p:nvSpPr>
            <p:cNvPr id="33" name="Flowchart: Alternate Process 34"/>
            <p:cNvSpPr/>
            <p:nvPr/>
          </p:nvSpPr>
          <p:spPr bwMode="auto">
            <a:xfrm>
              <a:off x="7315200" y="1676400"/>
              <a:ext cx="1676400" cy="533400"/>
            </a:xfrm>
            <a:prstGeom prst="flowChartAlternateProcess">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a:lstStyle/>
            <a:p>
              <a:pPr eaLnBrk="0" fontAlgn="auto" hangingPunct="0">
                <a:spcBef>
                  <a:spcPts val="0"/>
                </a:spcBef>
                <a:spcAft>
                  <a:spcPts val="0"/>
                </a:spcAft>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ヒラギノ角ゴ Pro W3"/>
                </a:rPr>
                <a:t>Consumer</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ヒラギノ角ゴ Pro W3"/>
              </a:endParaRPr>
            </a:p>
          </p:txBody>
        </p:sp>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Helvetica"/>
                <a:cs typeface="Helvetica"/>
              </a:rPr>
              <a:t>When in doubt..</a:t>
            </a:r>
            <a:endParaRPr lang="en-US" b="1" dirty="0">
              <a:latin typeface="Helvetica"/>
              <a:cs typeface="Helvetica"/>
            </a:endParaRPr>
          </a:p>
        </p:txBody>
      </p:sp>
      <p:sp>
        <p:nvSpPr>
          <p:cNvPr id="3" name="Content Placeholder 2"/>
          <p:cNvSpPr>
            <a:spLocks noGrp="1"/>
          </p:cNvSpPr>
          <p:nvPr>
            <p:ph idx="1"/>
          </p:nvPr>
        </p:nvSpPr>
        <p:spPr/>
        <p:txBody>
          <a:bodyPr/>
          <a:lstStyle/>
          <a:p>
            <a:pPr>
              <a:buNone/>
            </a:pPr>
            <a:r>
              <a:rPr lang="en-US" dirty="0" smtClean="0"/>
              <a:t>Copy Marco!</a:t>
            </a:r>
          </a:p>
          <a:p>
            <a:pPr>
              <a:buNone/>
            </a:pPr>
            <a:endParaRPr lang="en-US" dirty="0" smtClean="0"/>
          </a:p>
          <a:p>
            <a:pPr>
              <a:buNone/>
            </a:pPr>
            <a:r>
              <a:rPr lang="en-US" dirty="0" smtClean="0"/>
              <a:t>Can we steal computing resources from Amazon (or Amazon users?)</a:t>
            </a:r>
          </a:p>
          <a:p>
            <a:pPr>
              <a:buNone/>
            </a:pPr>
            <a:endParaRPr lang="en-US" dirty="0" smtClean="0"/>
          </a:p>
          <a:p>
            <a:pPr>
              <a:buNone/>
            </a:pPr>
            <a:r>
              <a:rPr lang="en-US" dirty="0" smtClean="0"/>
              <a:t>Sure we can.. </a:t>
            </a:r>
          </a:p>
          <a:p>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Helvetica"/>
                <a:cs typeface="Helvetica"/>
              </a:rPr>
              <a:t>Breakdown</a:t>
            </a:r>
            <a:endParaRPr lang="en-US" b="1" dirty="0">
              <a:latin typeface="Helvetica"/>
              <a:cs typeface="Helvetica"/>
            </a:endParaRPr>
          </a:p>
        </p:txBody>
      </p:sp>
      <p:sp>
        <p:nvSpPr>
          <p:cNvPr id="3" name="Content Placeholder 2"/>
          <p:cNvSpPr>
            <a:spLocks noGrp="1"/>
          </p:cNvSpPr>
          <p:nvPr>
            <p:ph idx="1"/>
          </p:nvPr>
        </p:nvSpPr>
        <p:spPr/>
        <p:txBody>
          <a:bodyPr/>
          <a:lstStyle/>
          <a:p>
            <a:pPr>
              <a:buNone/>
            </a:pPr>
            <a:r>
              <a:rPr lang="en-US" dirty="0" smtClean="0">
                <a:latin typeface="Helvetica"/>
                <a:cs typeface="Helvetica"/>
              </a:rPr>
              <a:t>Amazon provide 47 machine images that they built themselves..</a:t>
            </a:r>
          </a:p>
          <a:p>
            <a:endParaRPr lang="en-US" dirty="0" smtClean="0"/>
          </a:p>
          <a:p>
            <a:endParaRPr lang="en-US" dirty="0"/>
          </a:p>
        </p:txBody>
      </p:sp>
      <p:pic>
        <p:nvPicPr>
          <p:cNvPr id="4" name="Picture 3" descr="AWS Management Console.png"/>
          <p:cNvPicPr>
            <a:picLocks noChangeAspect="1"/>
          </p:cNvPicPr>
          <p:nvPr/>
        </p:nvPicPr>
        <p:blipFill>
          <a:blip r:embed="rId3"/>
          <a:stretch>
            <a:fillRect/>
          </a:stretch>
        </p:blipFill>
        <p:spPr>
          <a:xfrm>
            <a:off x="0" y="2810455"/>
            <a:ext cx="9144000" cy="2338413"/>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Shared AMI gifts FTW!</a:t>
            </a:r>
            <a:endParaRPr lang="en-US" sz="4000" dirty="0"/>
          </a:p>
        </p:txBody>
      </p:sp>
      <p:sp>
        <p:nvSpPr>
          <p:cNvPr id="4" name="Content Placeholder 2"/>
          <p:cNvSpPr txBox="1">
            <a:spLocks/>
          </p:cNvSpPr>
          <p:nvPr/>
        </p:nvSpPr>
        <p:spPr>
          <a:xfrm>
            <a:off x="457200" y="1219200"/>
            <a:ext cx="8229600" cy="4830763"/>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solidFill>
                  <a:srgbClr val="989898"/>
                </a:solidFill>
                <a:latin typeface="Helvetica"/>
                <a:cs typeface="Helvetica"/>
              </a:rPr>
              <a:t>Bundled </a:t>
            </a:r>
            <a:r>
              <a:rPr lang="en-US" sz="3200" dirty="0" err="1" smtClean="0">
                <a:solidFill>
                  <a:srgbClr val="989898"/>
                </a:solidFill>
                <a:latin typeface="Helvetica"/>
                <a:cs typeface="Helvetica"/>
              </a:rPr>
              <a:t>AMI’s</a:t>
            </a:r>
            <a:r>
              <a:rPr lang="en-US" sz="3200" dirty="0" smtClean="0">
                <a:solidFill>
                  <a:srgbClr val="989898"/>
                </a:solidFill>
                <a:latin typeface="Helvetica"/>
                <a:cs typeface="Helvetica"/>
              </a:rPr>
              <a:t> + Forum Posts</a:t>
            </a:r>
          </a:p>
          <a:p>
            <a:pPr marL="342900" lvl="0" indent="-342900">
              <a:spcBef>
                <a:spcPct val="20000"/>
              </a:spcBef>
              <a:buFont typeface="Arial"/>
              <a:buChar char="•"/>
            </a:pPr>
            <a:r>
              <a:rPr lang="en-US" sz="3200" dirty="0" smtClean="0">
                <a:solidFill>
                  <a:srgbClr val="989898"/>
                </a:solidFill>
                <a:latin typeface="Helvetica"/>
                <a:cs typeface="Helvetica"/>
              </a:rPr>
              <a:t>Vulnerable servers? </a:t>
            </a:r>
            <a:r>
              <a:rPr lang="en-US" sz="3200" dirty="0" err="1" smtClean="0">
                <a:solidFill>
                  <a:srgbClr val="989898"/>
                </a:solidFill>
                <a:latin typeface="Helvetica"/>
                <a:cs typeface="Helvetica"/>
              </a:rPr>
              <a:t>Set_slice</a:t>
            </a:r>
            <a:r>
              <a:rPr lang="en-US" sz="3200" dirty="0" smtClean="0">
                <a:solidFill>
                  <a:srgbClr val="989898"/>
                </a:solidFill>
                <a:latin typeface="Helvetica"/>
                <a:cs typeface="Helvetica"/>
              </a:rPr>
              <a:t>? SSHD?</a:t>
            </a:r>
          </a:p>
          <a:p>
            <a:pPr marL="342900" lvl="0" indent="-342900">
              <a:spcBef>
                <a:spcPct val="20000"/>
              </a:spcBef>
              <a:buFont typeface="Arial"/>
              <a:buChar char="•"/>
            </a:pPr>
            <a:r>
              <a:rPr lang="en-US" sz="3200" dirty="0" smtClean="0">
                <a:solidFill>
                  <a:srgbClr val="989898"/>
                </a:solidFill>
                <a:latin typeface="Helvetica"/>
                <a:cs typeface="Helvetica"/>
              </a:rPr>
              <a:t>Scanning gets you booted.. We needed an alternative..</a:t>
            </a:r>
          </a:p>
          <a:p>
            <a:pPr marL="342900" lvl="0" indent="-342900">
              <a:spcBef>
                <a:spcPct val="20000"/>
              </a:spcBef>
              <a:buFont typeface="Arial"/>
              <a:buChar char="•"/>
            </a:pPr>
            <a:endParaRPr lang="en-US" sz="3200" dirty="0" smtClean="0">
              <a:solidFill>
                <a:srgbClr val="989898"/>
              </a:solidFill>
              <a:latin typeface="Helvetica"/>
              <a:cs typeface="Helvetica"/>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err="1" smtClean="0"/>
              <a:t>GhettoScan</a:t>
            </a:r>
            <a:endParaRPr lang="en-US" sz="4000" dirty="0"/>
          </a:p>
        </p:txBody>
      </p:sp>
      <p:pic>
        <p:nvPicPr>
          <p:cNvPr id="7" name="Picture 6"/>
          <p:cNvPicPr>
            <a:picLocks noChangeAspect="1"/>
          </p:cNvPicPr>
          <p:nvPr/>
        </p:nvPicPr>
        <p:blipFill>
          <a:blip r:embed="rId2"/>
          <a:stretch>
            <a:fillRect/>
          </a:stretch>
        </p:blipFill>
        <p:spPr>
          <a:xfrm>
            <a:off x="1981200" y="1066800"/>
            <a:ext cx="5499100" cy="2362200"/>
          </a:xfrm>
          <a:prstGeom prst="rect">
            <a:avLst/>
          </a:prstGeom>
        </p:spPr>
      </p:pic>
      <p:pic>
        <p:nvPicPr>
          <p:cNvPr id="9" name="Picture 8"/>
          <p:cNvPicPr>
            <a:picLocks noChangeAspect="1"/>
          </p:cNvPicPr>
          <p:nvPr/>
        </p:nvPicPr>
        <p:blipFill>
          <a:blip r:embed="rId3"/>
          <a:stretch>
            <a:fillRect/>
          </a:stretch>
        </p:blipFill>
        <p:spPr>
          <a:xfrm>
            <a:off x="2514600" y="3657600"/>
            <a:ext cx="1803400" cy="2336800"/>
          </a:xfrm>
          <a:prstGeom prst="rect">
            <a:avLst/>
          </a:prstGeom>
        </p:spPr>
      </p:pic>
      <p:pic>
        <p:nvPicPr>
          <p:cNvPr id="10" name="Picture 9"/>
          <p:cNvPicPr>
            <a:picLocks noChangeAspect="1"/>
          </p:cNvPicPr>
          <p:nvPr/>
        </p:nvPicPr>
        <p:blipFill>
          <a:blip r:embed="rId4"/>
          <a:stretch>
            <a:fillRect/>
          </a:stretch>
        </p:blipFill>
        <p:spPr>
          <a:xfrm>
            <a:off x="4572000" y="3429000"/>
            <a:ext cx="1841500" cy="850900"/>
          </a:xfrm>
          <a:prstGeom prst="rect">
            <a:avLst/>
          </a:prstGeom>
        </p:spPr>
      </p:pic>
      <p:pic>
        <p:nvPicPr>
          <p:cNvPr id="11" name="Picture 10"/>
          <p:cNvPicPr>
            <a:picLocks noChangeAspect="1"/>
          </p:cNvPicPr>
          <p:nvPr/>
        </p:nvPicPr>
        <p:blipFill>
          <a:blip r:embed="rId5"/>
          <a:stretch>
            <a:fillRect/>
          </a:stretch>
        </p:blipFill>
        <p:spPr>
          <a:xfrm>
            <a:off x="4572000" y="3492500"/>
            <a:ext cx="1676400" cy="850900"/>
          </a:xfrm>
          <a:prstGeom prst="rect">
            <a:avLst/>
          </a:prstGeom>
        </p:spPr>
      </p:pic>
      <p:pic>
        <p:nvPicPr>
          <p:cNvPr id="12" name="Picture 11"/>
          <p:cNvPicPr>
            <a:picLocks noChangeAspect="1"/>
          </p:cNvPicPr>
          <p:nvPr/>
        </p:nvPicPr>
        <p:blipFill>
          <a:blip r:embed="rId6"/>
          <a:stretch>
            <a:fillRect/>
          </a:stretch>
        </p:blipFill>
        <p:spPr>
          <a:xfrm>
            <a:off x="4648200" y="4114800"/>
            <a:ext cx="1447800" cy="2324100"/>
          </a:xfrm>
          <a:prstGeom prst="rect">
            <a:avLst/>
          </a:prstGeom>
        </p:spPr>
      </p:pic>
      <p:pic>
        <p:nvPicPr>
          <p:cNvPr id="13" name="Picture 12"/>
          <p:cNvPicPr>
            <a:picLocks noChangeAspect="1"/>
          </p:cNvPicPr>
          <p:nvPr/>
        </p:nvPicPr>
        <p:blipFill>
          <a:blip r:embed="rId7"/>
          <a:stretch>
            <a:fillRect/>
          </a:stretch>
        </p:blipFill>
        <p:spPr>
          <a:xfrm>
            <a:off x="4648200" y="4152900"/>
            <a:ext cx="1447800" cy="2324100"/>
          </a:xfrm>
          <a:prstGeom prst="rect">
            <a:avLst/>
          </a:prstGeom>
        </p:spPr>
      </p:pic>
      <p:pic>
        <p:nvPicPr>
          <p:cNvPr id="15" name="Picture 14"/>
          <p:cNvPicPr>
            <a:picLocks noChangeAspect="1"/>
          </p:cNvPicPr>
          <p:nvPr/>
        </p:nvPicPr>
        <p:blipFill>
          <a:blip r:embed="rId8"/>
          <a:stretch>
            <a:fillRect/>
          </a:stretch>
        </p:blipFill>
        <p:spPr>
          <a:xfrm>
            <a:off x="1828800" y="4895850"/>
            <a:ext cx="609600" cy="596900"/>
          </a:xfrm>
          <a:prstGeom prst="rect">
            <a:avLst/>
          </a:prstGeom>
        </p:spPr>
      </p:pic>
      <p:pic>
        <p:nvPicPr>
          <p:cNvPr id="16" name="Picture 15"/>
          <p:cNvPicPr>
            <a:picLocks noChangeAspect="1"/>
          </p:cNvPicPr>
          <p:nvPr/>
        </p:nvPicPr>
        <p:blipFill>
          <a:blip r:embed="rId9"/>
          <a:stretch>
            <a:fillRect/>
          </a:stretch>
        </p:blipFill>
        <p:spPr>
          <a:xfrm>
            <a:off x="2438400" y="5638800"/>
            <a:ext cx="2349500" cy="914400"/>
          </a:xfrm>
          <a:prstGeom prst="rect">
            <a:avLst/>
          </a:prstGeom>
        </p:spPr>
      </p:pic>
      <p:pic>
        <p:nvPicPr>
          <p:cNvPr id="17" name="Picture 16"/>
          <p:cNvPicPr>
            <a:picLocks noChangeAspect="1"/>
          </p:cNvPicPr>
          <p:nvPr/>
        </p:nvPicPr>
        <p:blipFill>
          <a:blip r:embed="rId10"/>
          <a:stretch>
            <a:fillRect/>
          </a:stretch>
        </p:blipFill>
        <p:spPr>
          <a:xfrm>
            <a:off x="2197100" y="3575050"/>
            <a:ext cx="241300" cy="1079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a:t>
            </a:r>
            <a:endParaRPr lang="en-US" dirty="0"/>
          </a:p>
        </p:txBody>
      </p:sp>
      <p:pic>
        <p:nvPicPr>
          <p:cNvPr id="4" name="Content Placeholder 3" descr="keys1.png"/>
          <p:cNvPicPr>
            <a:picLocks noGrp="1" noChangeAspect="1"/>
          </p:cNvPicPr>
          <p:nvPr>
            <p:ph idx="1"/>
          </p:nvPr>
        </p:nvPicPr>
        <p:blipFill>
          <a:blip r:embed="rId3"/>
          <a:srcRect t="-9799" b="-9799"/>
          <a:stretch>
            <a:fillRect/>
          </a:stretch>
        </p:blipFill>
        <p:spPr>
          <a:xfrm>
            <a:off x="76200" y="609600"/>
            <a:ext cx="9008477" cy="5287963"/>
          </a:xfrm>
        </p:spPr>
      </p:pic>
      <p:pic>
        <p:nvPicPr>
          <p:cNvPr id="5" name="Picture 4" descr="files-2.png"/>
          <p:cNvPicPr>
            <a:picLocks noChangeAspect="1"/>
          </p:cNvPicPr>
          <p:nvPr/>
        </p:nvPicPr>
        <p:blipFill>
          <a:blip r:embed="rId4"/>
          <a:stretch>
            <a:fillRect/>
          </a:stretch>
        </p:blipFill>
        <p:spPr>
          <a:xfrm>
            <a:off x="1212850" y="1555750"/>
            <a:ext cx="6718300" cy="3746500"/>
          </a:xfrm>
          <a:prstGeom prst="rect">
            <a:avLst/>
          </a:prstGeom>
        </p:spPr>
      </p:pic>
      <p:sp>
        <p:nvSpPr>
          <p:cNvPr id="6" name="TextBox 5"/>
          <p:cNvSpPr txBox="1"/>
          <p:nvPr/>
        </p:nvSpPr>
        <p:spPr>
          <a:xfrm>
            <a:off x="1066800" y="2094399"/>
            <a:ext cx="7543800" cy="2477601"/>
          </a:xfrm>
          <a:prstGeom prst="rect">
            <a:avLst/>
          </a:prstGeom>
          <a:solidFill>
            <a:schemeClr val="tx1"/>
          </a:solidFill>
        </p:spPr>
        <p:txBody>
          <a:bodyPr wrap="square" rtlCol="0">
            <a:spAutoFit/>
          </a:bodyPr>
          <a:lstStyle/>
          <a:p>
            <a:r>
              <a:rPr lang="en-US" sz="3100" dirty="0" smtClean="0">
                <a:solidFill>
                  <a:schemeClr val="bg1"/>
                </a:solidFill>
              </a:rPr>
              <a:t>s3 haroon$ </a:t>
            </a:r>
            <a:r>
              <a:rPr lang="en-US" sz="3100" dirty="0" err="1" smtClean="0">
                <a:solidFill>
                  <a:schemeClr val="bg1"/>
                </a:solidFill>
              </a:rPr>
              <a:t>grep</a:t>
            </a:r>
            <a:r>
              <a:rPr lang="en-US" sz="3100" dirty="0" smtClean="0">
                <a:solidFill>
                  <a:schemeClr val="bg1"/>
                </a:solidFill>
              </a:rPr>
              <a:t> High *.</a:t>
            </a:r>
            <a:r>
              <a:rPr lang="en-US" sz="3100" dirty="0" err="1" smtClean="0">
                <a:solidFill>
                  <a:schemeClr val="bg1"/>
                </a:solidFill>
              </a:rPr>
              <a:t>nsr</a:t>
            </a:r>
            <a:r>
              <a:rPr lang="en-US" sz="3100" dirty="0" smtClean="0">
                <a:solidFill>
                  <a:schemeClr val="bg1"/>
                </a:solidFill>
              </a:rPr>
              <a:t> |</a:t>
            </a:r>
            <a:r>
              <a:rPr lang="en-US" sz="3100" dirty="0" err="1" smtClean="0">
                <a:solidFill>
                  <a:schemeClr val="bg1"/>
                </a:solidFill>
              </a:rPr>
              <a:t>wc</a:t>
            </a:r>
            <a:r>
              <a:rPr lang="en-US" sz="3100" dirty="0" smtClean="0">
                <a:solidFill>
                  <a:schemeClr val="bg1"/>
                </a:solidFill>
              </a:rPr>
              <a:t> -</a:t>
            </a:r>
            <a:r>
              <a:rPr lang="en-US" sz="3100" dirty="0" err="1" smtClean="0">
                <a:solidFill>
                  <a:schemeClr val="bg1"/>
                </a:solidFill>
              </a:rPr>
              <a:t>l</a:t>
            </a:r>
            <a:endParaRPr lang="en-US" sz="3100" dirty="0" smtClean="0">
              <a:solidFill>
                <a:schemeClr val="bg1"/>
              </a:solidFill>
            </a:endParaRPr>
          </a:p>
          <a:p>
            <a:r>
              <a:rPr lang="en-US" sz="3100" dirty="0" smtClean="0">
                <a:solidFill>
                  <a:schemeClr val="bg1"/>
                </a:solidFill>
              </a:rPr>
              <a:t>    1293</a:t>
            </a:r>
          </a:p>
          <a:p>
            <a:r>
              <a:rPr lang="en-US" sz="3100" dirty="0" smtClean="0">
                <a:solidFill>
                  <a:schemeClr val="bg1"/>
                </a:solidFill>
              </a:rPr>
              <a:t>s3 haroon$ </a:t>
            </a:r>
            <a:r>
              <a:rPr lang="en-US" sz="3100" dirty="0" err="1" smtClean="0">
                <a:solidFill>
                  <a:schemeClr val="bg1"/>
                </a:solidFill>
              </a:rPr>
              <a:t>grep</a:t>
            </a:r>
            <a:r>
              <a:rPr lang="en-US" sz="3100" dirty="0" smtClean="0">
                <a:solidFill>
                  <a:schemeClr val="bg1"/>
                </a:solidFill>
              </a:rPr>
              <a:t> Critical *.</a:t>
            </a:r>
            <a:r>
              <a:rPr lang="en-US" sz="3100" dirty="0" err="1" smtClean="0">
                <a:solidFill>
                  <a:schemeClr val="bg1"/>
                </a:solidFill>
              </a:rPr>
              <a:t>nsr</a:t>
            </a:r>
            <a:r>
              <a:rPr lang="en-US" sz="3100" dirty="0" smtClean="0">
                <a:solidFill>
                  <a:schemeClr val="bg1"/>
                </a:solidFill>
              </a:rPr>
              <a:t> |</a:t>
            </a:r>
            <a:r>
              <a:rPr lang="en-US" sz="3100" dirty="0" err="1" smtClean="0">
                <a:solidFill>
                  <a:schemeClr val="bg1"/>
                </a:solidFill>
              </a:rPr>
              <a:t>wc</a:t>
            </a:r>
            <a:r>
              <a:rPr lang="en-US" sz="3100" dirty="0" smtClean="0">
                <a:solidFill>
                  <a:schemeClr val="bg1"/>
                </a:solidFill>
              </a:rPr>
              <a:t> -</a:t>
            </a:r>
            <a:r>
              <a:rPr lang="en-US" sz="3100" dirty="0" err="1" smtClean="0">
                <a:solidFill>
                  <a:schemeClr val="bg1"/>
                </a:solidFill>
              </a:rPr>
              <a:t>l</a:t>
            </a:r>
            <a:endParaRPr lang="en-US" sz="3100" dirty="0" smtClean="0">
              <a:solidFill>
                <a:schemeClr val="bg1"/>
              </a:solidFill>
            </a:endParaRPr>
          </a:p>
          <a:p>
            <a:r>
              <a:rPr lang="en-US" sz="3100" dirty="0" smtClean="0">
                <a:solidFill>
                  <a:schemeClr val="bg1"/>
                </a:solidFill>
              </a:rPr>
              <a:t>     646</a:t>
            </a:r>
          </a:p>
          <a:p>
            <a:endParaRPr lang="en-US" sz="3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License Stealing</a:t>
            </a:r>
            <a:endParaRPr lang="en-US" dirty="0"/>
          </a:p>
        </p:txBody>
      </p:sp>
      <p:pic>
        <p:nvPicPr>
          <p:cNvPr id="4" name="Content Placeholder 3" descr="identity-theft-intro.jpg (JPEG Image, 200x200 pixels).png"/>
          <p:cNvPicPr>
            <a:picLocks noGrp="1" noChangeAspect="1"/>
          </p:cNvPicPr>
          <p:nvPr>
            <p:ph idx="1"/>
          </p:nvPr>
        </p:nvPicPr>
        <p:blipFill>
          <a:blip r:embed="rId2"/>
          <a:srcRect l="-37223" r="-37223"/>
          <a:stretch>
            <a:fillRect/>
          </a:stretch>
        </p:blipFill>
        <p:spPr>
          <a:xfrm>
            <a:off x="457200" y="1439208"/>
            <a:ext cx="8229600" cy="4525963"/>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descr="AWS Management Console.png"/>
          <p:cNvPicPr>
            <a:picLocks noGrp="1" noChangeAspect="1"/>
          </p:cNvPicPr>
          <p:nvPr>
            <p:ph idx="1"/>
          </p:nvPr>
        </p:nvPicPr>
        <p:blipFill>
          <a:blip r:embed="rId2"/>
          <a:srcRect l="-16425" r="-16425"/>
          <a:stretch>
            <a:fillRect/>
          </a:stretch>
        </p:blipFill>
        <p:spPr>
          <a:xfrm>
            <a:off x="-989989" y="361643"/>
            <a:ext cx="11159053" cy="6137049"/>
          </a:xfrm>
        </p:spPr>
      </p:pic>
      <p:pic>
        <p:nvPicPr>
          <p:cNvPr id="6" name="Picture 5" descr="ec2-174-129-140-198.compute-1.amazonaws.com.png"/>
          <p:cNvPicPr>
            <a:picLocks noChangeAspect="1"/>
          </p:cNvPicPr>
          <p:nvPr/>
        </p:nvPicPr>
        <p:blipFill>
          <a:blip r:embed="rId3"/>
          <a:stretch>
            <a:fillRect/>
          </a:stretch>
        </p:blipFill>
        <p:spPr>
          <a:xfrm>
            <a:off x="220319" y="0"/>
            <a:ext cx="8703361" cy="6858000"/>
          </a:xfrm>
          <a:prstGeom prst="rect">
            <a:avLst/>
          </a:prstGeom>
        </p:spPr>
      </p:pic>
      <p:pic>
        <p:nvPicPr>
          <p:cNvPr id="7" name="Picture 6" descr="ec2-174-129-140-198.compute-1.amazonaws.com-1.png"/>
          <p:cNvPicPr>
            <a:picLocks noChangeAspect="1"/>
          </p:cNvPicPr>
          <p:nvPr/>
        </p:nvPicPr>
        <p:blipFill>
          <a:blip r:embed="rId4"/>
          <a:stretch>
            <a:fillRect/>
          </a:stretch>
        </p:blipFill>
        <p:spPr>
          <a:xfrm>
            <a:off x="220319" y="0"/>
            <a:ext cx="8703361" cy="6858000"/>
          </a:xfrm>
          <a:prstGeom prst="rect">
            <a:avLst/>
          </a:prstGeom>
        </p:spPr>
      </p:pic>
      <p:pic>
        <p:nvPicPr>
          <p:cNvPr id="8" name="Picture 7" descr="2k3-stolen-reg.jpg"/>
          <p:cNvPicPr>
            <a:picLocks noChangeAspect="1"/>
          </p:cNvPicPr>
          <p:nvPr/>
        </p:nvPicPr>
        <p:blipFill>
          <a:blip r:embed="rId5"/>
          <a:stretch>
            <a:fillRect/>
          </a:stretch>
        </p:blipFill>
        <p:spPr>
          <a:xfrm>
            <a:off x="0" y="392906"/>
            <a:ext cx="9144000" cy="6072188"/>
          </a:xfrm>
          <a:prstGeom prst="rect">
            <a:avLst/>
          </a:prstGeom>
        </p:spPr>
      </p:pic>
      <p:pic>
        <p:nvPicPr>
          <p:cNvPr id="9" name="Picture 8" descr="win2k23-update.jpg"/>
          <p:cNvPicPr>
            <a:picLocks noChangeAspect="1"/>
          </p:cNvPicPr>
          <p:nvPr/>
        </p:nvPicPr>
        <p:blipFill>
          <a:blip r:embed="rId6"/>
          <a:stretch>
            <a:fillRect/>
          </a:stretch>
        </p:blipFill>
        <p:spPr>
          <a:xfrm>
            <a:off x="0" y="386097"/>
            <a:ext cx="9144000" cy="6085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stop there?</a:t>
            </a:r>
            <a:endParaRPr lang="en-US" dirty="0"/>
          </a:p>
        </p:txBody>
      </p:sp>
      <p:pic>
        <p:nvPicPr>
          <p:cNvPr id="4" name="Content Placeholder 3" descr="Amazon DevPay.png"/>
          <p:cNvPicPr>
            <a:picLocks noGrp="1" noChangeAspect="1"/>
          </p:cNvPicPr>
          <p:nvPr>
            <p:ph idx="1"/>
          </p:nvPr>
        </p:nvPicPr>
        <p:blipFill>
          <a:blip r:embed="rId3"/>
          <a:srcRect t="-89990" b="-89990"/>
          <a:stretch>
            <a:fillRect/>
          </a:stretch>
        </p:blipFill>
        <p:spPr>
          <a:xfrm>
            <a:off x="457200" y="1126168"/>
            <a:ext cx="8229600" cy="4525963"/>
          </a:xfrm>
        </p:spPr>
      </p:pic>
      <p:pic>
        <p:nvPicPr>
          <p:cNvPr id="5" name="Picture 4" descr="devpay2.png"/>
          <p:cNvPicPr>
            <a:picLocks noChangeAspect="1"/>
          </p:cNvPicPr>
          <p:nvPr/>
        </p:nvPicPr>
        <p:blipFill>
          <a:blip r:embed="rId4"/>
          <a:stretch>
            <a:fillRect/>
          </a:stretch>
        </p:blipFill>
        <p:spPr>
          <a:xfrm>
            <a:off x="6581541" y="6180267"/>
            <a:ext cx="2438400" cy="508000"/>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Helvetica"/>
                <a:cs typeface="Helvetica"/>
              </a:rPr>
              <a:t>AWS</a:t>
            </a:r>
            <a:endParaRPr lang="en-US" b="1" dirty="0">
              <a:latin typeface="Helvetica"/>
              <a:cs typeface="Helvetica"/>
            </a:endParaRPr>
          </a:p>
        </p:txBody>
      </p:sp>
      <p:sp>
        <p:nvSpPr>
          <p:cNvPr id="5" name="Title 3"/>
          <p:cNvSpPr txBox="1">
            <a:spLocks/>
          </p:cNvSpPr>
          <p:nvPr/>
        </p:nvSpPr>
        <p:spPr>
          <a:xfrm>
            <a:off x="685800" y="2130425"/>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a:t>
            </a:r>
            <a:r>
              <a:rPr lang="en-US" sz="4400" b="1" dirty="0" err="1" smtClean="0">
                <a:solidFill>
                  <a:srgbClr val="A8BDE5"/>
                </a:solidFill>
                <a:latin typeface="Helvetica"/>
                <a:ea typeface="+mj-ea"/>
                <a:cs typeface="Helvetica"/>
              </a:rPr>
              <a:t>neek</a:t>
            </a:r>
            <a:r>
              <a:rPr lang="en-US" sz="4400" b="1" dirty="0" smtClean="0">
                <a:solidFill>
                  <a:srgbClr val="A8BDE5"/>
                </a:solidFill>
                <a:latin typeface="Helvetica"/>
                <a:ea typeface="+mj-ea"/>
                <a:cs typeface="Helvetica"/>
              </a:rPr>
              <a:t> steal </a:t>
            </a:r>
            <a:r>
              <a:rPr kumimoji="0" lang="en-US" sz="4400" b="1" i="0" u="none" strike="noStrike" kern="1200" cap="none" spc="0" normalizeH="0" baseline="0" noProof="0" dirty="0" err="1" smtClean="0">
                <a:ln>
                  <a:noFill/>
                </a:ln>
                <a:solidFill>
                  <a:srgbClr val="A8BDE5"/>
                </a:solidFill>
                <a:effectLst/>
                <a:uLnTx/>
                <a:uFillTx/>
                <a:latin typeface="Helvetica"/>
                <a:ea typeface="+mj-ea"/>
                <a:cs typeface="Helvetica"/>
              </a:rPr>
              <a:t>vid</a:t>
            </a: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a:t>
            </a:r>
            <a:endParaRPr kumimoji="0" lang="en-US" sz="4400" b="1" i="0" u="none" strike="noStrike" kern="1200" cap="none" spc="0" normalizeH="0" baseline="0" noProof="0" dirty="0">
              <a:ln>
                <a:noFill/>
              </a:ln>
              <a:solidFill>
                <a:srgbClr val="A8BDE5"/>
              </a:solidFill>
              <a:effectLst/>
              <a:uLnTx/>
              <a:uFillTx/>
              <a:latin typeface="Helvetica"/>
              <a:ea typeface="+mj-ea"/>
              <a:cs typeface="Helvetic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really attractive option</a:t>
            </a:r>
            <a:endParaRPr lang="en-US" dirty="0"/>
          </a:p>
        </p:txBody>
      </p:sp>
      <p:sp>
        <p:nvSpPr>
          <p:cNvPr id="3" name="Content Placeholder 2"/>
          <p:cNvSpPr>
            <a:spLocks noGrp="1"/>
          </p:cNvSpPr>
          <p:nvPr>
            <p:ph idx="1"/>
          </p:nvPr>
        </p:nvSpPr>
        <p:spPr/>
        <p:txBody>
          <a:bodyPr/>
          <a:lstStyle/>
          <a:p>
            <a:r>
              <a:rPr lang="en-US" dirty="0" smtClean="0"/>
              <a:t>EC2 is Cool!</a:t>
            </a:r>
          </a:p>
          <a:p>
            <a:r>
              <a:rPr lang="en-US" dirty="0" smtClean="0"/>
              <a:t>Like Crack..</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AWS as a single point of failure</a:t>
            </a:r>
            <a:endParaRPr lang="en-US" dirty="0"/>
          </a:p>
        </p:txBody>
      </p:sp>
      <p:sp>
        <p:nvSpPr>
          <p:cNvPr id="3" name="Content Placeholder 2"/>
          <p:cNvSpPr>
            <a:spLocks noGrp="1"/>
          </p:cNvSpPr>
          <p:nvPr>
            <p:ph idx="1"/>
          </p:nvPr>
        </p:nvSpPr>
        <p:spPr/>
        <p:txBody>
          <a:bodyPr/>
          <a:lstStyle/>
          <a:p>
            <a:r>
              <a:rPr lang="en-US" dirty="0" smtClean="0"/>
              <a:t>Availability is a huge selling point</a:t>
            </a:r>
          </a:p>
          <a:p>
            <a:r>
              <a:rPr lang="en-US" dirty="0" smtClean="0"/>
              <a:t>Some </a:t>
            </a:r>
            <a:r>
              <a:rPr lang="en-US" dirty="0" err="1" smtClean="0"/>
              <a:t>DoS</a:t>
            </a:r>
            <a:r>
              <a:rPr lang="en-US" dirty="0" smtClean="0"/>
              <a:t> attacks cant be stopped.. It’s simply using the service.. </a:t>
            </a:r>
          </a:p>
          <a:p>
            <a:r>
              <a:rPr lang="en-US" dirty="0" smtClean="0"/>
              <a:t>But it does need to be considered..</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it is Amazon!!</a:t>
            </a:r>
            <a:endParaRPr lang="en-US" dirty="0"/>
          </a:p>
        </p:txBody>
      </p:sp>
      <p:sp>
        <p:nvSpPr>
          <p:cNvPr id="3" name="Content Placeholder 2"/>
          <p:cNvSpPr>
            <a:spLocks noGrp="1"/>
          </p:cNvSpPr>
          <p:nvPr>
            <p:ph idx="1"/>
          </p:nvPr>
        </p:nvSpPr>
        <p:spPr/>
        <p:txBody>
          <a:bodyPr/>
          <a:lstStyle/>
          <a:p>
            <a:endParaRPr lang="en-US" dirty="0" smtClean="0">
              <a:solidFill>
                <a:srgbClr val="FF0000"/>
              </a:solidFill>
            </a:endParaRPr>
          </a:p>
          <a:p>
            <a:endParaRPr lang="en-US" dirty="0"/>
          </a:p>
        </p:txBody>
      </p:sp>
      <p:pic>
        <p:nvPicPr>
          <p:cNvPr id="4" name="Picture 3" descr="aws-ddos.png"/>
          <p:cNvPicPr>
            <a:picLocks noChangeAspect="1"/>
          </p:cNvPicPr>
          <p:nvPr/>
        </p:nvPicPr>
        <p:blipFill>
          <a:blip r:embed="rId3"/>
          <a:stretch>
            <a:fillRect/>
          </a:stretch>
        </p:blipFill>
        <p:spPr>
          <a:xfrm>
            <a:off x="108852" y="2103454"/>
            <a:ext cx="8915400" cy="255270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DDoS</a:t>
            </a:r>
            <a:r>
              <a:rPr lang="en-US" dirty="0" smtClean="0"/>
              <a:t> ? Really?</a:t>
            </a:r>
            <a:endParaRPr lang="en-US" dirty="0"/>
          </a:p>
        </p:txBody>
      </p:sp>
      <p:pic>
        <p:nvPicPr>
          <p:cNvPr id="4" name="Content Placeholder 3" descr="calendar.jpg"/>
          <p:cNvPicPr>
            <a:picLocks noGrp="1" noChangeAspect="1"/>
          </p:cNvPicPr>
          <p:nvPr>
            <p:ph idx="1"/>
          </p:nvPr>
        </p:nvPicPr>
        <p:blipFill>
          <a:blip r:embed="rId3"/>
          <a:srcRect l="-18141" r="-18141"/>
          <a:stretch>
            <a:fillRect/>
          </a:stretch>
        </p:blip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Content Placeholder 2"/>
          <p:cNvSpPr>
            <a:spLocks noGrp="1"/>
          </p:cNvSpPr>
          <p:nvPr>
            <p:ph idx="1"/>
          </p:nvPr>
        </p:nvSpPr>
        <p:spPr/>
        <p:txBody>
          <a:bodyPr/>
          <a:lstStyle/>
          <a:p>
            <a:pPr>
              <a:buNone/>
            </a:pPr>
            <a:r>
              <a:rPr lang="en-US" dirty="0" smtClean="0"/>
              <a:t>and</a:t>
            </a:r>
          </a:p>
          <a:p>
            <a:r>
              <a:rPr lang="en-US" dirty="0" smtClean="0">
                <a:hlinkClick r:id="rId3" action="ppaction://hlinkfile"/>
              </a:rPr>
              <a:t>file:///Users/haroon/Desktop/Vegas_Video/ec2-multilogin/ec2-create-20-release/ec2-create-20-proj/ec2-create-20-proj.html</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Twill Loving!</a:t>
            </a:r>
            <a:endParaRPr lang="en-US" b="1" dirty="0">
              <a:latin typeface="Helvetica"/>
              <a:cs typeface="Helvetica"/>
            </a:endParaRPr>
          </a:p>
        </p:txBody>
      </p:sp>
      <p:sp>
        <p:nvSpPr>
          <p:cNvPr id="5" name="Title 3"/>
          <p:cNvSpPr txBox="1">
            <a:spLocks/>
          </p:cNvSpPr>
          <p:nvPr/>
        </p:nvSpPr>
        <p:spPr>
          <a:xfrm>
            <a:off x="685800" y="2130425"/>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a:t>
            </a:r>
            <a:r>
              <a:rPr lang="en-US" sz="4400" b="1" noProof="0" dirty="0" smtClean="0">
                <a:solidFill>
                  <a:srgbClr val="A8BDE5"/>
                </a:solidFill>
                <a:latin typeface="Helvetica"/>
                <a:ea typeface="+mj-ea"/>
                <a:cs typeface="Helvetica"/>
              </a:rPr>
              <a:t>ec2 account creation </a:t>
            </a:r>
            <a:r>
              <a:rPr kumimoji="0" lang="en-US" sz="4400" b="1" i="0" u="none" strike="noStrike" kern="1200" cap="none" spc="0" normalizeH="0" baseline="0" noProof="0" dirty="0" err="1" smtClean="0">
                <a:ln>
                  <a:noFill/>
                </a:ln>
                <a:solidFill>
                  <a:srgbClr val="A8BDE5"/>
                </a:solidFill>
                <a:effectLst/>
                <a:uLnTx/>
                <a:uFillTx/>
                <a:latin typeface="Helvetica"/>
                <a:ea typeface="+mj-ea"/>
                <a:cs typeface="Helvetica"/>
              </a:rPr>
              <a:t>vid</a:t>
            </a: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a:t>
            </a:r>
            <a:endParaRPr kumimoji="0" lang="en-US" sz="4400" b="1" i="0" u="none" strike="noStrike" kern="1200" cap="none" spc="0" normalizeH="0" baseline="0" noProof="0" dirty="0">
              <a:ln>
                <a:noFill/>
              </a:ln>
              <a:solidFill>
                <a:srgbClr val="A8BDE5"/>
              </a:solidFill>
              <a:effectLst/>
              <a:uLnTx/>
              <a:uFillTx/>
              <a:latin typeface="Helvetica"/>
              <a:ea typeface="+mj-ea"/>
              <a:cs typeface="Helvetica"/>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1" name="Straight Connector 10"/>
          <p:cNvCxnSpPr/>
          <p:nvPr/>
        </p:nvCxnSpPr>
        <p:spPr>
          <a:xfrm rot="16200000" flipH="1">
            <a:off x="945380" y="3163235"/>
            <a:ext cx="3511353" cy="20157"/>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Scaling Registration?</a:t>
            </a:r>
            <a:endParaRPr lang="en-US" dirty="0"/>
          </a:p>
        </p:txBody>
      </p:sp>
      <p:pic>
        <p:nvPicPr>
          <p:cNvPr id="6" name="Content Placeholder 5" descr="attacker-g.png"/>
          <p:cNvPicPr>
            <a:picLocks noGrp="1" noChangeAspect="1"/>
          </p:cNvPicPr>
          <p:nvPr>
            <p:ph idx="1"/>
          </p:nvPr>
        </p:nvPicPr>
        <p:blipFill>
          <a:blip r:embed="rId2"/>
          <a:srcRect l="-88409" r="-88409"/>
          <a:stretch>
            <a:fillRect/>
          </a:stretch>
        </p:blipFill>
        <p:spPr>
          <a:xfrm>
            <a:off x="-550717" y="2560246"/>
            <a:ext cx="2089401" cy="1149090"/>
          </a:xfrm>
        </p:spPr>
      </p:pic>
      <p:pic>
        <p:nvPicPr>
          <p:cNvPr id="7" name="Picture 6"/>
          <p:cNvPicPr>
            <a:picLocks noChangeAspect="1"/>
          </p:cNvPicPr>
          <p:nvPr/>
        </p:nvPicPr>
        <p:blipFill>
          <a:blip r:embed="rId3"/>
          <a:stretch>
            <a:fillRect/>
          </a:stretch>
        </p:blipFill>
        <p:spPr>
          <a:xfrm>
            <a:off x="2425357" y="2857280"/>
            <a:ext cx="584200" cy="558800"/>
          </a:xfrm>
          <a:prstGeom prst="rect">
            <a:avLst/>
          </a:prstGeom>
        </p:spPr>
      </p:pic>
      <p:cxnSp>
        <p:nvCxnSpPr>
          <p:cNvPr id="9" name="Straight Arrow Connector 8"/>
          <p:cNvCxnSpPr/>
          <p:nvPr/>
        </p:nvCxnSpPr>
        <p:spPr>
          <a:xfrm>
            <a:off x="1195998" y="3134791"/>
            <a:ext cx="90683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154263" y="4983008"/>
            <a:ext cx="1113744" cy="369332"/>
          </a:xfrm>
          <a:prstGeom prst="rect">
            <a:avLst/>
          </a:prstGeom>
          <a:noFill/>
        </p:spPr>
        <p:txBody>
          <a:bodyPr wrap="none" rtlCol="0">
            <a:spAutoFit/>
          </a:bodyPr>
          <a:lstStyle/>
          <a:p>
            <a:r>
              <a:rPr lang="en-US" dirty="0" smtClean="0"/>
              <a:t>3 minutes</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1" name="Straight Arrow Connector 60"/>
          <p:cNvCxnSpPr>
            <a:endCxn id="32" idx="1"/>
          </p:cNvCxnSpPr>
          <p:nvPr/>
        </p:nvCxnSpPr>
        <p:spPr>
          <a:xfrm rot="5400000" flipH="1" flipV="1">
            <a:off x="2443661" y="1631004"/>
            <a:ext cx="2324895" cy="6890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endCxn id="16" idx="1"/>
          </p:cNvCxnSpPr>
          <p:nvPr/>
        </p:nvCxnSpPr>
        <p:spPr>
          <a:xfrm rot="5400000" flipH="1" flipV="1">
            <a:off x="2250362" y="1420548"/>
            <a:ext cx="2711223" cy="6893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rot="5400000" flipH="1" flipV="1">
            <a:off x="2730797" y="1765740"/>
            <a:ext cx="1902752" cy="8417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rot="5400000" flipH="1" flipV="1">
            <a:off x="2931127" y="1950504"/>
            <a:ext cx="1502362" cy="8414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61592" y="3120812"/>
            <a:ext cx="841435" cy="2968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3261592" y="2889350"/>
            <a:ext cx="841433" cy="231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3261321" y="2561834"/>
            <a:ext cx="841704" cy="558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rot="5400000" flipH="1" flipV="1">
            <a:off x="3142996" y="2160784"/>
            <a:ext cx="1078625" cy="8414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a:endCxn id="98" idx="1"/>
          </p:cNvCxnSpPr>
          <p:nvPr/>
        </p:nvCxnSpPr>
        <p:spPr>
          <a:xfrm flipV="1">
            <a:off x="3261597" y="2093347"/>
            <a:ext cx="1225223" cy="1044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endCxn id="92" idx="1"/>
          </p:cNvCxnSpPr>
          <p:nvPr/>
        </p:nvCxnSpPr>
        <p:spPr>
          <a:xfrm rot="5400000" flipH="1" flipV="1">
            <a:off x="3150154" y="1801307"/>
            <a:ext cx="1448109" cy="12252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V="1">
            <a:off x="3261595" y="2515492"/>
            <a:ext cx="1377625" cy="6069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V="1">
            <a:off x="3261321" y="2900316"/>
            <a:ext cx="1377898" cy="21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rot="16200000" flipH="1">
            <a:off x="2779322" y="3600685"/>
            <a:ext cx="2342173" cy="13776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rot="16200000" flipH="1">
            <a:off x="3005402" y="3394161"/>
            <a:ext cx="1890014" cy="13776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rot="16200000" flipH="1">
            <a:off x="3170422" y="3229141"/>
            <a:ext cx="1559974" cy="13776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3261594" y="3122402"/>
            <a:ext cx="1377626" cy="10472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a:off x="3261594" y="3136379"/>
            <a:ext cx="1377626" cy="7057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3261594" y="3137968"/>
            <a:ext cx="1377626" cy="1844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5" name="Content Placeholder 5" descr="attacker-g.png"/>
          <p:cNvPicPr>
            <a:picLocks noChangeAspect="1"/>
          </p:cNvPicPr>
          <p:nvPr/>
        </p:nvPicPr>
        <p:blipFill>
          <a:blip r:embed="rId2"/>
          <a:srcRect l="-88409" r="-88409"/>
          <a:stretch>
            <a:fillRect/>
          </a:stretch>
        </p:blipFill>
        <p:spPr>
          <a:xfrm>
            <a:off x="3950625" y="3987907"/>
            <a:ext cx="767591" cy="422145"/>
          </a:xfrm>
          <a:prstGeom prst="rect">
            <a:avLst/>
          </a:prstGeom>
        </p:spPr>
      </p:pic>
      <p:cxnSp>
        <p:nvCxnSpPr>
          <p:cNvPr id="11" name="Straight Connector 10"/>
          <p:cNvCxnSpPr/>
          <p:nvPr/>
        </p:nvCxnSpPr>
        <p:spPr>
          <a:xfrm rot="16200000" flipH="1">
            <a:off x="373901" y="2956172"/>
            <a:ext cx="4876169" cy="20159"/>
          </a:xfrm>
          <a:prstGeom prst="line">
            <a:avLst/>
          </a:prstGeom>
        </p:spPr>
        <p:style>
          <a:lnRef idx="2">
            <a:schemeClr val="accent1"/>
          </a:lnRef>
          <a:fillRef idx="0">
            <a:schemeClr val="accent1"/>
          </a:fillRef>
          <a:effectRef idx="1">
            <a:schemeClr val="accent1"/>
          </a:effectRef>
          <a:fontRef idx="minor">
            <a:schemeClr val="tx1"/>
          </a:fontRef>
        </p:style>
      </p:cxnSp>
      <p:pic>
        <p:nvPicPr>
          <p:cNvPr id="6" name="Content Placeholder 5" descr="attacker-g.png"/>
          <p:cNvPicPr>
            <a:picLocks noGrp="1" noChangeAspect="1"/>
          </p:cNvPicPr>
          <p:nvPr>
            <p:ph idx="1"/>
          </p:nvPr>
        </p:nvPicPr>
        <p:blipFill>
          <a:blip r:embed="rId2"/>
          <a:srcRect l="-88409" r="-88409"/>
          <a:stretch>
            <a:fillRect/>
          </a:stretch>
        </p:blipFill>
        <p:spPr>
          <a:xfrm>
            <a:off x="-439788" y="2561834"/>
            <a:ext cx="2089401" cy="1149090"/>
          </a:xfrm>
        </p:spPr>
      </p:pic>
      <p:pic>
        <p:nvPicPr>
          <p:cNvPr id="7" name="Picture 6"/>
          <p:cNvPicPr>
            <a:picLocks noChangeAspect="1"/>
          </p:cNvPicPr>
          <p:nvPr/>
        </p:nvPicPr>
        <p:blipFill>
          <a:blip r:embed="rId3"/>
          <a:stretch>
            <a:fillRect/>
          </a:stretch>
        </p:blipFill>
        <p:spPr>
          <a:xfrm>
            <a:off x="2536286" y="2858868"/>
            <a:ext cx="584200" cy="558800"/>
          </a:xfrm>
          <a:prstGeom prst="rect">
            <a:avLst/>
          </a:prstGeom>
        </p:spPr>
      </p:pic>
      <p:cxnSp>
        <p:nvCxnSpPr>
          <p:cNvPr id="9" name="Straight Arrow Connector 8"/>
          <p:cNvCxnSpPr/>
          <p:nvPr/>
        </p:nvCxnSpPr>
        <p:spPr>
          <a:xfrm>
            <a:off x="1306927" y="3136379"/>
            <a:ext cx="90683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265193" y="5624492"/>
            <a:ext cx="1113744" cy="369332"/>
          </a:xfrm>
          <a:prstGeom prst="rect">
            <a:avLst/>
          </a:prstGeom>
          <a:noFill/>
        </p:spPr>
        <p:txBody>
          <a:bodyPr wrap="none" rtlCol="0">
            <a:spAutoFit/>
          </a:bodyPr>
          <a:lstStyle/>
          <a:p>
            <a:r>
              <a:rPr lang="en-US" dirty="0" smtClean="0"/>
              <a:t>3 minutes</a:t>
            </a:r>
            <a:endParaRPr lang="en-US" dirty="0"/>
          </a:p>
        </p:txBody>
      </p:sp>
      <p:pic>
        <p:nvPicPr>
          <p:cNvPr id="16" name="Content Placeholder 5" descr="attacker-g.png"/>
          <p:cNvPicPr>
            <a:picLocks noChangeAspect="1"/>
          </p:cNvPicPr>
          <p:nvPr/>
        </p:nvPicPr>
        <p:blipFill>
          <a:blip r:embed="rId2"/>
          <a:srcRect l="-88409" r="-88409"/>
          <a:stretch>
            <a:fillRect/>
          </a:stretch>
        </p:blipFill>
        <p:spPr>
          <a:xfrm>
            <a:off x="3950625" y="198515"/>
            <a:ext cx="767591" cy="422145"/>
          </a:xfrm>
          <a:prstGeom prst="rect">
            <a:avLst/>
          </a:prstGeom>
        </p:spPr>
      </p:pic>
      <p:pic>
        <p:nvPicPr>
          <p:cNvPr id="18" name="Content Placeholder 5" descr="attacker-g.png"/>
          <p:cNvPicPr>
            <a:picLocks noChangeAspect="1"/>
          </p:cNvPicPr>
          <p:nvPr/>
        </p:nvPicPr>
        <p:blipFill>
          <a:blip r:embed="rId2"/>
          <a:srcRect l="-88409" r="-88409"/>
          <a:stretch>
            <a:fillRect/>
          </a:stretch>
        </p:blipFill>
        <p:spPr>
          <a:xfrm>
            <a:off x="3950625" y="3133152"/>
            <a:ext cx="767591" cy="422145"/>
          </a:xfrm>
          <a:prstGeom prst="rect">
            <a:avLst/>
          </a:prstGeom>
        </p:spPr>
      </p:pic>
      <p:pic>
        <p:nvPicPr>
          <p:cNvPr id="17" name="Content Placeholder 5" descr="attacker-g.png"/>
          <p:cNvPicPr>
            <a:picLocks noChangeAspect="1"/>
          </p:cNvPicPr>
          <p:nvPr/>
        </p:nvPicPr>
        <p:blipFill>
          <a:blip r:embed="rId2"/>
          <a:srcRect l="-88409" r="-88409"/>
          <a:stretch>
            <a:fillRect/>
          </a:stretch>
        </p:blipFill>
        <p:spPr>
          <a:xfrm>
            <a:off x="3950625" y="3565762"/>
            <a:ext cx="767591" cy="422145"/>
          </a:xfrm>
          <a:prstGeom prst="rect">
            <a:avLst/>
          </a:prstGeom>
        </p:spPr>
      </p:pic>
      <p:pic>
        <p:nvPicPr>
          <p:cNvPr id="24" name="Content Placeholder 5" descr="attacker-g.png"/>
          <p:cNvPicPr>
            <a:picLocks noChangeAspect="1"/>
          </p:cNvPicPr>
          <p:nvPr/>
        </p:nvPicPr>
        <p:blipFill>
          <a:blip r:embed="rId2"/>
          <a:srcRect l="-88409" r="-88409"/>
          <a:stretch>
            <a:fillRect/>
          </a:stretch>
        </p:blipFill>
        <p:spPr>
          <a:xfrm>
            <a:off x="3950625" y="1415997"/>
            <a:ext cx="767591" cy="422145"/>
          </a:xfrm>
          <a:prstGeom prst="rect">
            <a:avLst/>
          </a:prstGeom>
        </p:spPr>
      </p:pic>
      <p:pic>
        <p:nvPicPr>
          <p:cNvPr id="25" name="Content Placeholder 5" descr="attacker-g.png"/>
          <p:cNvPicPr>
            <a:picLocks noChangeAspect="1"/>
          </p:cNvPicPr>
          <p:nvPr/>
        </p:nvPicPr>
        <p:blipFill>
          <a:blip r:embed="rId2"/>
          <a:srcRect l="-88409" r="-88409"/>
          <a:stretch>
            <a:fillRect/>
          </a:stretch>
        </p:blipFill>
        <p:spPr>
          <a:xfrm>
            <a:off x="3950625" y="2274793"/>
            <a:ext cx="767591" cy="422145"/>
          </a:xfrm>
          <a:prstGeom prst="rect">
            <a:avLst/>
          </a:prstGeom>
        </p:spPr>
      </p:pic>
      <p:pic>
        <p:nvPicPr>
          <p:cNvPr id="26" name="Content Placeholder 5" descr="attacker-g.png"/>
          <p:cNvPicPr>
            <a:picLocks noChangeAspect="1"/>
          </p:cNvPicPr>
          <p:nvPr/>
        </p:nvPicPr>
        <p:blipFill>
          <a:blip r:embed="rId2"/>
          <a:srcRect l="-88409" r="-88409"/>
          <a:stretch>
            <a:fillRect/>
          </a:stretch>
        </p:blipFill>
        <p:spPr>
          <a:xfrm>
            <a:off x="3950625" y="2700254"/>
            <a:ext cx="767591" cy="422145"/>
          </a:xfrm>
          <a:prstGeom prst="rect">
            <a:avLst/>
          </a:prstGeom>
        </p:spPr>
      </p:pic>
      <p:pic>
        <p:nvPicPr>
          <p:cNvPr id="32" name="Content Placeholder 5" descr="attacker-g.png"/>
          <p:cNvPicPr>
            <a:picLocks noChangeAspect="1"/>
          </p:cNvPicPr>
          <p:nvPr/>
        </p:nvPicPr>
        <p:blipFill>
          <a:blip r:embed="rId2"/>
          <a:srcRect l="-88409" r="-88409"/>
          <a:stretch>
            <a:fillRect/>
          </a:stretch>
        </p:blipFill>
        <p:spPr>
          <a:xfrm>
            <a:off x="3950625" y="601999"/>
            <a:ext cx="767591" cy="422145"/>
          </a:xfrm>
          <a:prstGeom prst="rect">
            <a:avLst/>
          </a:prstGeom>
        </p:spPr>
      </p:pic>
      <p:pic>
        <p:nvPicPr>
          <p:cNvPr id="33" name="Content Placeholder 5" descr="attacker-g.png"/>
          <p:cNvPicPr>
            <a:picLocks noChangeAspect="1"/>
          </p:cNvPicPr>
          <p:nvPr/>
        </p:nvPicPr>
        <p:blipFill>
          <a:blip r:embed="rId2"/>
          <a:srcRect l="-88409" r="-88409"/>
          <a:stretch>
            <a:fillRect/>
          </a:stretch>
        </p:blipFill>
        <p:spPr>
          <a:xfrm>
            <a:off x="3950625" y="1842127"/>
            <a:ext cx="767591" cy="422145"/>
          </a:xfrm>
          <a:prstGeom prst="rect">
            <a:avLst/>
          </a:prstGeom>
        </p:spPr>
      </p:pic>
      <p:pic>
        <p:nvPicPr>
          <p:cNvPr id="34" name="Content Placeholder 5" descr="attacker-g.png"/>
          <p:cNvPicPr>
            <a:picLocks noChangeAspect="1"/>
          </p:cNvPicPr>
          <p:nvPr/>
        </p:nvPicPr>
        <p:blipFill>
          <a:blip r:embed="rId2"/>
          <a:srcRect l="-88409" r="-88409"/>
          <a:stretch>
            <a:fillRect/>
          </a:stretch>
        </p:blipFill>
        <p:spPr>
          <a:xfrm>
            <a:off x="3950625" y="1005483"/>
            <a:ext cx="767591" cy="422145"/>
          </a:xfrm>
          <a:prstGeom prst="rect">
            <a:avLst/>
          </a:prstGeom>
        </p:spPr>
      </p:pic>
      <p:cxnSp>
        <p:nvCxnSpPr>
          <p:cNvPr id="56" name="Straight Connector 55"/>
          <p:cNvCxnSpPr/>
          <p:nvPr/>
        </p:nvCxnSpPr>
        <p:spPr>
          <a:xfrm rot="16200000" flipH="1">
            <a:off x="2826405" y="2956173"/>
            <a:ext cx="4876169" cy="20157"/>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4716629" y="5641426"/>
            <a:ext cx="1113744" cy="369332"/>
          </a:xfrm>
          <a:prstGeom prst="rect">
            <a:avLst/>
          </a:prstGeom>
          <a:noFill/>
        </p:spPr>
        <p:txBody>
          <a:bodyPr wrap="none" rtlCol="0">
            <a:spAutoFit/>
          </a:bodyPr>
          <a:lstStyle/>
          <a:p>
            <a:r>
              <a:rPr lang="en-US" dirty="0" smtClean="0"/>
              <a:t>6 minutes</a:t>
            </a:r>
            <a:endParaRPr lang="en-US" dirty="0"/>
          </a:p>
        </p:txBody>
      </p:sp>
      <p:cxnSp>
        <p:nvCxnSpPr>
          <p:cNvPr id="72" name="Straight Arrow Connector 71"/>
          <p:cNvCxnSpPr/>
          <p:nvPr/>
        </p:nvCxnSpPr>
        <p:spPr>
          <a:xfrm rot="16200000" flipH="1">
            <a:off x="3153350" y="3230643"/>
            <a:ext cx="1057919" cy="8414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3261321" y="3120812"/>
            <a:ext cx="841706" cy="6268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1" name="Content Placeholder 5" descr="attacker-g.png"/>
          <p:cNvPicPr>
            <a:picLocks noChangeAspect="1"/>
          </p:cNvPicPr>
          <p:nvPr/>
        </p:nvPicPr>
        <p:blipFill>
          <a:blip r:embed="rId2"/>
          <a:srcRect l="-88409" r="-88409"/>
          <a:stretch>
            <a:fillRect/>
          </a:stretch>
        </p:blipFill>
        <p:spPr>
          <a:xfrm>
            <a:off x="4486820" y="5268182"/>
            <a:ext cx="767591" cy="422145"/>
          </a:xfrm>
          <a:prstGeom prst="rect">
            <a:avLst/>
          </a:prstGeom>
        </p:spPr>
      </p:pic>
      <p:pic>
        <p:nvPicPr>
          <p:cNvPr id="92" name="Content Placeholder 5" descr="attacker-g.png"/>
          <p:cNvPicPr>
            <a:picLocks noChangeAspect="1"/>
          </p:cNvPicPr>
          <p:nvPr/>
        </p:nvPicPr>
        <p:blipFill>
          <a:blip r:embed="rId2"/>
          <a:srcRect l="-88409" r="-88409"/>
          <a:stretch>
            <a:fillRect/>
          </a:stretch>
        </p:blipFill>
        <p:spPr>
          <a:xfrm>
            <a:off x="4486820" y="1478790"/>
            <a:ext cx="767591" cy="422145"/>
          </a:xfrm>
          <a:prstGeom prst="rect">
            <a:avLst/>
          </a:prstGeom>
        </p:spPr>
      </p:pic>
      <p:pic>
        <p:nvPicPr>
          <p:cNvPr id="93" name="Content Placeholder 5" descr="attacker-g.png"/>
          <p:cNvPicPr>
            <a:picLocks noChangeAspect="1"/>
          </p:cNvPicPr>
          <p:nvPr/>
        </p:nvPicPr>
        <p:blipFill>
          <a:blip r:embed="rId2"/>
          <a:srcRect l="-88409" r="-88409"/>
          <a:stretch>
            <a:fillRect/>
          </a:stretch>
        </p:blipFill>
        <p:spPr>
          <a:xfrm>
            <a:off x="4486820" y="4413427"/>
            <a:ext cx="767591" cy="422145"/>
          </a:xfrm>
          <a:prstGeom prst="rect">
            <a:avLst/>
          </a:prstGeom>
        </p:spPr>
      </p:pic>
      <p:pic>
        <p:nvPicPr>
          <p:cNvPr id="94" name="Content Placeholder 5" descr="attacker-g.png"/>
          <p:cNvPicPr>
            <a:picLocks noChangeAspect="1"/>
          </p:cNvPicPr>
          <p:nvPr/>
        </p:nvPicPr>
        <p:blipFill>
          <a:blip r:embed="rId2"/>
          <a:srcRect l="-88409" r="-88409"/>
          <a:stretch>
            <a:fillRect/>
          </a:stretch>
        </p:blipFill>
        <p:spPr>
          <a:xfrm>
            <a:off x="4486820" y="4846037"/>
            <a:ext cx="767591" cy="422145"/>
          </a:xfrm>
          <a:prstGeom prst="rect">
            <a:avLst/>
          </a:prstGeom>
        </p:spPr>
      </p:pic>
      <p:pic>
        <p:nvPicPr>
          <p:cNvPr id="95" name="Content Placeholder 5" descr="attacker-g.png"/>
          <p:cNvPicPr>
            <a:picLocks noChangeAspect="1"/>
          </p:cNvPicPr>
          <p:nvPr/>
        </p:nvPicPr>
        <p:blipFill>
          <a:blip r:embed="rId2"/>
          <a:srcRect l="-88409" r="-88409"/>
          <a:stretch>
            <a:fillRect/>
          </a:stretch>
        </p:blipFill>
        <p:spPr>
          <a:xfrm>
            <a:off x="4486820" y="2696272"/>
            <a:ext cx="767591" cy="422145"/>
          </a:xfrm>
          <a:prstGeom prst="rect">
            <a:avLst/>
          </a:prstGeom>
        </p:spPr>
      </p:pic>
      <p:pic>
        <p:nvPicPr>
          <p:cNvPr id="96" name="Content Placeholder 5" descr="attacker-g.png"/>
          <p:cNvPicPr>
            <a:picLocks noChangeAspect="1"/>
          </p:cNvPicPr>
          <p:nvPr/>
        </p:nvPicPr>
        <p:blipFill>
          <a:blip r:embed="rId2"/>
          <a:srcRect l="-88409" r="-88409"/>
          <a:stretch>
            <a:fillRect/>
          </a:stretch>
        </p:blipFill>
        <p:spPr>
          <a:xfrm>
            <a:off x="4486820" y="3555068"/>
            <a:ext cx="767591" cy="422145"/>
          </a:xfrm>
          <a:prstGeom prst="rect">
            <a:avLst/>
          </a:prstGeom>
        </p:spPr>
      </p:pic>
      <p:pic>
        <p:nvPicPr>
          <p:cNvPr id="97" name="Content Placeholder 5" descr="attacker-g.png"/>
          <p:cNvPicPr>
            <a:picLocks noChangeAspect="1"/>
          </p:cNvPicPr>
          <p:nvPr/>
        </p:nvPicPr>
        <p:blipFill>
          <a:blip r:embed="rId2"/>
          <a:srcRect l="-88409" r="-88409"/>
          <a:stretch>
            <a:fillRect/>
          </a:stretch>
        </p:blipFill>
        <p:spPr>
          <a:xfrm>
            <a:off x="4486820" y="3980529"/>
            <a:ext cx="767591" cy="422145"/>
          </a:xfrm>
          <a:prstGeom prst="rect">
            <a:avLst/>
          </a:prstGeom>
        </p:spPr>
      </p:pic>
      <p:pic>
        <p:nvPicPr>
          <p:cNvPr id="98" name="Content Placeholder 5" descr="attacker-g.png"/>
          <p:cNvPicPr>
            <a:picLocks noChangeAspect="1"/>
          </p:cNvPicPr>
          <p:nvPr/>
        </p:nvPicPr>
        <p:blipFill>
          <a:blip r:embed="rId2"/>
          <a:srcRect l="-88409" r="-88409"/>
          <a:stretch>
            <a:fillRect/>
          </a:stretch>
        </p:blipFill>
        <p:spPr>
          <a:xfrm>
            <a:off x="4486820" y="1882274"/>
            <a:ext cx="767591" cy="422145"/>
          </a:xfrm>
          <a:prstGeom prst="rect">
            <a:avLst/>
          </a:prstGeom>
        </p:spPr>
      </p:pic>
      <p:pic>
        <p:nvPicPr>
          <p:cNvPr id="99" name="Content Placeholder 5" descr="attacker-g.png"/>
          <p:cNvPicPr>
            <a:picLocks noChangeAspect="1"/>
          </p:cNvPicPr>
          <p:nvPr/>
        </p:nvPicPr>
        <p:blipFill>
          <a:blip r:embed="rId2"/>
          <a:srcRect l="-88409" r="-88409"/>
          <a:stretch>
            <a:fillRect/>
          </a:stretch>
        </p:blipFill>
        <p:spPr>
          <a:xfrm>
            <a:off x="4486820" y="3122402"/>
            <a:ext cx="767591" cy="422145"/>
          </a:xfrm>
          <a:prstGeom prst="rect">
            <a:avLst/>
          </a:prstGeom>
        </p:spPr>
      </p:pic>
      <p:pic>
        <p:nvPicPr>
          <p:cNvPr id="100" name="Content Placeholder 5" descr="attacker-g.png"/>
          <p:cNvPicPr>
            <a:picLocks noChangeAspect="1"/>
          </p:cNvPicPr>
          <p:nvPr/>
        </p:nvPicPr>
        <p:blipFill>
          <a:blip r:embed="rId2"/>
          <a:srcRect l="-88409" r="-88409"/>
          <a:stretch>
            <a:fillRect/>
          </a:stretch>
        </p:blipFill>
        <p:spPr>
          <a:xfrm>
            <a:off x="4486820" y="2285758"/>
            <a:ext cx="767591" cy="422145"/>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50" name="Straight Arrow Connector 549"/>
          <p:cNvCxnSpPr>
            <a:endCxn id="311" idx="1"/>
          </p:cNvCxnSpPr>
          <p:nvPr/>
        </p:nvCxnSpPr>
        <p:spPr>
          <a:xfrm flipV="1">
            <a:off x="2532033" y="1181512"/>
            <a:ext cx="3091399" cy="9893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8" name="Straight Arrow Connector 547"/>
          <p:cNvCxnSpPr/>
          <p:nvPr/>
        </p:nvCxnSpPr>
        <p:spPr>
          <a:xfrm flipV="1">
            <a:off x="2671325" y="1334355"/>
            <a:ext cx="4567121" cy="602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4" name="Straight Arrow Connector 543"/>
          <p:cNvCxnSpPr/>
          <p:nvPr/>
        </p:nvCxnSpPr>
        <p:spPr>
          <a:xfrm flipV="1">
            <a:off x="2501797" y="629794"/>
            <a:ext cx="3063053" cy="7045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2" name="Straight Arrow Connector 541"/>
          <p:cNvCxnSpPr/>
          <p:nvPr/>
        </p:nvCxnSpPr>
        <p:spPr>
          <a:xfrm flipV="1">
            <a:off x="2622924" y="646307"/>
            <a:ext cx="4557852" cy="8899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101036" y="3457967"/>
            <a:ext cx="1850699" cy="3306"/>
          </a:xfrm>
          <a:prstGeom prst="line">
            <a:avLst/>
          </a:prstGeom>
        </p:spPr>
        <p:style>
          <a:lnRef idx="2">
            <a:schemeClr val="accent1"/>
          </a:lnRef>
          <a:fillRef idx="0">
            <a:schemeClr val="accent1"/>
          </a:fillRef>
          <a:effectRef idx="1">
            <a:schemeClr val="accent1"/>
          </a:effectRef>
          <a:fontRef idx="minor">
            <a:schemeClr val="tx1"/>
          </a:fontRef>
        </p:style>
      </p:cxnSp>
      <p:pic>
        <p:nvPicPr>
          <p:cNvPr id="6" name="Content Placeholder 5" descr="attacker-g.png"/>
          <p:cNvPicPr>
            <a:picLocks noGrp="1" noChangeAspect="1"/>
          </p:cNvPicPr>
          <p:nvPr>
            <p:ph idx="1"/>
          </p:nvPr>
        </p:nvPicPr>
        <p:blipFill>
          <a:blip r:embed="rId2"/>
          <a:srcRect l="-88409" r="-88409"/>
          <a:stretch>
            <a:fillRect/>
          </a:stretch>
        </p:blipFill>
        <p:spPr>
          <a:xfrm>
            <a:off x="-23771" y="3209136"/>
            <a:ext cx="793010" cy="436125"/>
          </a:xfrm>
        </p:spPr>
      </p:pic>
      <p:pic>
        <p:nvPicPr>
          <p:cNvPr id="7" name="Picture 6"/>
          <p:cNvPicPr>
            <a:picLocks noChangeAspect="1"/>
          </p:cNvPicPr>
          <p:nvPr/>
        </p:nvPicPr>
        <p:blipFill>
          <a:blip r:embed="rId3"/>
          <a:stretch>
            <a:fillRect/>
          </a:stretch>
        </p:blipFill>
        <p:spPr>
          <a:xfrm>
            <a:off x="1209457" y="3367512"/>
            <a:ext cx="221727" cy="212087"/>
          </a:xfrm>
          <a:prstGeom prst="rect">
            <a:avLst/>
          </a:prstGeom>
        </p:spPr>
      </p:pic>
      <p:cxnSp>
        <p:nvCxnSpPr>
          <p:cNvPr id="9" name="Straight Arrow Connector 8"/>
          <p:cNvCxnSpPr/>
          <p:nvPr/>
        </p:nvCxnSpPr>
        <p:spPr>
          <a:xfrm>
            <a:off x="614241" y="3459621"/>
            <a:ext cx="32985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87228" y="6433562"/>
            <a:ext cx="1113744" cy="369332"/>
          </a:xfrm>
          <a:prstGeom prst="rect">
            <a:avLst/>
          </a:prstGeom>
          <a:noFill/>
        </p:spPr>
        <p:txBody>
          <a:bodyPr wrap="none" rtlCol="0">
            <a:spAutoFit/>
          </a:bodyPr>
          <a:lstStyle/>
          <a:p>
            <a:r>
              <a:rPr lang="en-US" dirty="0" smtClean="0"/>
              <a:t>3 minutes</a:t>
            </a:r>
            <a:endParaRPr lang="en-US" dirty="0"/>
          </a:p>
        </p:txBody>
      </p:sp>
      <p:pic>
        <p:nvPicPr>
          <p:cNvPr id="16" name="Content Placeholder 5" descr="attacker-g.png"/>
          <p:cNvPicPr>
            <a:picLocks noChangeAspect="1"/>
          </p:cNvPicPr>
          <p:nvPr/>
        </p:nvPicPr>
        <p:blipFill>
          <a:blip r:embed="rId2"/>
          <a:srcRect l="-88409" r="-88409"/>
          <a:stretch>
            <a:fillRect/>
          </a:stretch>
        </p:blipFill>
        <p:spPr>
          <a:xfrm>
            <a:off x="2265193" y="1302324"/>
            <a:ext cx="291332" cy="160221"/>
          </a:xfrm>
          <a:prstGeom prst="rect">
            <a:avLst/>
          </a:prstGeom>
        </p:spPr>
      </p:pic>
      <p:pic>
        <p:nvPicPr>
          <p:cNvPr id="32" name="Content Placeholder 5" descr="attacker-g.png"/>
          <p:cNvPicPr>
            <a:picLocks noChangeAspect="1"/>
          </p:cNvPicPr>
          <p:nvPr/>
        </p:nvPicPr>
        <p:blipFill>
          <a:blip r:embed="rId2"/>
          <a:srcRect l="-88409" r="-88409"/>
          <a:stretch>
            <a:fillRect/>
          </a:stretch>
        </p:blipFill>
        <p:spPr>
          <a:xfrm>
            <a:off x="2265193" y="1705808"/>
            <a:ext cx="291332" cy="160221"/>
          </a:xfrm>
          <a:prstGeom prst="rect">
            <a:avLst/>
          </a:prstGeom>
        </p:spPr>
      </p:pic>
      <p:pic>
        <p:nvPicPr>
          <p:cNvPr id="34" name="Content Placeholder 5" descr="attacker-g.png"/>
          <p:cNvPicPr>
            <a:picLocks noChangeAspect="1"/>
          </p:cNvPicPr>
          <p:nvPr/>
        </p:nvPicPr>
        <p:blipFill>
          <a:blip r:embed="rId2"/>
          <a:srcRect l="-88409" r="-88409"/>
          <a:stretch>
            <a:fillRect/>
          </a:stretch>
        </p:blipFill>
        <p:spPr>
          <a:xfrm>
            <a:off x="2265193" y="2109292"/>
            <a:ext cx="291332" cy="160221"/>
          </a:xfrm>
          <a:prstGeom prst="rect">
            <a:avLst/>
          </a:prstGeom>
        </p:spPr>
      </p:pic>
      <p:sp>
        <p:nvSpPr>
          <p:cNvPr id="60" name="TextBox 59"/>
          <p:cNvSpPr txBox="1"/>
          <p:nvPr/>
        </p:nvSpPr>
        <p:spPr>
          <a:xfrm>
            <a:off x="1975161" y="6424462"/>
            <a:ext cx="1113744" cy="369332"/>
          </a:xfrm>
          <a:prstGeom prst="rect">
            <a:avLst/>
          </a:prstGeom>
          <a:noFill/>
        </p:spPr>
        <p:txBody>
          <a:bodyPr wrap="none" rtlCol="0">
            <a:spAutoFit/>
          </a:bodyPr>
          <a:lstStyle/>
          <a:p>
            <a:r>
              <a:rPr lang="en-US" dirty="0" smtClean="0"/>
              <a:t>6 minutes</a:t>
            </a:r>
            <a:endParaRPr lang="en-US" dirty="0"/>
          </a:p>
        </p:txBody>
      </p:sp>
      <p:cxnSp>
        <p:nvCxnSpPr>
          <p:cNvPr id="61" name="Straight Arrow Connector 60"/>
          <p:cNvCxnSpPr/>
          <p:nvPr/>
        </p:nvCxnSpPr>
        <p:spPr>
          <a:xfrm>
            <a:off x="1673082" y="3489635"/>
            <a:ext cx="393074" cy="6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 name="Group 82"/>
          <p:cNvGrpSpPr/>
          <p:nvPr/>
        </p:nvGrpSpPr>
        <p:grpSpPr>
          <a:xfrm>
            <a:off x="4024635" y="1063183"/>
            <a:ext cx="1479742" cy="642625"/>
            <a:chOff x="5599107" y="231148"/>
            <a:chExt cx="1479742" cy="642625"/>
          </a:xfrm>
        </p:grpSpPr>
        <p:pic>
          <p:nvPicPr>
            <p:cNvPr id="84" name="Picture 83"/>
            <p:cNvPicPr>
              <a:picLocks noChangeAspect="1"/>
            </p:cNvPicPr>
            <p:nvPr/>
          </p:nvPicPr>
          <p:blipFill>
            <a:blip r:embed="rId3"/>
            <a:stretch>
              <a:fillRect/>
            </a:stretch>
          </p:blipFill>
          <p:spPr>
            <a:xfrm>
              <a:off x="5599107" y="231148"/>
              <a:ext cx="193853" cy="185425"/>
            </a:xfrm>
            <a:prstGeom prst="rect">
              <a:avLst/>
            </a:prstGeom>
          </p:spPr>
        </p:pic>
        <p:pic>
          <p:nvPicPr>
            <p:cNvPr id="85" name="Picture 84"/>
            <p:cNvPicPr>
              <a:picLocks noChangeAspect="1"/>
            </p:cNvPicPr>
            <p:nvPr/>
          </p:nvPicPr>
          <p:blipFill>
            <a:blip r:embed="rId3"/>
            <a:stretch>
              <a:fillRect/>
            </a:stretch>
          </p:blipFill>
          <p:spPr>
            <a:xfrm>
              <a:off x="6000833" y="231148"/>
              <a:ext cx="193853" cy="185425"/>
            </a:xfrm>
            <a:prstGeom prst="rect">
              <a:avLst/>
            </a:prstGeom>
          </p:spPr>
        </p:pic>
        <p:pic>
          <p:nvPicPr>
            <p:cNvPr id="86" name="Picture 85"/>
            <p:cNvPicPr>
              <a:picLocks noChangeAspect="1"/>
            </p:cNvPicPr>
            <p:nvPr/>
          </p:nvPicPr>
          <p:blipFill>
            <a:blip r:embed="rId3"/>
            <a:stretch>
              <a:fillRect/>
            </a:stretch>
          </p:blipFill>
          <p:spPr>
            <a:xfrm>
              <a:off x="5792960" y="231148"/>
              <a:ext cx="193853" cy="185425"/>
            </a:xfrm>
            <a:prstGeom prst="rect">
              <a:avLst/>
            </a:prstGeom>
          </p:spPr>
        </p:pic>
        <p:pic>
          <p:nvPicPr>
            <p:cNvPr id="87" name="Picture 86"/>
            <p:cNvPicPr>
              <a:picLocks noChangeAspect="1"/>
            </p:cNvPicPr>
            <p:nvPr/>
          </p:nvPicPr>
          <p:blipFill>
            <a:blip r:embed="rId3"/>
            <a:stretch>
              <a:fillRect/>
            </a:stretch>
          </p:blipFill>
          <p:spPr>
            <a:xfrm>
              <a:off x="6219923" y="231148"/>
              <a:ext cx="193853" cy="185425"/>
            </a:xfrm>
            <a:prstGeom prst="rect">
              <a:avLst/>
            </a:prstGeom>
          </p:spPr>
        </p:pic>
        <p:pic>
          <p:nvPicPr>
            <p:cNvPr id="88" name="Picture 87"/>
            <p:cNvPicPr>
              <a:picLocks noChangeAspect="1"/>
            </p:cNvPicPr>
            <p:nvPr/>
          </p:nvPicPr>
          <p:blipFill>
            <a:blip r:embed="rId3"/>
            <a:stretch>
              <a:fillRect/>
            </a:stretch>
          </p:blipFill>
          <p:spPr>
            <a:xfrm>
              <a:off x="6427796" y="231148"/>
              <a:ext cx="193853" cy="185425"/>
            </a:xfrm>
            <a:prstGeom prst="rect">
              <a:avLst/>
            </a:prstGeom>
          </p:spPr>
        </p:pic>
        <p:pic>
          <p:nvPicPr>
            <p:cNvPr id="89" name="Picture 88"/>
            <p:cNvPicPr>
              <a:picLocks noChangeAspect="1"/>
            </p:cNvPicPr>
            <p:nvPr/>
          </p:nvPicPr>
          <p:blipFill>
            <a:blip r:embed="rId3"/>
            <a:stretch>
              <a:fillRect/>
            </a:stretch>
          </p:blipFill>
          <p:spPr>
            <a:xfrm>
              <a:off x="5751507" y="383548"/>
              <a:ext cx="193853" cy="185425"/>
            </a:xfrm>
            <a:prstGeom prst="rect">
              <a:avLst/>
            </a:prstGeom>
          </p:spPr>
        </p:pic>
        <p:pic>
          <p:nvPicPr>
            <p:cNvPr id="90" name="Picture 89"/>
            <p:cNvPicPr>
              <a:picLocks noChangeAspect="1"/>
            </p:cNvPicPr>
            <p:nvPr/>
          </p:nvPicPr>
          <p:blipFill>
            <a:blip r:embed="rId3"/>
            <a:stretch>
              <a:fillRect/>
            </a:stretch>
          </p:blipFill>
          <p:spPr>
            <a:xfrm>
              <a:off x="6153233" y="383548"/>
              <a:ext cx="193853" cy="185425"/>
            </a:xfrm>
            <a:prstGeom prst="rect">
              <a:avLst/>
            </a:prstGeom>
          </p:spPr>
        </p:pic>
        <p:pic>
          <p:nvPicPr>
            <p:cNvPr id="91" name="Picture 90"/>
            <p:cNvPicPr>
              <a:picLocks noChangeAspect="1"/>
            </p:cNvPicPr>
            <p:nvPr/>
          </p:nvPicPr>
          <p:blipFill>
            <a:blip r:embed="rId3"/>
            <a:stretch>
              <a:fillRect/>
            </a:stretch>
          </p:blipFill>
          <p:spPr>
            <a:xfrm>
              <a:off x="5945360" y="383548"/>
              <a:ext cx="193853" cy="185425"/>
            </a:xfrm>
            <a:prstGeom prst="rect">
              <a:avLst/>
            </a:prstGeom>
          </p:spPr>
        </p:pic>
        <p:pic>
          <p:nvPicPr>
            <p:cNvPr id="92" name="Picture 91"/>
            <p:cNvPicPr>
              <a:picLocks noChangeAspect="1"/>
            </p:cNvPicPr>
            <p:nvPr/>
          </p:nvPicPr>
          <p:blipFill>
            <a:blip r:embed="rId3"/>
            <a:stretch>
              <a:fillRect/>
            </a:stretch>
          </p:blipFill>
          <p:spPr>
            <a:xfrm>
              <a:off x="6372323" y="383548"/>
              <a:ext cx="193853" cy="185425"/>
            </a:xfrm>
            <a:prstGeom prst="rect">
              <a:avLst/>
            </a:prstGeom>
          </p:spPr>
        </p:pic>
        <p:pic>
          <p:nvPicPr>
            <p:cNvPr id="93" name="Picture 92"/>
            <p:cNvPicPr>
              <a:picLocks noChangeAspect="1"/>
            </p:cNvPicPr>
            <p:nvPr/>
          </p:nvPicPr>
          <p:blipFill>
            <a:blip r:embed="rId3"/>
            <a:stretch>
              <a:fillRect/>
            </a:stretch>
          </p:blipFill>
          <p:spPr>
            <a:xfrm>
              <a:off x="6580196" y="383548"/>
              <a:ext cx="193853" cy="185425"/>
            </a:xfrm>
            <a:prstGeom prst="rect">
              <a:avLst/>
            </a:prstGeom>
          </p:spPr>
        </p:pic>
        <p:pic>
          <p:nvPicPr>
            <p:cNvPr id="94" name="Picture 93"/>
            <p:cNvPicPr>
              <a:picLocks noChangeAspect="1"/>
            </p:cNvPicPr>
            <p:nvPr/>
          </p:nvPicPr>
          <p:blipFill>
            <a:blip r:embed="rId3"/>
            <a:stretch>
              <a:fillRect/>
            </a:stretch>
          </p:blipFill>
          <p:spPr>
            <a:xfrm>
              <a:off x="5903907" y="535948"/>
              <a:ext cx="193853" cy="185425"/>
            </a:xfrm>
            <a:prstGeom prst="rect">
              <a:avLst/>
            </a:prstGeom>
          </p:spPr>
        </p:pic>
        <p:pic>
          <p:nvPicPr>
            <p:cNvPr id="95" name="Picture 94"/>
            <p:cNvPicPr>
              <a:picLocks noChangeAspect="1"/>
            </p:cNvPicPr>
            <p:nvPr/>
          </p:nvPicPr>
          <p:blipFill>
            <a:blip r:embed="rId3"/>
            <a:stretch>
              <a:fillRect/>
            </a:stretch>
          </p:blipFill>
          <p:spPr>
            <a:xfrm>
              <a:off x="6305633" y="535948"/>
              <a:ext cx="193853" cy="185425"/>
            </a:xfrm>
            <a:prstGeom prst="rect">
              <a:avLst/>
            </a:prstGeom>
          </p:spPr>
        </p:pic>
        <p:pic>
          <p:nvPicPr>
            <p:cNvPr id="96" name="Picture 95"/>
            <p:cNvPicPr>
              <a:picLocks noChangeAspect="1"/>
            </p:cNvPicPr>
            <p:nvPr/>
          </p:nvPicPr>
          <p:blipFill>
            <a:blip r:embed="rId3"/>
            <a:stretch>
              <a:fillRect/>
            </a:stretch>
          </p:blipFill>
          <p:spPr>
            <a:xfrm>
              <a:off x="6097760" y="535948"/>
              <a:ext cx="193853" cy="185425"/>
            </a:xfrm>
            <a:prstGeom prst="rect">
              <a:avLst/>
            </a:prstGeom>
          </p:spPr>
        </p:pic>
        <p:pic>
          <p:nvPicPr>
            <p:cNvPr id="97" name="Picture 96"/>
            <p:cNvPicPr>
              <a:picLocks noChangeAspect="1"/>
            </p:cNvPicPr>
            <p:nvPr/>
          </p:nvPicPr>
          <p:blipFill>
            <a:blip r:embed="rId3"/>
            <a:stretch>
              <a:fillRect/>
            </a:stretch>
          </p:blipFill>
          <p:spPr>
            <a:xfrm>
              <a:off x="6524723" y="535948"/>
              <a:ext cx="193853" cy="185425"/>
            </a:xfrm>
            <a:prstGeom prst="rect">
              <a:avLst/>
            </a:prstGeom>
          </p:spPr>
        </p:pic>
        <p:pic>
          <p:nvPicPr>
            <p:cNvPr id="98" name="Picture 97"/>
            <p:cNvPicPr>
              <a:picLocks noChangeAspect="1"/>
            </p:cNvPicPr>
            <p:nvPr/>
          </p:nvPicPr>
          <p:blipFill>
            <a:blip r:embed="rId3"/>
            <a:stretch>
              <a:fillRect/>
            </a:stretch>
          </p:blipFill>
          <p:spPr>
            <a:xfrm>
              <a:off x="6732596" y="535948"/>
              <a:ext cx="193853" cy="185425"/>
            </a:xfrm>
            <a:prstGeom prst="rect">
              <a:avLst/>
            </a:prstGeom>
          </p:spPr>
        </p:pic>
        <p:pic>
          <p:nvPicPr>
            <p:cNvPr id="99" name="Picture 98"/>
            <p:cNvPicPr>
              <a:picLocks noChangeAspect="1"/>
            </p:cNvPicPr>
            <p:nvPr/>
          </p:nvPicPr>
          <p:blipFill>
            <a:blip r:embed="rId3"/>
            <a:stretch>
              <a:fillRect/>
            </a:stretch>
          </p:blipFill>
          <p:spPr>
            <a:xfrm>
              <a:off x="6056307" y="688348"/>
              <a:ext cx="193853" cy="185425"/>
            </a:xfrm>
            <a:prstGeom prst="rect">
              <a:avLst/>
            </a:prstGeom>
          </p:spPr>
        </p:pic>
        <p:pic>
          <p:nvPicPr>
            <p:cNvPr id="100" name="Picture 99"/>
            <p:cNvPicPr>
              <a:picLocks noChangeAspect="1"/>
            </p:cNvPicPr>
            <p:nvPr/>
          </p:nvPicPr>
          <p:blipFill>
            <a:blip r:embed="rId3"/>
            <a:stretch>
              <a:fillRect/>
            </a:stretch>
          </p:blipFill>
          <p:spPr>
            <a:xfrm>
              <a:off x="6458033" y="688348"/>
              <a:ext cx="193853" cy="185425"/>
            </a:xfrm>
            <a:prstGeom prst="rect">
              <a:avLst/>
            </a:prstGeom>
          </p:spPr>
        </p:pic>
        <p:pic>
          <p:nvPicPr>
            <p:cNvPr id="101" name="Picture 100"/>
            <p:cNvPicPr>
              <a:picLocks noChangeAspect="1"/>
            </p:cNvPicPr>
            <p:nvPr/>
          </p:nvPicPr>
          <p:blipFill>
            <a:blip r:embed="rId3"/>
            <a:stretch>
              <a:fillRect/>
            </a:stretch>
          </p:blipFill>
          <p:spPr>
            <a:xfrm>
              <a:off x="6250160" y="688348"/>
              <a:ext cx="193853" cy="185425"/>
            </a:xfrm>
            <a:prstGeom prst="rect">
              <a:avLst/>
            </a:prstGeom>
          </p:spPr>
        </p:pic>
        <p:pic>
          <p:nvPicPr>
            <p:cNvPr id="102" name="Picture 101"/>
            <p:cNvPicPr>
              <a:picLocks noChangeAspect="1"/>
            </p:cNvPicPr>
            <p:nvPr/>
          </p:nvPicPr>
          <p:blipFill>
            <a:blip r:embed="rId3"/>
            <a:stretch>
              <a:fillRect/>
            </a:stretch>
          </p:blipFill>
          <p:spPr>
            <a:xfrm>
              <a:off x="6677123" y="688348"/>
              <a:ext cx="193853" cy="185425"/>
            </a:xfrm>
            <a:prstGeom prst="rect">
              <a:avLst/>
            </a:prstGeom>
          </p:spPr>
        </p:pic>
        <p:pic>
          <p:nvPicPr>
            <p:cNvPr id="103" name="Picture 102"/>
            <p:cNvPicPr>
              <a:picLocks noChangeAspect="1"/>
            </p:cNvPicPr>
            <p:nvPr/>
          </p:nvPicPr>
          <p:blipFill>
            <a:blip r:embed="rId3"/>
            <a:stretch>
              <a:fillRect/>
            </a:stretch>
          </p:blipFill>
          <p:spPr>
            <a:xfrm>
              <a:off x="6884996" y="688348"/>
              <a:ext cx="193853" cy="185425"/>
            </a:xfrm>
            <a:prstGeom prst="rect">
              <a:avLst/>
            </a:prstGeom>
          </p:spPr>
        </p:pic>
      </p:grpSp>
      <p:grpSp>
        <p:nvGrpSpPr>
          <p:cNvPr id="3" name="Group 103"/>
          <p:cNvGrpSpPr/>
          <p:nvPr/>
        </p:nvGrpSpPr>
        <p:grpSpPr>
          <a:xfrm>
            <a:off x="3910580" y="308482"/>
            <a:ext cx="1479742" cy="642625"/>
            <a:chOff x="5599107" y="231148"/>
            <a:chExt cx="1479742" cy="642625"/>
          </a:xfrm>
        </p:grpSpPr>
        <p:pic>
          <p:nvPicPr>
            <p:cNvPr id="105" name="Picture 104"/>
            <p:cNvPicPr>
              <a:picLocks noChangeAspect="1"/>
            </p:cNvPicPr>
            <p:nvPr/>
          </p:nvPicPr>
          <p:blipFill>
            <a:blip r:embed="rId3"/>
            <a:stretch>
              <a:fillRect/>
            </a:stretch>
          </p:blipFill>
          <p:spPr>
            <a:xfrm>
              <a:off x="5599107" y="231148"/>
              <a:ext cx="193853" cy="185425"/>
            </a:xfrm>
            <a:prstGeom prst="rect">
              <a:avLst/>
            </a:prstGeom>
          </p:spPr>
        </p:pic>
        <p:pic>
          <p:nvPicPr>
            <p:cNvPr id="106" name="Picture 105"/>
            <p:cNvPicPr>
              <a:picLocks noChangeAspect="1"/>
            </p:cNvPicPr>
            <p:nvPr/>
          </p:nvPicPr>
          <p:blipFill>
            <a:blip r:embed="rId3"/>
            <a:stretch>
              <a:fillRect/>
            </a:stretch>
          </p:blipFill>
          <p:spPr>
            <a:xfrm>
              <a:off x="6000833" y="231148"/>
              <a:ext cx="193853" cy="185425"/>
            </a:xfrm>
            <a:prstGeom prst="rect">
              <a:avLst/>
            </a:prstGeom>
          </p:spPr>
        </p:pic>
        <p:pic>
          <p:nvPicPr>
            <p:cNvPr id="107" name="Picture 106"/>
            <p:cNvPicPr>
              <a:picLocks noChangeAspect="1"/>
            </p:cNvPicPr>
            <p:nvPr/>
          </p:nvPicPr>
          <p:blipFill>
            <a:blip r:embed="rId3"/>
            <a:stretch>
              <a:fillRect/>
            </a:stretch>
          </p:blipFill>
          <p:spPr>
            <a:xfrm>
              <a:off x="5792960" y="231148"/>
              <a:ext cx="193853" cy="185425"/>
            </a:xfrm>
            <a:prstGeom prst="rect">
              <a:avLst/>
            </a:prstGeom>
          </p:spPr>
        </p:pic>
        <p:pic>
          <p:nvPicPr>
            <p:cNvPr id="108" name="Picture 107"/>
            <p:cNvPicPr>
              <a:picLocks noChangeAspect="1"/>
            </p:cNvPicPr>
            <p:nvPr/>
          </p:nvPicPr>
          <p:blipFill>
            <a:blip r:embed="rId3"/>
            <a:stretch>
              <a:fillRect/>
            </a:stretch>
          </p:blipFill>
          <p:spPr>
            <a:xfrm>
              <a:off x="6219923" y="231148"/>
              <a:ext cx="193853" cy="185425"/>
            </a:xfrm>
            <a:prstGeom prst="rect">
              <a:avLst/>
            </a:prstGeom>
          </p:spPr>
        </p:pic>
        <p:pic>
          <p:nvPicPr>
            <p:cNvPr id="109" name="Picture 108"/>
            <p:cNvPicPr>
              <a:picLocks noChangeAspect="1"/>
            </p:cNvPicPr>
            <p:nvPr/>
          </p:nvPicPr>
          <p:blipFill>
            <a:blip r:embed="rId3"/>
            <a:stretch>
              <a:fillRect/>
            </a:stretch>
          </p:blipFill>
          <p:spPr>
            <a:xfrm>
              <a:off x="6427796" y="231148"/>
              <a:ext cx="193853" cy="185425"/>
            </a:xfrm>
            <a:prstGeom prst="rect">
              <a:avLst/>
            </a:prstGeom>
          </p:spPr>
        </p:pic>
        <p:pic>
          <p:nvPicPr>
            <p:cNvPr id="110" name="Picture 109"/>
            <p:cNvPicPr>
              <a:picLocks noChangeAspect="1"/>
            </p:cNvPicPr>
            <p:nvPr/>
          </p:nvPicPr>
          <p:blipFill>
            <a:blip r:embed="rId3"/>
            <a:stretch>
              <a:fillRect/>
            </a:stretch>
          </p:blipFill>
          <p:spPr>
            <a:xfrm>
              <a:off x="5751507" y="383548"/>
              <a:ext cx="193853" cy="185425"/>
            </a:xfrm>
            <a:prstGeom prst="rect">
              <a:avLst/>
            </a:prstGeom>
          </p:spPr>
        </p:pic>
        <p:pic>
          <p:nvPicPr>
            <p:cNvPr id="111" name="Picture 110"/>
            <p:cNvPicPr>
              <a:picLocks noChangeAspect="1"/>
            </p:cNvPicPr>
            <p:nvPr/>
          </p:nvPicPr>
          <p:blipFill>
            <a:blip r:embed="rId3"/>
            <a:stretch>
              <a:fillRect/>
            </a:stretch>
          </p:blipFill>
          <p:spPr>
            <a:xfrm>
              <a:off x="6153233" y="383548"/>
              <a:ext cx="193853" cy="185425"/>
            </a:xfrm>
            <a:prstGeom prst="rect">
              <a:avLst/>
            </a:prstGeom>
          </p:spPr>
        </p:pic>
        <p:pic>
          <p:nvPicPr>
            <p:cNvPr id="112" name="Picture 111"/>
            <p:cNvPicPr>
              <a:picLocks noChangeAspect="1"/>
            </p:cNvPicPr>
            <p:nvPr/>
          </p:nvPicPr>
          <p:blipFill>
            <a:blip r:embed="rId3"/>
            <a:stretch>
              <a:fillRect/>
            </a:stretch>
          </p:blipFill>
          <p:spPr>
            <a:xfrm>
              <a:off x="5945360" y="383548"/>
              <a:ext cx="193853" cy="185425"/>
            </a:xfrm>
            <a:prstGeom prst="rect">
              <a:avLst/>
            </a:prstGeom>
          </p:spPr>
        </p:pic>
        <p:pic>
          <p:nvPicPr>
            <p:cNvPr id="113" name="Picture 112"/>
            <p:cNvPicPr>
              <a:picLocks noChangeAspect="1"/>
            </p:cNvPicPr>
            <p:nvPr/>
          </p:nvPicPr>
          <p:blipFill>
            <a:blip r:embed="rId3"/>
            <a:stretch>
              <a:fillRect/>
            </a:stretch>
          </p:blipFill>
          <p:spPr>
            <a:xfrm>
              <a:off x="6372323" y="383548"/>
              <a:ext cx="193853" cy="185425"/>
            </a:xfrm>
            <a:prstGeom prst="rect">
              <a:avLst/>
            </a:prstGeom>
          </p:spPr>
        </p:pic>
        <p:pic>
          <p:nvPicPr>
            <p:cNvPr id="114" name="Picture 113"/>
            <p:cNvPicPr>
              <a:picLocks noChangeAspect="1"/>
            </p:cNvPicPr>
            <p:nvPr/>
          </p:nvPicPr>
          <p:blipFill>
            <a:blip r:embed="rId3"/>
            <a:stretch>
              <a:fillRect/>
            </a:stretch>
          </p:blipFill>
          <p:spPr>
            <a:xfrm>
              <a:off x="6580196" y="383548"/>
              <a:ext cx="193853" cy="185425"/>
            </a:xfrm>
            <a:prstGeom prst="rect">
              <a:avLst/>
            </a:prstGeom>
          </p:spPr>
        </p:pic>
        <p:pic>
          <p:nvPicPr>
            <p:cNvPr id="115" name="Picture 114"/>
            <p:cNvPicPr>
              <a:picLocks noChangeAspect="1"/>
            </p:cNvPicPr>
            <p:nvPr/>
          </p:nvPicPr>
          <p:blipFill>
            <a:blip r:embed="rId3"/>
            <a:stretch>
              <a:fillRect/>
            </a:stretch>
          </p:blipFill>
          <p:spPr>
            <a:xfrm>
              <a:off x="5903907" y="535948"/>
              <a:ext cx="193853" cy="185425"/>
            </a:xfrm>
            <a:prstGeom prst="rect">
              <a:avLst/>
            </a:prstGeom>
          </p:spPr>
        </p:pic>
        <p:pic>
          <p:nvPicPr>
            <p:cNvPr id="116" name="Picture 115"/>
            <p:cNvPicPr>
              <a:picLocks noChangeAspect="1"/>
            </p:cNvPicPr>
            <p:nvPr/>
          </p:nvPicPr>
          <p:blipFill>
            <a:blip r:embed="rId3"/>
            <a:stretch>
              <a:fillRect/>
            </a:stretch>
          </p:blipFill>
          <p:spPr>
            <a:xfrm>
              <a:off x="6305633" y="535948"/>
              <a:ext cx="193853" cy="185425"/>
            </a:xfrm>
            <a:prstGeom prst="rect">
              <a:avLst/>
            </a:prstGeom>
          </p:spPr>
        </p:pic>
        <p:pic>
          <p:nvPicPr>
            <p:cNvPr id="117" name="Picture 116"/>
            <p:cNvPicPr>
              <a:picLocks noChangeAspect="1"/>
            </p:cNvPicPr>
            <p:nvPr/>
          </p:nvPicPr>
          <p:blipFill>
            <a:blip r:embed="rId3"/>
            <a:stretch>
              <a:fillRect/>
            </a:stretch>
          </p:blipFill>
          <p:spPr>
            <a:xfrm>
              <a:off x="6097760" y="535948"/>
              <a:ext cx="193853" cy="185425"/>
            </a:xfrm>
            <a:prstGeom prst="rect">
              <a:avLst/>
            </a:prstGeom>
          </p:spPr>
        </p:pic>
        <p:pic>
          <p:nvPicPr>
            <p:cNvPr id="118" name="Picture 117"/>
            <p:cNvPicPr>
              <a:picLocks noChangeAspect="1"/>
            </p:cNvPicPr>
            <p:nvPr/>
          </p:nvPicPr>
          <p:blipFill>
            <a:blip r:embed="rId3"/>
            <a:stretch>
              <a:fillRect/>
            </a:stretch>
          </p:blipFill>
          <p:spPr>
            <a:xfrm>
              <a:off x="6524723" y="535948"/>
              <a:ext cx="193853" cy="185425"/>
            </a:xfrm>
            <a:prstGeom prst="rect">
              <a:avLst/>
            </a:prstGeom>
          </p:spPr>
        </p:pic>
        <p:pic>
          <p:nvPicPr>
            <p:cNvPr id="119" name="Picture 118"/>
            <p:cNvPicPr>
              <a:picLocks noChangeAspect="1"/>
            </p:cNvPicPr>
            <p:nvPr/>
          </p:nvPicPr>
          <p:blipFill>
            <a:blip r:embed="rId3"/>
            <a:stretch>
              <a:fillRect/>
            </a:stretch>
          </p:blipFill>
          <p:spPr>
            <a:xfrm>
              <a:off x="6732596" y="535948"/>
              <a:ext cx="193853" cy="185425"/>
            </a:xfrm>
            <a:prstGeom prst="rect">
              <a:avLst/>
            </a:prstGeom>
          </p:spPr>
        </p:pic>
        <p:pic>
          <p:nvPicPr>
            <p:cNvPr id="120" name="Picture 119"/>
            <p:cNvPicPr>
              <a:picLocks noChangeAspect="1"/>
            </p:cNvPicPr>
            <p:nvPr/>
          </p:nvPicPr>
          <p:blipFill>
            <a:blip r:embed="rId3"/>
            <a:stretch>
              <a:fillRect/>
            </a:stretch>
          </p:blipFill>
          <p:spPr>
            <a:xfrm>
              <a:off x="6056307" y="688348"/>
              <a:ext cx="193853" cy="185425"/>
            </a:xfrm>
            <a:prstGeom prst="rect">
              <a:avLst/>
            </a:prstGeom>
          </p:spPr>
        </p:pic>
        <p:pic>
          <p:nvPicPr>
            <p:cNvPr id="121" name="Picture 120"/>
            <p:cNvPicPr>
              <a:picLocks noChangeAspect="1"/>
            </p:cNvPicPr>
            <p:nvPr/>
          </p:nvPicPr>
          <p:blipFill>
            <a:blip r:embed="rId3"/>
            <a:stretch>
              <a:fillRect/>
            </a:stretch>
          </p:blipFill>
          <p:spPr>
            <a:xfrm>
              <a:off x="6458033" y="688348"/>
              <a:ext cx="193853" cy="185425"/>
            </a:xfrm>
            <a:prstGeom prst="rect">
              <a:avLst/>
            </a:prstGeom>
          </p:spPr>
        </p:pic>
        <p:pic>
          <p:nvPicPr>
            <p:cNvPr id="122" name="Picture 121"/>
            <p:cNvPicPr>
              <a:picLocks noChangeAspect="1"/>
            </p:cNvPicPr>
            <p:nvPr/>
          </p:nvPicPr>
          <p:blipFill>
            <a:blip r:embed="rId3"/>
            <a:stretch>
              <a:fillRect/>
            </a:stretch>
          </p:blipFill>
          <p:spPr>
            <a:xfrm>
              <a:off x="6250160" y="688348"/>
              <a:ext cx="193853" cy="185425"/>
            </a:xfrm>
            <a:prstGeom prst="rect">
              <a:avLst/>
            </a:prstGeom>
          </p:spPr>
        </p:pic>
        <p:pic>
          <p:nvPicPr>
            <p:cNvPr id="123" name="Picture 122"/>
            <p:cNvPicPr>
              <a:picLocks noChangeAspect="1"/>
            </p:cNvPicPr>
            <p:nvPr/>
          </p:nvPicPr>
          <p:blipFill>
            <a:blip r:embed="rId3"/>
            <a:stretch>
              <a:fillRect/>
            </a:stretch>
          </p:blipFill>
          <p:spPr>
            <a:xfrm>
              <a:off x="6677123" y="688348"/>
              <a:ext cx="193853" cy="185425"/>
            </a:xfrm>
            <a:prstGeom prst="rect">
              <a:avLst/>
            </a:prstGeom>
          </p:spPr>
        </p:pic>
        <p:pic>
          <p:nvPicPr>
            <p:cNvPr id="124" name="Picture 123"/>
            <p:cNvPicPr>
              <a:picLocks noChangeAspect="1"/>
            </p:cNvPicPr>
            <p:nvPr/>
          </p:nvPicPr>
          <p:blipFill>
            <a:blip r:embed="rId3"/>
            <a:stretch>
              <a:fillRect/>
            </a:stretch>
          </p:blipFill>
          <p:spPr>
            <a:xfrm>
              <a:off x="6884996" y="688348"/>
              <a:ext cx="193853" cy="185425"/>
            </a:xfrm>
            <a:prstGeom prst="rect">
              <a:avLst/>
            </a:prstGeom>
          </p:spPr>
        </p:pic>
      </p:grpSp>
      <p:pic>
        <p:nvPicPr>
          <p:cNvPr id="214" name="Content Placeholder 5" descr="attacker-g.png"/>
          <p:cNvPicPr>
            <a:picLocks noChangeAspect="1"/>
          </p:cNvPicPr>
          <p:nvPr/>
        </p:nvPicPr>
        <p:blipFill>
          <a:blip r:embed="rId2"/>
          <a:srcRect l="-88409" r="-88409"/>
          <a:stretch>
            <a:fillRect/>
          </a:stretch>
        </p:blipFill>
        <p:spPr>
          <a:xfrm>
            <a:off x="2417593" y="1454724"/>
            <a:ext cx="291332" cy="160221"/>
          </a:xfrm>
          <a:prstGeom prst="rect">
            <a:avLst/>
          </a:prstGeom>
        </p:spPr>
      </p:pic>
      <p:pic>
        <p:nvPicPr>
          <p:cNvPr id="220" name="Content Placeholder 5" descr="attacker-g.png"/>
          <p:cNvPicPr>
            <a:picLocks noChangeAspect="1"/>
          </p:cNvPicPr>
          <p:nvPr/>
        </p:nvPicPr>
        <p:blipFill>
          <a:blip r:embed="rId2"/>
          <a:srcRect l="-88409" r="-88409"/>
          <a:stretch>
            <a:fillRect/>
          </a:stretch>
        </p:blipFill>
        <p:spPr>
          <a:xfrm>
            <a:off x="2417593" y="1858208"/>
            <a:ext cx="291332" cy="160221"/>
          </a:xfrm>
          <a:prstGeom prst="rect">
            <a:avLst/>
          </a:prstGeom>
        </p:spPr>
      </p:pic>
      <p:pic>
        <p:nvPicPr>
          <p:cNvPr id="222" name="Content Placeholder 5" descr="attacker-g.png"/>
          <p:cNvPicPr>
            <a:picLocks noChangeAspect="1"/>
          </p:cNvPicPr>
          <p:nvPr/>
        </p:nvPicPr>
        <p:blipFill>
          <a:blip r:embed="rId2"/>
          <a:srcRect l="-88409" r="-88409"/>
          <a:stretch>
            <a:fillRect/>
          </a:stretch>
        </p:blipFill>
        <p:spPr>
          <a:xfrm>
            <a:off x="2417593" y="2261692"/>
            <a:ext cx="291332" cy="160221"/>
          </a:xfrm>
          <a:prstGeom prst="rect">
            <a:avLst/>
          </a:prstGeom>
        </p:spPr>
      </p:pic>
      <p:cxnSp>
        <p:nvCxnSpPr>
          <p:cNvPr id="225" name="Straight Arrow Connector 224"/>
          <p:cNvCxnSpPr/>
          <p:nvPr/>
        </p:nvCxnSpPr>
        <p:spPr>
          <a:xfrm>
            <a:off x="2863598" y="3489032"/>
            <a:ext cx="393074" cy="6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4" name="Group 309"/>
          <p:cNvGrpSpPr/>
          <p:nvPr/>
        </p:nvGrpSpPr>
        <p:grpSpPr>
          <a:xfrm>
            <a:off x="5623432" y="1088799"/>
            <a:ext cx="1479742" cy="642625"/>
            <a:chOff x="5599107" y="231148"/>
            <a:chExt cx="1479742" cy="642625"/>
          </a:xfrm>
        </p:grpSpPr>
        <p:pic>
          <p:nvPicPr>
            <p:cNvPr id="311" name="Picture 310"/>
            <p:cNvPicPr>
              <a:picLocks noChangeAspect="1"/>
            </p:cNvPicPr>
            <p:nvPr/>
          </p:nvPicPr>
          <p:blipFill>
            <a:blip r:embed="rId3"/>
            <a:stretch>
              <a:fillRect/>
            </a:stretch>
          </p:blipFill>
          <p:spPr>
            <a:xfrm>
              <a:off x="5599107" y="231148"/>
              <a:ext cx="193853" cy="185425"/>
            </a:xfrm>
            <a:prstGeom prst="rect">
              <a:avLst/>
            </a:prstGeom>
          </p:spPr>
        </p:pic>
        <p:pic>
          <p:nvPicPr>
            <p:cNvPr id="312" name="Picture 311"/>
            <p:cNvPicPr>
              <a:picLocks noChangeAspect="1"/>
            </p:cNvPicPr>
            <p:nvPr/>
          </p:nvPicPr>
          <p:blipFill>
            <a:blip r:embed="rId3"/>
            <a:stretch>
              <a:fillRect/>
            </a:stretch>
          </p:blipFill>
          <p:spPr>
            <a:xfrm>
              <a:off x="6000833" y="231148"/>
              <a:ext cx="193853" cy="185425"/>
            </a:xfrm>
            <a:prstGeom prst="rect">
              <a:avLst/>
            </a:prstGeom>
          </p:spPr>
        </p:pic>
        <p:pic>
          <p:nvPicPr>
            <p:cNvPr id="313" name="Picture 312"/>
            <p:cNvPicPr>
              <a:picLocks noChangeAspect="1"/>
            </p:cNvPicPr>
            <p:nvPr/>
          </p:nvPicPr>
          <p:blipFill>
            <a:blip r:embed="rId3"/>
            <a:stretch>
              <a:fillRect/>
            </a:stretch>
          </p:blipFill>
          <p:spPr>
            <a:xfrm>
              <a:off x="5792960" y="231148"/>
              <a:ext cx="193853" cy="185425"/>
            </a:xfrm>
            <a:prstGeom prst="rect">
              <a:avLst/>
            </a:prstGeom>
          </p:spPr>
        </p:pic>
        <p:pic>
          <p:nvPicPr>
            <p:cNvPr id="314" name="Picture 313"/>
            <p:cNvPicPr>
              <a:picLocks noChangeAspect="1"/>
            </p:cNvPicPr>
            <p:nvPr/>
          </p:nvPicPr>
          <p:blipFill>
            <a:blip r:embed="rId3"/>
            <a:stretch>
              <a:fillRect/>
            </a:stretch>
          </p:blipFill>
          <p:spPr>
            <a:xfrm>
              <a:off x="6219923" y="231148"/>
              <a:ext cx="193853" cy="185425"/>
            </a:xfrm>
            <a:prstGeom prst="rect">
              <a:avLst/>
            </a:prstGeom>
          </p:spPr>
        </p:pic>
        <p:pic>
          <p:nvPicPr>
            <p:cNvPr id="315" name="Picture 314"/>
            <p:cNvPicPr>
              <a:picLocks noChangeAspect="1"/>
            </p:cNvPicPr>
            <p:nvPr/>
          </p:nvPicPr>
          <p:blipFill>
            <a:blip r:embed="rId3"/>
            <a:stretch>
              <a:fillRect/>
            </a:stretch>
          </p:blipFill>
          <p:spPr>
            <a:xfrm>
              <a:off x="6427796" y="231148"/>
              <a:ext cx="193853" cy="185425"/>
            </a:xfrm>
            <a:prstGeom prst="rect">
              <a:avLst/>
            </a:prstGeom>
          </p:spPr>
        </p:pic>
        <p:pic>
          <p:nvPicPr>
            <p:cNvPr id="316" name="Picture 315"/>
            <p:cNvPicPr>
              <a:picLocks noChangeAspect="1"/>
            </p:cNvPicPr>
            <p:nvPr/>
          </p:nvPicPr>
          <p:blipFill>
            <a:blip r:embed="rId3"/>
            <a:stretch>
              <a:fillRect/>
            </a:stretch>
          </p:blipFill>
          <p:spPr>
            <a:xfrm>
              <a:off x="5751507" y="383548"/>
              <a:ext cx="193853" cy="185425"/>
            </a:xfrm>
            <a:prstGeom prst="rect">
              <a:avLst/>
            </a:prstGeom>
          </p:spPr>
        </p:pic>
        <p:pic>
          <p:nvPicPr>
            <p:cNvPr id="317" name="Picture 316"/>
            <p:cNvPicPr>
              <a:picLocks noChangeAspect="1"/>
            </p:cNvPicPr>
            <p:nvPr/>
          </p:nvPicPr>
          <p:blipFill>
            <a:blip r:embed="rId3"/>
            <a:stretch>
              <a:fillRect/>
            </a:stretch>
          </p:blipFill>
          <p:spPr>
            <a:xfrm>
              <a:off x="6153233" y="383548"/>
              <a:ext cx="193853" cy="185425"/>
            </a:xfrm>
            <a:prstGeom prst="rect">
              <a:avLst/>
            </a:prstGeom>
          </p:spPr>
        </p:pic>
        <p:pic>
          <p:nvPicPr>
            <p:cNvPr id="318" name="Picture 317"/>
            <p:cNvPicPr>
              <a:picLocks noChangeAspect="1"/>
            </p:cNvPicPr>
            <p:nvPr/>
          </p:nvPicPr>
          <p:blipFill>
            <a:blip r:embed="rId3"/>
            <a:stretch>
              <a:fillRect/>
            </a:stretch>
          </p:blipFill>
          <p:spPr>
            <a:xfrm>
              <a:off x="5945360" y="383548"/>
              <a:ext cx="193853" cy="185425"/>
            </a:xfrm>
            <a:prstGeom prst="rect">
              <a:avLst/>
            </a:prstGeom>
          </p:spPr>
        </p:pic>
        <p:pic>
          <p:nvPicPr>
            <p:cNvPr id="319" name="Picture 318"/>
            <p:cNvPicPr>
              <a:picLocks noChangeAspect="1"/>
            </p:cNvPicPr>
            <p:nvPr/>
          </p:nvPicPr>
          <p:blipFill>
            <a:blip r:embed="rId3"/>
            <a:stretch>
              <a:fillRect/>
            </a:stretch>
          </p:blipFill>
          <p:spPr>
            <a:xfrm>
              <a:off x="6372323" y="383548"/>
              <a:ext cx="193853" cy="185425"/>
            </a:xfrm>
            <a:prstGeom prst="rect">
              <a:avLst/>
            </a:prstGeom>
          </p:spPr>
        </p:pic>
        <p:pic>
          <p:nvPicPr>
            <p:cNvPr id="320" name="Picture 319"/>
            <p:cNvPicPr>
              <a:picLocks noChangeAspect="1"/>
            </p:cNvPicPr>
            <p:nvPr/>
          </p:nvPicPr>
          <p:blipFill>
            <a:blip r:embed="rId3"/>
            <a:stretch>
              <a:fillRect/>
            </a:stretch>
          </p:blipFill>
          <p:spPr>
            <a:xfrm>
              <a:off x="6580196" y="383548"/>
              <a:ext cx="193853" cy="185425"/>
            </a:xfrm>
            <a:prstGeom prst="rect">
              <a:avLst/>
            </a:prstGeom>
          </p:spPr>
        </p:pic>
        <p:pic>
          <p:nvPicPr>
            <p:cNvPr id="321" name="Picture 320"/>
            <p:cNvPicPr>
              <a:picLocks noChangeAspect="1"/>
            </p:cNvPicPr>
            <p:nvPr/>
          </p:nvPicPr>
          <p:blipFill>
            <a:blip r:embed="rId3"/>
            <a:stretch>
              <a:fillRect/>
            </a:stretch>
          </p:blipFill>
          <p:spPr>
            <a:xfrm>
              <a:off x="5903907" y="535948"/>
              <a:ext cx="193853" cy="185425"/>
            </a:xfrm>
            <a:prstGeom prst="rect">
              <a:avLst/>
            </a:prstGeom>
          </p:spPr>
        </p:pic>
        <p:pic>
          <p:nvPicPr>
            <p:cNvPr id="322" name="Picture 321"/>
            <p:cNvPicPr>
              <a:picLocks noChangeAspect="1"/>
            </p:cNvPicPr>
            <p:nvPr/>
          </p:nvPicPr>
          <p:blipFill>
            <a:blip r:embed="rId3"/>
            <a:stretch>
              <a:fillRect/>
            </a:stretch>
          </p:blipFill>
          <p:spPr>
            <a:xfrm>
              <a:off x="6305633" y="535948"/>
              <a:ext cx="193853" cy="185425"/>
            </a:xfrm>
            <a:prstGeom prst="rect">
              <a:avLst/>
            </a:prstGeom>
          </p:spPr>
        </p:pic>
        <p:pic>
          <p:nvPicPr>
            <p:cNvPr id="323" name="Picture 322"/>
            <p:cNvPicPr>
              <a:picLocks noChangeAspect="1"/>
            </p:cNvPicPr>
            <p:nvPr/>
          </p:nvPicPr>
          <p:blipFill>
            <a:blip r:embed="rId3"/>
            <a:stretch>
              <a:fillRect/>
            </a:stretch>
          </p:blipFill>
          <p:spPr>
            <a:xfrm>
              <a:off x="6097760" y="535948"/>
              <a:ext cx="193853" cy="185425"/>
            </a:xfrm>
            <a:prstGeom prst="rect">
              <a:avLst/>
            </a:prstGeom>
          </p:spPr>
        </p:pic>
        <p:pic>
          <p:nvPicPr>
            <p:cNvPr id="324" name="Picture 323"/>
            <p:cNvPicPr>
              <a:picLocks noChangeAspect="1"/>
            </p:cNvPicPr>
            <p:nvPr/>
          </p:nvPicPr>
          <p:blipFill>
            <a:blip r:embed="rId3"/>
            <a:stretch>
              <a:fillRect/>
            </a:stretch>
          </p:blipFill>
          <p:spPr>
            <a:xfrm>
              <a:off x="6524723" y="535948"/>
              <a:ext cx="193853" cy="185425"/>
            </a:xfrm>
            <a:prstGeom prst="rect">
              <a:avLst/>
            </a:prstGeom>
          </p:spPr>
        </p:pic>
        <p:pic>
          <p:nvPicPr>
            <p:cNvPr id="325" name="Picture 324"/>
            <p:cNvPicPr>
              <a:picLocks noChangeAspect="1"/>
            </p:cNvPicPr>
            <p:nvPr/>
          </p:nvPicPr>
          <p:blipFill>
            <a:blip r:embed="rId3"/>
            <a:stretch>
              <a:fillRect/>
            </a:stretch>
          </p:blipFill>
          <p:spPr>
            <a:xfrm>
              <a:off x="6732596" y="535948"/>
              <a:ext cx="193853" cy="185425"/>
            </a:xfrm>
            <a:prstGeom prst="rect">
              <a:avLst/>
            </a:prstGeom>
          </p:spPr>
        </p:pic>
        <p:pic>
          <p:nvPicPr>
            <p:cNvPr id="326" name="Picture 325"/>
            <p:cNvPicPr>
              <a:picLocks noChangeAspect="1"/>
            </p:cNvPicPr>
            <p:nvPr/>
          </p:nvPicPr>
          <p:blipFill>
            <a:blip r:embed="rId3"/>
            <a:stretch>
              <a:fillRect/>
            </a:stretch>
          </p:blipFill>
          <p:spPr>
            <a:xfrm>
              <a:off x="6056307" y="688348"/>
              <a:ext cx="193853" cy="185425"/>
            </a:xfrm>
            <a:prstGeom prst="rect">
              <a:avLst/>
            </a:prstGeom>
          </p:spPr>
        </p:pic>
        <p:pic>
          <p:nvPicPr>
            <p:cNvPr id="327" name="Picture 326"/>
            <p:cNvPicPr>
              <a:picLocks noChangeAspect="1"/>
            </p:cNvPicPr>
            <p:nvPr/>
          </p:nvPicPr>
          <p:blipFill>
            <a:blip r:embed="rId3"/>
            <a:stretch>
              <a:fillRect/>
            </a:stretch>
          </p:blipFill>
          <p:spPr>
            <a:xfrm>
              <a:off x="6458033" y="688348"/>
              <a:ext cx="193853" cy="185425"/>
            </a:xfrm>
            <a:prstGeom prst="rect">
              <a:avLst/>
            </a:prstGeom>
          </p:spPr>
        </p:pic>
        <p:pic>
          <p:nvPicPr>
            <p:cNvPr id="328" name="Picture 327"/>
            <p:cNvPicPr>
              <a:picLocks noChangeAspect="1"/>
            </p:cNvPicPr>
            <p:nvPr/>
          </p:nvPicPr>
          <p:blipFill>
            <a:blip r:embed="rId3"/>
            <a:stretch>
              <a:fillRect/>
            </a:stretch>
          </p:blipFill>
          <p:spPr>
            <a:xfrm>
              <a:off x="6250160" y="688348"/>
              <a:ext cx="193853" cy="185425"/>
            </a:xfrm>
            <a:prstGeom prst="rect">
              <a:avLst/>
            </a:prstGeom>
          </p:spPr>
        </p:pic>
        <p:pic>
          <p:nvPicPr>
            <p:cNvPr id="329" name="Picture 328"/>
            <p:cNvPicPr>
              <a:picLocks noChangeAspect="1"/>
            </p:cNvPicPr>
            <p:nvPr/>
          </p:nvPicPr>
          <p:blipFill>
            <a:blip r:embed="rId3"/>
            <a:stretch>
              <a:fillRect/>
            </a:stretch>
          </p:blipFill>
          <p:spPr>
            <a:xfrm>
              <a:off x="6677123" y="688348"/>
              <a:ext cx="193853" cy="185425"/>
            </a:xfrm>
            <a:prstGeom prst="rect">
              <a:avLst/>
            </a:prstGeom>
          </p:spPr>
        </p:pic>
        <p:pic>
          <p:nvPicPr>
            <p:cNvPr id="330" name="Picture 329"/>
            <p:cNvPicPr>
              <a:picLocks noChangeAspect="1"/>
            </p:cNvPicPr>
            <p:nvPr/>
          </p:nvPicPr>
          <p:blipFill>
            <a:blip r:embed="rId3"/>
            <a:stretch>
              <a:fillRect/>
            </a:stretch>
          </p:blipFill>
          <p:spPr>
            <a:xfrm>
              <a:off x="6884996" y="688348"/>
              <a:ext cx="193853" cy="185425"/>
            </a:xfrm>
            <a:prstGeom prst="rect">
              <a:avLst/>
            </a:prstGeom>
          </p:spPr>
        </p:pic>
      </p:grpSp>
      <p:grpSp>
        <p:nvGrpSpPr>
          <p:cNvPr id="5" name="Group 330"/>
          <p:cNvGrpSpPr/>
          <p:nvPr/>
        </p:nvGrpSpPr>
        <p:grpSpPr>
          <a:xfrm>
            <a:off x="5509377" y="334098"/>
            <a:ext cx="1479742" cy="642625"/>
            <a:chOff x="5599107" y="231148"/>
            <a:chExt cx="1479742" cy="642625"/>
          </a:xfrm>
        </p:grpSpPr>
        <p:pic>
          <p:nvPicPr>
            <p:cNvPr id="332" name="Picture 331"/>
            <p:cNvPicPr>
              <a:picLocks noChangeAspect="1"/>
            </p:cNvPicPr>
            <p:nvPr/>
          </p:nvPicPr>
          <p:blipFill>
            <a:blip r:embed="rId3"/>
            <a:stretch>
              <a:fillRect/>
            </a:stretch>
          </p:blipFill>
          <p:spPr>
            <a:xfrm>
              <a:off x="5599107" y="231148"/>
              <a:ext cx="193853" cy="185425"/>
            </a:xfrm>
            <a:prstGeom prst="rect">
              <a:avLst/>
            </a:prstGeom>
          </p:spPr>
        </p:pic>
        <p:pic>
          <p:nvPicPr>
            <p:cNvPr id="333" name="Picture 332"/>
            <p:cNvPicPr>
              <a:picLocks noChangeAspect="1"/>
            </p:cNvPicPr>
            <p:nvPr/>
          </p:nvPicPr>
          <p:blipFill>
            <a:blip r:embed="rId3"/>
            <a:stretch>
              <a:fillRect/>
            </a:stretch>
          </p:blipFill>
          <p:spPr>
            <a:xfrm>
              <a:off x="6000833" y="231148"/>
              <a:ext cx="193853" cy="185425"/>
            </a:xfrm>
            <a:prstGeom prst="rect">
              <a:avLst/>
            </a:prstGeom>
          </p:spPr>
        </p:pic>
        <p:pic>
          <p:nvPicPr>
            <p:cNvPr id="334" name="Picture 333"/>
            <p:cNvPicPr>
              <a:picLocks noChangeAspect="1"/>
            </p:cNvPicPr>
            <p:nvPr/>
          </p:nvPicPr>
          <p:blipFill>
            <a:blip r:embed="rId3"/>
            <a:stretch>
              <a:fillRect/>
            </a:stretch>
          </p:blipFill>
          <p:spPr>
            <a:xfrm>
              <a:off x="5792960" y="231148"/>
              <a:ext cx="193853" cy="185425"/>
            </a:xfrm>
            <a:prstGeom prst="rect">
              <a:avLst/>
            </a:prstGeom>
          </p:spPr>
        </p:pic>
        <p:pic>
          <p:nvPicPr>
            <p:cNvPr id="335" name="Picture 334"/>
            <p:cNvPicPr>
              <a:picLocks noChangeAspect="1"/>
            </p:cNvPicPr>
            <p:nvPr/>
          </p:nvPicPr>
          <p:blipFill>
            <a:blip r:embed="rId3"/>
            <a:stretch>
              <a:fillRect/>
            </a:stretch>
          </p:blipFill>
          <p:spPr>
            <a:xfrm>
              <a:off x="6219923" y="231148"/>
              <a:ext cx="193853" cy="185425"/>
            </a:xfrm>
            <a:prstGeom prst="rect">
              <a:avLst/>
            </a:prstGeom>
          </p:spPr>
        </p:pic>
        <p:pic>
          <p:nvPicPr>
            <p:cNvPr id="336" name="Picture 335"/>
            <p:cNvPicPr>
              <a:picLocks noChangeAspect="1"/>
            </p:cNvPicPr>
            <p:nvPr/>
          </p:nvPicPr>
          <p:blipFill>
            <a:blip r:embed="rId3"/>
            <a:stretch>
              <a:fillRect/>
            </a:stretch>
          </p:blipFill>
          <p:spPr>
            <a:xfrm>
              <a:off x="6427796" y="231148"/>
              <a:ext cx="193853" cy="185425"/>
            </a:xfrm>
            <a:prstGeom prst="rect">
              <a:avLst/>
            </a:prstGeom>
          </p:spPr>
        </p:pic>
        <p:pic>
          <p:nvPicPr>
            <p:cNvPr id="337" name="Picture 336"/>
            <p:cNvPicPr>
              <a:picLocks noChangeAspect="1"/>
            </p:cNvPicPr>
            <p:nvPr/>
          </p:nvPicPr>
          <p:blipFill>
            <a:blip r:embed="rId3"/>
            <a:stretch>
              <a:fillRect/>
            </a:stretch>
          </p:blipFill>
          <p:spPr>
            <a:xfrm>
              <a:off x="5751507" y="383548"/>
              <a:ext cx="193853" cy="185425"/>
            </a:xfrm>
            <a:prstGeom prst="rect">
              <a:avLst/>
            </a:prstGeom>
          </p:spPr>
        </p:pic>
        <p:pic>
          <p:nvPicPr>
            <p:cNvPr id="338" name="Picture 337"/>
            <p:cNvPicPr>
              <a:picLocks noChangeAspect="1"/>
            </p:cNvPicPr>
            <p:nvPr/>
          </p:nvPicPr>
          <p:blipFill>
            <a:blip r:embed="rId3"/>
            <a:stretch>
              <a:fillRect/>
            </a:stretch>
          </p:blipFill>
          <p:spPr>
            <a:xfrm>
              <a:off x="6153233" y="383548"/>
              <a:ext cx="193853" cy="185425"/>
            </a:xfrm>
            <a:prstGeom prst="rect">
              <a:avLst/>
            </a:prstGeom>
          </p:spPr>
        </p:pic>
        <p:pic>
          <p:nvPicPr>
            <p:cNvPr id="339" name="Picture 338"/>
            <p:cNvPicPr>
              <a:picLocks noChangeAspect="1"/>
            </p:cNvPicPr>
            <p:nvPr/>
          </p:nvPicPr>
          <p:blipFill>
            <a:blip r:embed="rId3"/>
            <a:stretch>
              <a:fillRect/>
            </a:stretch>
          </p:blipFill>
          <p:spPr>
            <a:xfrm>
              <a:off x="5945360" y="383548"/>
              <a:ext cx="193853" cy="185425"/>
            </a:xfrm>
            <a:prstGeom prst="rect">
              <a:avLst/>
            </a:prstGeom>
          </p:spPr>
        </p:pic>
        <p:pic>
          <p:nvPicPr>
            <p:cNvPr id="340" name="Picture 339"/>
            <p:cNvPicPr>
              <a:picLocks noChangeAspect="1"/>
            </p:cNvPicPr>
            <p:nvPr/>
          </p:nvPicPr>
          <p:blipFill>
            <a:blip r:embed="rId3"/>
            <a:stretch>
              <a:fillRect/>
            </a:stretch>
          </p:blipFill>
          <p:spPr>
            <a:xfrm>
              <a:off x="6372323" y="383548"/>
              <a:ext cx="193853" cy="185425"/>
            </a:xfrm>
            <a:prstGeom prst="rect">
              <a:avLst/>
            </a:prstGeom>
          </p:spPr>
        </p:pic>
        <p:pic>
          <p:nvPicPr>
            <p:cNvPr id="341" name="Picture 340"/>
            <p:cNvPicPr>
              <a:picLocks noChangeAspect="1"/>
            </p:cNvPicPr>
            <p:nvPr/>
          </p:nvPicPr>
          <p:blipFill>
            <a:blip r:embed="rId3"/>
            <a:stretch>
              <a:fillRect/>
            </a:stretch>
          </p:blipFill>
          <p:spPr>
            <a:xfrm>
              <a:off x="6580196" y="383548"/>
              <a:ext cx="193853" cy="185425"/>
            </a:xfrm>
            <a:prstGeom prst="rect">
              <a:avLst/>
            </a:prstGeom>
          </p:spPr>
        </p:pic>
        <p:pic>
          <p:nvPicPr>
            <p:cNvPr id="342" name="Picture 341"/>
            <p:cNvPicPr>
              <a:picLocks noChangeAspect="1"/>
            </p:cNvPicPr>
            <p:nvPr/>
          </p:nvPicPr>
          <p:blipFill>
            <a:blip r:embed="rId3"/>
            <a:stretch>
              <a:fillRect/>
            </a:stretch>
          </p:blipFill>
          <p:spPr>
            <a:xfrm>
              <a:off x="5903907" y="535948"/>
              <a:ext cx="193853" cy="185425"/>
            </a:xfrm>
            <a:prstGeom prst="rect">
              <a:avLst/>
            </a:prstGeom>
          </p:spPr>
        </p:pic>
        <p:pic>
          <p:nvPicPr>
            <p:cNvPr id="343" name="Picture 342"/>
            <p:cNvPicPr>
              <a:picLocks noChangeAspect="1"/>
            </p:cNvPicPr>
            <p:nvPr/>
          </p:nvPicPr>
          <p:blipFill>
            <a:blip r:embed="rId3"/>
            <a:stretch>
              <a:fillRect/>
            </a:stretch>
          </p:blipFill>
          <p:spPr>
            <a:xfrm>
              <a:off x="6305633" y="535948"/>
              <a:ext cx="193853" cy="185425"/>
            </a:xfrm>
            <a:prstGeom prst="rect">
              <a:avLst/>
            </a:prstGeom>
          </p:spPr>
        </p:pic>
        <p:pic>
          <p:nvPicPr>
            <p:cNvPr id="344" name="Picture 343"/>
            <p:cNvPicPr>
              <a:picLocks noChangeAspect="1"/>
            </p:cNvPicPr>
            <p:nvPr/>
          </p:nvPicPr>
          <p:blipFill>
            <a:blip r:embed="rId3"/>
            <a:stretch>
              <a:fillRect/>
            </a:stretch>
          </p:blipFill>
          <p:spPr>
            <a:xfrm>
              <a:off x="6097760" y="535948"/>
              <a:ext cx="193853" cy="185425"/>
            </a:xfrm>
            <a:prstGeom prst="rect">
              <a:avLst/>
            </a:prstGeom>
          </p:spPr>
        </p:pic>
        <p:pic>
          <p:nvPicPr>
            <p:cNvPr id="345" name="Picture 344"/>
            <p:cNvPicPr>
              <a:picLocks noChangeAspect="1"/>
            </p:cNvPicPr>
            <p:nvPr/>
          </p:nvPicPr>
          <p:blipFill>
            <a:blip r:embed="rId3"/>
            <a:stretch>
              <a:fillRect/>
            </a:stretch>
          </p:blipFill>
          <p:spPr>
            <a:xfrm>
              <a:off x="6524723" y="535948"/>
              <a:ext cx="193853" cy="185425"/>
            </a:xfrm>
            <a:prstGeom prst="rect">
              <a:avLst/>
            </a:prstGeom>
          </p:spPr>
        </p:pic>
        <p:pic>
          <p:nvPicPr>
            <p:cNvPr id="346" name="Picture 345"/>
            <p:cNvPicPr>
              <a:picLocks noChangeAspect="1"/>
            </p:cNvPicPr>
            <p:nvPr/>
          </p:nvPicPr>
          <p:blipFill>
            <a:blip r:embed="rId3"/>
            <a:stretch>
              <a:fillRect/>
            </a:stretch>
          </p:blipFill>
          <p:spPr>
            <a:xfrm>
              <a:off x="6732596" y="535948"/>
              <a:ext cx="193853" cy="185425"/>
            </a:xfrm>
            <a:prstGeom prst="rect">
              <a:avLst/>
            </a:prstGeom>
          </p:spPr>
        </p:pic>
        <p:pic>
          <p:nvPicPr>
            <p:cNvPr id="347" name="Picture 346"/>
            <p:cNvPicPr>
              <a:picLocks noChangeAspect="1"/>
            </p:cNvPicPr>
            <p:nvPr/>
          </p:nvPicPr>
          <p:blipFill>
            <a:blip r:embed="rId3"/>
            <a:stretch>
              <a:fillRect/>
            </a:stretch>
          </p:blipFill>
          <p:spPr>
            <a:xfrm>
              <a:off x="6056307" y="688348"/>
              <a:ext cx="193853" cy="185425"/>
            </a:xfrm>
            <a:prstGeom prst="rect">
              <a:avLst/>
            </a:prstGeom>
          </p:spPr>
        </p:pic>
        <p:pic>
          <p:nvPicPr>
            <p:cNvPr id="348" name="Picture 347"/>
            <p:cNvPicPr>
              <a:picLocks noChangeAspect="1"/>
            </p:cNvPicPr>
            <p:nvPr/>
          </p:nvPicPr>
          <p:blipFill>
            <a:blip r:embed="rId3"/>
            <a:stretch>
              <a:fillRect/>
            </a:stretch>
          </p:blipFill>
          <p:spPr>
            <a:xfrm>
              <a:off x="6458033" y="688348"/>
              <a:ext cx="193853" cy="185425"/>
            </a:xfrm>
            <a:prstGeom prst="rect">
              <a:avLst/>
            </a:prstGeom>
          </p:spPr>
        </p:pic>
        <p:pic>
          <p:nvPicPr>
            <p:cNvPr id="349" name="Picture 348"/>
            <p:cNvPicPr>
              <a:picLocks noChangeAspect="1"/>
            </p:cNvPicPr>
            <p:nvPr/>
          </p:nvPicPr>
          <p:blipFill>
            <a:blip r:embed="rId3"/>
            <a:stretch>
              <a:fillRect/>
            </a:stretch>
          </p:blipFill>
          <p:spPr>
            <a:xfrm>
              <a:off x="6250160" y="688348"/>
              <a:ext cx="193853" cy="185425"/>
            </a:xfrm>
            <a:prstGeom prst="rect">
              <a:avLst/>
            </a:prstGeom>
          </p:spPr>
        </p:pic>
        <p:pic>
          <p:nvPicPr>
            <p:cNvPr id="350" name="Picture 349"/>
            <p:cNvPicPr>
              <a:picLocks noChangeAspect="1"/>
            </p:cNvPicPr>
            <p:nvPr/>
          </p:nvPicPr>
          <p:blipFill>
            <a:blip r:embed="rId3"/>
            <a:stretch>
              <a:fillRect/>
            </a:stretch>
          </p:blipFill>
          <p:spPr>
            <a:xfrm>
              <a:off x="6677123" y="688348"/>
              <a:ext cx="193853" cy="185425"/>
            </a:xfrm>
            <a:prstGeom prst="rect">
              <a:avLst/>
            </a:prstGeom>
          </p:spPr>
        </p:pic>
        <p:pic>
          <p:nvPicPr>
            <p:cNvPr id="351" name="Picture 350"/>
            <p:cNvPicPr>
              <a:picLocks noChangeAspect="1"/>
            </p:cNvPicPr>
            <p:nvPr/>
          </p:nvPicPr>
          <p:blipFill>
            <a:blip r:embed="rId3"/>
            <a:stretch>
              <a:fillRect/>
            </a:stretch>
          </p:blipFill>
          <p:spPr>
            <a:xfrm>
              <a:off x="6884996" y="688348"/>
              <a:ext cx="193853" cy="185425"/>
            </a:xfrm>
            <a:prstGeom prst="rect">
              <a:avLst/>
            </a:prstGeom>
          </p:spPr>
        </p:pic>
      </p:grpSp>
      <p:grpSp>
        <p:nvGrpSpPr>
          <p:cNvPr id="8" name="Group 477"/>
          <p:cNvGrpSpPr/>
          <p:nvPr/>
        </p:nvGrpSpPr>
        <p:grpSpPr>
          <a:xfrm>
            <a:off x="7294831" y="1046670"/>
            <a:ext cx="1479742" cy="642625"/>
            <a:chOff x="5599107" y="231148"/>
            <a:chExt cx="1479742" cy="642625"/>
          </a:xfrm>
        </p:grpSpPr>
        <p:pic>
          <p:nvPicPr>
            <p:cNvPr id="479" name="Picture 478"/>
            <p:cNvPicPr>
              <a:picLocks noChangeAspect="1"/>
            </p:cNvPicPr>
            <p:nvPr/>
          </p:nvPicPr>
          <p:blipFill>
            <a:blip r:embed="rId3"/>
            <a:stretch>
              <a:fillRect/>
            </a:stretch>
          </p:blipFill>
          <p:spPr>
            <a:xfrm>
              <a:off x="5599107" y="231148"/>
              <a:ext cx="193853" cy="185425"/>
            </a:xfrm>
            <a:prstGeom prst="rect">
              <a:avLst/>
            </a:prstGeom>
          </p:spPr>
        </p:pic>
        <p:pic>
          <p:nvPicPr>
            <p:cNvPr id="480" name="Picture 479"/>
            <p:cNvPicPr>
              <a:picLocks noChangeAspect="1"/>
            </p:cNvPicPr>
            <p:nvPr/>
          </p:nvPicPr>
          <p:blipFill>
            <a:blip r:embed="rId3"/>
            <a:stretch>
              <a:fillRect/>
            </a:stretch>
          </p:blipFill>
          <p:spPr>
            <a:xfrm>
              <a:off x="6000833" y="231148"/>
              <a:ext cx="193853" cy="185425"/>
            </a:xfrm>
            <a:prstGeom prst="rect">
              <a:avLst/>
            </a:prstGeom>
          </p:spPr>
        </p:pic>
        <p:pic>
          <p:nvPicPr>
            <p:cNvPr id="481" name="Picture 480"/>
            <p:cNvPicPr>
              <a:picLocks noChangeAspect="1"/>
            </p:cNvPicPr>
            <p:nvPr/>
          </p:nvPicPr>
          <p:blipFill>
            <a:blip r:embed="rId3"/>
            <a:stretch>
              <a:fillRect/>
            </a:stretch>
          </p:blipFill>
          <p:spPr>
            <a:xfrm>
              <a:off x="5792960" y="231148"/>
              <a:ext cx="193853" cy="185425"/>
            </a:xfrm>
            <a:prstGeom prst="rect">
              <a:avLst/>
            </a:prstGeom>
          </p:spPr>
        </p:pic>
        <p:pic>
          <p:nvPicPr>
            <p:cNvPr id="482" name="Picture 481"/>
            <p:cNvPicPr>
              <a:picLocks noChangeAspect="1"/>
            </p:cNvPicPr>
            <p:nvPr/>
          </p:nvPicPr>
          <p:blipFill>
            <a:blip r:embed="rId3"/>
            <a:stretch>
              <a:fillRect/>
            </a:stretch>
          </p:blipFill>
          <p:spPr>
            <a:xfrm>
              <a:off x="6219923" y="231148"/>
              <a:ext cx="193853" cy="185425"/>
            </a:xfrm>
            <a:prstGeom prst="rect">
              <a:avLst/>
            </a:prstGeom>
          </p:spPr>
        </p:pic>
        <p:pic>
          <p:nvPicPr>
            <p:cNvPr id="483" name="Picture 482"/>
            <p:cNvPicPr>
              <a:picLocks noChangeAspect="1"/>
            </p:cNvPicPr>
            <p:nvPr/>
          </p:nvPicPr>
          <p:blipFill>
            <a:blip r:embed="rId3"/>
            <a:stretch>
              <a:fillRect/>
            </a:stretch>
          </p:blipFill>
          <p:spPr>
            <a:xfrm>
              <a:off x="6427796" y="231148"/>
              <a:ext cx="193853" cy="185425"/>
            </a:xfrm>
            <a:prstGeom prst="rect">
              <a:avLst/>
            </a:prstGeom>
          </p:spPr>
        </p:pic>
        <p:pic>
          <p:nvPicPr>
            <p:cNvPr id="484" name="Picture 483"/>
            <p:cNvPicPr>
              <a:picLocks noChangeAspect="1"/>
            </p:cNvPicPr>
            <p:nvPr/>
          </p:nvPicPr>
          <p:blipFill>
            <a:blip r:embed="rId3"/>
            <a:stretch>
              <a:fillRect/>
            </a:stretch>
          </p:blipFill>
          <p:spPr>
            <a:xfrm>
              <a:off x="5751507" y="383548"/>
              <a:ext cx="193853" cy="185425"/>
            </a:xfrm>
            <a:prstGeom prst="rect">
              <a:avLst/>
            </a:prstGeom>
          </p:spPr>
        </p:pic>
        <p:pic>
          <p:nvPicPr>
            <p:cNvPr id="485" name="Picture 484"/>
            <p:cNvPicPr>
              <a:picLocks noChangeAspect="1"/>
            </p:cNvPicPr>
            <p:nvPr/>
          </p:nvPicPr>
          <p:blipFill>
            <a:blip r:embed="rId3"/>
            <a:stretch>
              <a:fillRect/>
            </a:stretch>
          </p:blipFill>
          <p:spPr>
            <a:xfrm>
              <a:off x="6153233" y="383548"/>
              <a:ext cx="193853" cy="185425"/>
            </a:xfrm>
            <a:prstGeom prst="rect">
              <a:avLst/>
            </a:prstGeom>
          </p:spPr>
        </p:pic>
        <p:pic>
          <p:nvPicPr>
            <p:cNvPr id="486" name="Picture 485"/>
            <p:cNvPicPr>
              <a:picLocks noChangeAspect="1"/>
            </p:cNvPicPr>
            <p:nvPr/>
          </p:nvPicPr>
          <p:blipFill>
            <a:blip r:embed="rId3"/>
            <a:stretch>
              <a:fillRect/>
            </a:stretch>
          </p:blipFill>
          <p:spPr>
            <a:xfrm>
              <a:off x="5945360" y="383548"/>
              <a:ext cx="193853" cy="185425"/>
            </a:xfrm>
            <a:prstGeom prst="rect">
              <a:avLst/>
            </a:prstGeom>
          </p:spPr>
        </p:pic>
        <p:pic>
          <p:nvPicPr>
            <p:cNvPr id="487" name="Picture 486"/>
            <p:cNvPicPr>
              <a:picLocks noChangeAspect="1"/>
            </p:cNvPicPr>
            <p:nvPr/>
          </p:nvPicPr>
          <p:blipFill>
            <a:blip r:embed="rId3"/>
            <a:stretch>
              <a:fillRect/>
            </a:stretch>
          </p:blipFill>
          <p:spPr>
            <a:xfrm>
              <a:off x="6372323" y="383548"/>
              <a:ext cx="193853" cy="185425"/>
            </a:xfrm>
            <a:prstGeom prst="rect">
              <a:avLst/>
            </a:prstGeom>
          </p:spPr>
        </p:pic>
        <p:pic>
          <p:nvPicPr>
            <p:cNvPr id="488" name="Picture 487"/>
            <p:cNvPicPr>
              <a:picLocks noChangeAspect="1"/>
            </p:cNvPicPr>
            <p:nvPr/>
          </p:nvPicPr>
          <p:blipFill>
            <a:blip r:embed="rId3"/>
            <a:stretch>
              <a:fillRect/>
            </a:stretch>
          </p:blipFill>
          <p:spPr>
            <a:xfrm>
              <a:off x="6580196" y="383548"/>
              <a:ext cx="193853" cy="185425"/>
            </a:xfrm>
            <a:prstGeom prst="rect">
              <a:avLst/>
            </a:prstGeom>
          </p:spPr>
        </p:pic>
        <p:pic>
          <p:nvPicPr>
            <p:cNvPr id="489" name="Picture 488"/>
            <p:cNvPicPr>
              <a:picLocks noChangeAspect="1"/>
            </p:cNvPicPr>
            <p:nvPr/>
          </p:nvPicPr>
          <p:blipFill>
            <a:blip r:embed="rId3"/>
            <a:stretch>
              <a:fillRect/>
            </a:stretch>
          </p:blipFill>
          <p:spPr>
            <a:xfrm>
              <a:off x="5903907" y="535948"/>
              <a:ext cx="193853" cy="185425"/>
            </a:xfrm>
            <a:prstGeom prst="rect">
              <a:avLst/>
            </a:prstGeom>
          </p:spPr>
        </p:pic>
        <p:pic>
          <p:nvPicPr>
            <p:cNvPr id="490" name="Picture 489"/>
            <p:cNvPicPr>
              <a:picLocks noChangeAspect="1"/>
            </p:cNvPicPr>
            <p:nvPr/>
          </p:nvPicPr>
          <p:blipFill>
            <a:blip r:embed="rId3"/>
            <a:stretch>
              <a:fillRect/>
            </a:stretch>
          </p:blipFill>
          <p:spPr>
            <a:xfrm>
              <a:off x="6305633" y="535948"/>
              <a:ext cx="193853" cy="185425"/>
            </a:xfrm>
            <a:prstGeom prst="rect">
              <a:avLst/>
            </a:prstGeom>
          </p:spPr>
        </p:pic>
        <p:pic>
          <p:nvPicPr>
            <p:cNvPr id="491" name="Picture 490"/>
            <p:cNvPicPr>
              <a:picLocks noChangeAspect="1"/>
            </p:cNvPicPr>
            <p:nvPr/>
          </p:nvPicPr>
          <p:blipFill>
            <a:blip r:embed="rId3"/>
            <a:stretch>
              <a:fillRect/>
            </a:stretch>
          </p:blipFill>
          <p:spPr>
            <a:xfrm>
              <a:off x="6097760" y="535948"/>
              <a:ext cx="193853" cy="185425"/>
            </a:xfrm>
            <a:prstGeom prst="rect">
              <a:avLst/>
            </a:prstGeom>
          </p:spPr>
        </p:pic>
        <p:pic>
          <p:nvPicPr>
            <p:cNvPr id="492" name="Picture 491"/>
            <p:cNvPicPr>
              <a:picLocks noChangeAspect="1"/>
            </p:cNvPicPr>
            <p:nvPr/>
          </p:nvPicPr>
          <p:blipFill>
            <a:blip r:embed="rId3"/>
            <a:stretch>
              <a:fillRect/>
            </a:stretch>
          </p:blipFill>
          <p:spPr>
            <a:xfrm>
              <a:off x="6524723" y="535948"/>
              <a:ext cx="193853" cy="185425"/>
            </a:xfrm>
            <a:prstGeom prst="rect">
              <a:avLst/>
            </a:prstGeom>
          </p:spPr>
        </p:pic>
        <p:pic>
          <p:nvPicPr>
            <p:cNvPr id="493" name="Picture 492"/>
            <p:cNvPicPr>
              <a:picLocks noChangeAspect="1"/>
            </p:cNvPicPr>
            <p:nvPr/>
          </p:nvPicPr>
          <p:blipFill>
            <a:blip r:embed="rId3"/>
            <a:stretch>
              <a:fillRect/>
            </a:stretch>
          </p:blipFill>
          <p:spPr>
            <a:xfrm>
              <a:off x="6732596" y="535948"/>
              <a:ext cx="193853" cy="185425"/>
            </a:xfrm>
            <a:prstGeom prst="rect">
              <a:avLst/>
            </a:prstGeom>
          </p:spPr>
        </p:pic>
        <p:pic>
          <p:nvPicPr>
            <p:cNvPr id="494" name="Picture 493"/>
            <p:cNvPicPr>
              <a:picLocks noChangeAspect="1"/>
            </p:cNvPicPr>
            <p:nvPr/>
          </p:nvPicPr>
          <p:blipFill>
            <a:blip r:embed="rId3"/>
            <a:stretch>
              <a:fillRect/>
            </a:stretch>
          </p:blipFill>
          <p:spPr>
            <a:xfrm>
              <a:off x="6056307" y="688348"/>
              <a:ext cx="193853" cy="185425"/>
            </a:xfrm>
            <a:prstGeom prst="rect">
              <a:avLst/>
            </a:prstGeom>
          </p:spPr>
        </p:pic>
        <p:pic>
          <p:nvPicPr>
            <p:cNvPr id="495" name="Picture 494"/>
            <p:cNvPicPr>
              <a:picLocks noChangeAspect="1"/>
            </p:cNvPicPr>
            <p:nvPr/>
          </p:nvPicPr>
          <p:blipFill>
            <a:blip r:embed="rId3"/>
            <a:stretch>
              <a:fillRect/>
            </a:stretch>
          </p:blipFill>
          <p:spPr>
            <a:xfrm>
              <a:off x="6458033" y="688348"/>
              <a:ext cx="193853" cy="185425"/>
            </a:xfrm>
            <a:prstGeom prst="rect">
              <a:avLst/>
            </a:prstGeom>
          </p:spPr>
        </p:pic>
        <p:pic>
          <p:nvPicPr>
            <p:cNvPr id="496" name="Picture 495"/>
            <p:cNvPicPr>
              <a:picLocks noChangeAspect="1"/>
            </p:cNvPicPr>
            <p:nvPr/>
          </p:nvPicPr>
          <p:blipFill>
            <a:blip r:embed="rId3"/>
            <a:stretch>
              <a:fillRect/>
            </a:stretch>
          </p:blipFill>
          <p:spPr>
            <a:xfrm>
              <a:off x="6250160" y="688348"/>
              <a:ext cx="193853" cy="185425"/>
            </a:xfrm>
            <a:prstGeom prst="rect">
              <a:avLst/>
            </a:prstGeom>
          </p:spPr>
        </p:pic>
        <p:pic>
          <p:nvPicPr>
            <p:cNvPr id="497" name="Picture 496"/>
            <p:cNvPicPr>
              <a:picLocks noChangeAspect="1"/>
            </p:cNvPicPr>
            <p:nvPr/>
          </p:nvPicPr>
          <p:blipFill>
            <a:blip r:embed="rId3"/>
            <a:stretch>
              <a:fillRect/>
            </a:stretch>
          </p:blipFill>
          <p:spPr>
            <a:xfrm>
              <a:off x="6677123" y="688348"/>
              <a:ext cx="193853" cy="185425"/>
            </a:xfrm>
            <a:prstGeom prst="rect">
              <a:avLst/>
            </a:prstGeom>
          </p:spPr>
        </p:pic>
        <p:pic>
          <p:nvPicPr>
            <p:cNvPr id="498" name="Picture 497"/>
            <p:cNvPicPr>
              <a:picLocks noChangeAspect="1"/>
            </p:cNvPicPr>
            <p:nvPr/>
          </p:nvPicPr>
          <p:blipFill>
            <a:blip r:embed="rId3"/>
            <a:stretch>
              <a:fillRect/>
            </a:stretch>
          </p:blipFill>
          <p:spPr>
            <a:xfrm>
              <a:off x="6884996" y="688348"/>
              <a:ext cx="193853" cy="185425"/>
            </a:xfrm>
            <a:prstGeom prst="rect">
              <a:avLst/>
            </a:prstGeom>
          </p:spPr>
        </p:pic>
      </p:grpSp>
      <p:grpSp>
        <p:nvGrpSpPr>
          <p:cNvPr id="10" name="Group 498"/>
          <p:cNvGrpSpPr/>
          <p:nvPr/>
        </p:nvGrpSpPr>
        <p:grpSpPr>
          <a:xfrm>
            <a:off x="7180776" y="291969"/>
            <a:ext cx="1479742" cy="642625"/>
            <a:chOff x="5599107" y="231148"/>
            <a:chExt cx="1479742" cy="642625"/>
          </a:xfrm>
        </p:grpSpPr>
        <p:pic>
          <p:nvPicPr>
            <p:cNvPr id="500" name="Picture 499"/>
            <p:cNvPicPr>
              <a:picLocks noChangeAspect="1"/>
            </p:cNvPicPr>
            <p:nvPr/>
          </p:nvPicPr>
          <p:blipFill>
            <a:blip r:embed="rId3"/>
            <a:stretch>
              <a:fillRect/>
            </a:stretch>
          </p:blipFill>
          <p:spPr>
            <a:xfrm>
              <a:off x="5599107" y="231148"/>
              <a:ext cx="193853" cy="185425"/>
            </a:xfrm>
            <a:prstGeom prst="rect">
              <a:avLst/>
            </a:prstGeom>
          </p:spPr>
        </p:pic>
        <p:pic>
          <p:nvPicPr>
            <p:cNvPr id="501" name="Picture 500"/>
            <p:cNvPicPr>
              <a:picLocks noChangeAspect="1"/>
            </p:cNvPicPr>
            <p:nvPr/>
          </p:nvPicPr>
          <p:blipFill>
            <a:blip r:embed="rId3"/>
            <a:stretch>
              <a:fillRect/>
            </a:stretch>
          </p:blipFill>
          <p:spPr>
            <a:xfrm>
              <a:off x="6000833" y="231148"/>
              <a:ext cx="193853" cy="185425"/>
            </a:xfrm>
            <a:prstGeom prst="rect">
              <a:avLst/>
            </a:prstGeom>
          </p:spPr>
        </p:pic>
        <p:pic>
          <p:nvPicPr>
            <p:cNvPr id="502" name="Picture 501"/>
            <p:cNvPicPr>
              <a:picLocks noChangeAspect="1"/>
            </p:cNvPicPr>
            <p:nvPr/>
          </p:nvPicPr>
          <p:blipFill>
            <a:blip r:embed="rId3"/>
            <a:stretch>
              <a:fillRect/>
            </a:stretch>
          </p:blipFill>
          <p:spPr>
            <a:xfrm>
              <a:off x="5792960" y="231148"/>
              <a:ext cx="193853" cy="185425"/>
            </a:xfrm>
            <a:prstGeom prst="rect">
              <a:avLst/>
            </a:prstGeom>
          </p:spPr>
        </p:pic>
        <p:pic>
          <p:nvPicPr>
            <p:cNvPr id="503" name="Picture 502"/>
            <p:cNvPicPr>
              <a:picLocks noChangeAspect="1"/>
            </p:cNvPicPr>
            <p:nvPr/>
          </p:nvPicPr>
          <p:blipFill>
            <a:blip r:embed="rId3"/>
            <a:stretch>
              <a:fillRect/>
            </a:stretch>
          </p:blipFill>
          <p:spPr>
            <a:xfrm>
              <a:off x="6219923" y="231148"/>
              <a:ext cx="193853" cy="185425"/>
            </a:xfrm>
            <a:prstGeom prst="rect">
              <a:avLst/>
            </a:prstGeom>
          </p:spPr>
        </p:pic>
        <p:pic>
          <p:nvPicPr>
            <p:cNvPr id="504" name="Picture 503"/>
            <p:cNvPicPr>
              <a:picLocks noChangeAspect="1"/>
            </p:cNvPicPr>
            <p:nvPr/>
          </p:nvPicPr>
          <p:blipFill>
            <a:blip r:embed="rId3"/>
            <a:stretch>
              <a:fillRect/>
            </a:stretch>
          </p:blipFill>
          <p:spPr>
            <a:xfrm>
              <a:off x="6427796" y="231148"/>
              <a:ext cx="193853" cy="185425"/>
            </a:xfrm>
            <a:prstGeom prst="rect">
              <a:avLst/>
            </a:prstGeom>
          </p:spPr>
        </p:pic>
        <p:pic>
          <p:nvPicPr>
            <p:cNvPr id="505" name="Picture 504"/>
            <p:cNvPicPr>
              <a:picLocks noChangeAspect="1"/>
            </p:cNvPicPr>
            <p:nvPr/>
          </p:nvPicPr>
          <p:blipFill>
            <a:blip r:embed="rId3"/>
            <a:stretch>
              <a:fillRect/>
            </a:stretch>
          </p:blipFill>
          <p:spPr>
            <a:xfrm>
              <a:off x="5751507" y="383548"/>
              <a:ext cx="193853" cy="185425"/>
            </a:xfrm>
            <a:prstGeom prst="rect">
              <a:avLst/>
            </a:prstGeom>
          </p:spPr>
        </p:pic>
        <p:pic>
          <p:nvPicPr>
            <p:cNvPr id="506" name="Picture 505"/>
            <p:cNvPicPr>
              <a:picLocks noChangeAspect="1"/>
            </p:cNvPicPr>
            <p:nvPr/>
          </p:nvPicPr>
          <p:blipFill>
            <a:blip r:embed="rId3"/>
            <a:stretch>
              <a:fillRect/>
            </a:stretch>
          </p:blipFill>
          <p:spPr>
            <a:xfrm>
              <a:off x="6153233" y="383548"/>
              <a:ext cx="193853" cy="185425"/>
            </a:xfrm>
            <a:prstGeom prst="rect">
              <a:avLst/>
            </a:prstGeom>
          </p:spPr>
        </p:pic>
        <p:pic>
          <p:nvPicPr>
            <p:cNvPr id="507" name="Picture 506"/>
            <p:cNvPicPr>
              <a:picLocks noChangeAspect="1"/>
            </p:cNvPicPr>
            <p:nvPr/>
          </p:nvPicPr>
          <p:blipFill>
            <a:blip r:embed="rId3"/>
            <a:stretch>
              <a:fillRect/>
            </a:stretch>
          </p:blipFill>
          <p:spPr>
            <a:xfrm>
              <a:off x="5945360" y="383548"/>
              <a:ext cx="193853" cy="185425"/>
            </a:xfrm>
            <a:prstGeom prst="rect">
              <a:avLst/>
            </a:prstGeom>
          </p:spPr>
        </p:pic>
        <p:pic>
          <p:nvPicPr>
            <p:cNvPr id="508" name="Picture 507"/>
            <p:cNvPicPr>
              <a:picLocks noChangeAspect="1"/>
            </p:cNvPicPr>
            <p:nvPr/>
          </p:nvPicPr>
          <p:blipFill>
            <a:blip r:embed="rId3"/>
            <a:stretch>
              <a:fillRect/>
            </a:stretch>
          </p:blipFill>
          <p:spPr>
            <a:xfrm>
              <a:off x="6372323" y="383548"/>
              <a:ext cx="193853" cy="185425"/>
            </a:xfrm>
            <a:prstGeom prst="rect">
              <a:avLst/>
            </a:prstGeom>
          </p:spPr>
        </p:pic>
        <p:pic>
          <p:nvPicPr>
            <p:cNvPr id="509" name="Picture 508"/>
            <p:cNvPicPr>
              <a:picLocks noChangeAspect="1"/>
            </p:cNvPicPr>
            <p:nvPr/>
          </p:nvPicPr>
          <p:blipFill>
            <a:blip r:embed="rId3"/>
            <a:stretch>
              <a:fillRect/>
            </a:stretch>
          </p:blipFill>
          <p:spPr>
            <a:xfrm>
              <a:off x="6580196" y="383548"/>
              <a:ext cx="193853" cy="185425"/>
            </a:xfrm>
            <a:prstGeom prst="rect">
              <a:avLst/>
            </a:prstGeom>
          </p:spPr>
        </p:pic>
        <p:pic>
          <p:nvPicPr>
            <p:cNvPr id="510" name="Picture 509"/>
            <p:cNvPicPr>
              <a:picLocks noChangeAspect="1"/>
            </p:cNvPicPr>
            <p:nvPr/>
          </p:nvPicPr>
          <p:blipFill>
            <a:blip r:embed="rId3"/>
            <a:stretch>
              <a:fillRect/>
            </a:stretch>
          </p:blipFill>
          <p:spPr>
            <a:xfrm>
              <a:off x="5903907" y="535948"/>
              <a:ext cx="193853" cy="185425"/>
            </a:xfrm>
            <a:prstGeom prst="rect">
              <a:avLst/>
            </a:prstGeom>
          </p:spPr>
        </p:pic>
        <p:pic>
          <p:nvPicPr>
            <p:cNvPr id="511" name="Picture 510"/>
            <p:cNvPicPr>
              <a:picLocks noChangeAspect="1"/>
            </p:cNvPicPr>
            <p:nvPr/>
          </p:nvPicPr>
          <p:blipFill>
            <a:blip r:embed="rId3"/>
            <a:stretch>
              <a:fillRect/>
            </a:stretch>
          </p:blipFill>
          <p:spPr>
            <a:xfrm>
              <a:off x="6305633" y="535948"/>
              <a:ext cx="193853" cy="185425"/>
            </a:xfrm>
            <a:prstGeom prst="rect">
              <a:avLst/>
            </a:prstGeom>
          </p:spPr>
        </p:pic>
        <p:pic>
          <p:nvPicPr>
            <p:cNvPr id="512" name="Picture 511"/>
            <p:cNvPicPr>
              <a:picLocks noChangeAspect="1"/>
            </p:cNvPicPr>
            <p:nvPr/>
          </p:nvPicPr>
          <p:blipFill>
            <a:blip r:embed="rId3"/>
            <a:stretch>
              <a:fillRect/>
            </a:stretch>
          </p:blipFill>
          <p:spPr>
            <a:xfrm>
              <a:off x="6097760" y="535948"/>
              <a:ext cx="193853" cy="185425"/>
            </a:xfrm>
            <a:prstGeom prst="rect">
              <a:avLst/>
            </a:prstGeom>
          </p:spPr>
        </p:pic>
        <p:pic>
          <p:nvPicPr>
            <p:cNvPr id="513" name="Picture 512"/>
            <p:cNvPicPr>
              <a:picLocks noChangeAspect="1"/>
            </p:cNvPicPr>
            <p:nvPr/>
          </p:nvPicPr>
          <p:blipFill>
            <a:blip r:embed="rId3"/>
            <a:stretch>
              <a:fillRect/>
            </a:stretch>
          </p:blipFill>
          <p:spPr>
            <a:xfrm>
              <a:off x="6524723" y="535948"/>
              <a:ext cx="193853" cy="185425"/>
            </a:xfrm>
            <a:prstGeom prst="rect">
              <a:avLst/>
            </a:prstGeom>
          </p:spPr>
        </p:pic>
        <p:pic>
          <p:nvPicPr>
            <p:cNvPr id="514" name="Picture 513"/>
            <p:cNvPicPr>
              <a:picLocks noChangeAspect="1"/>
            </p:cNvPicPr>
            <p:nvPr/>
          </p:nvPicPr>
          <p:blipFill>
            <a:blip r:embed="rId3"/>
            <a:stretch>
              <a:fillRect/>
            </a:stretch>
          </p:blipFill>
          <p:spPr>
            <a:xfrm>
              <a:off x="6732596" y="535948"/>
              <a:ext cx="193853" cy="185425"/>
            </a:xfrm>
            <a:prstGeom prst="rect">
              <a:avLst/>
            </a:prstGeom>
          </p:spPr>
        </p:pic>
        <p:pic>
          <p:nvPicPr>
            <p:cNvPr id="515" name="Picture 514"/>
            <p:cNvPicPr>
              <a:picLocks noChangeAspect="1"/>
            </p:cNvPicPr>
            <p:nvPr/>
          </p:nvPicPr>
          <p:blipFill>
            <a:blip r:embed="rId3"/>
            <a:stretch>
              <a:fillRect/>
            </a:stretch>
          </p:blipFill>
          <p:spPr>
            <a:xfrm>
              <a:off x="6056307" y="688348"/>
              <a:ext cx="193853" cy="185425"/>
            </a:xfrm>
            <a:prstGeom prst="rect">
              <a:avLst/>
            </a:prstGeom>
          </p:spPr>
        </p:pic>
        <p:pic>
          <p:nvPicPr>
            <p:cNvPr id="516" name="Picture 515"/>
            <p:cNvPicPr>
              <a:picLocks noChangeAspect="1"/>
            </p:cNvPicPr>
            <p:nvPr/>
          </p:nvPicPr>
          <p:blipFill>
            <a:blip r:embed="rId3"/>
            <a:stretch>
              <a:fillRect/>
            </a:stretch>
          </p:blipFill>
          <p:spPr>
            <a:xfrm>
              <a:off x="6458033" y="688348"/>
              <a:ext cx="193853" cy="185425"/>
            </a:xfrm>
            <a:prstGeom prst="rect">
              <a:avLst/>
            </a:prstGeom>
          </p:spPr>
        </p:pic>
        <p:pic>
          <p:nvPicPr>
            <p:cNvPr id="517" name="Picture 516"/>
            <p:cNvPicPr>
              <a:picLocks noChangeAspect="1"/>
            </p:cNvPicPr>
            <p:nvPr/>
          </p:nvPicPr>
          <p:blipFill>
            <a:blip r:embed="rId3"/>
            <a:stretch>
              <a:fillRect/>
            </a:stretch>
          </p:blipFill>
          <p:spPr>
            <a:xfrm>
              <a:off x="6250160" y="688348"/>
              <a:ext cx="193853" cy="185425"/>
            </a:xfrm>
            <a:prstGeom prst="rect">
              <a:avLst/>
            </a:prstGeom>
          </p:spPr>
        </p:pic>
        <p:pic>
          <p:nvPicPr>
            <p:cNvPr id="518" name="Picture 517"/>
            <p:cNvPicPr>
              <a:picLocks noChangeAspect="1"/>
            </p:cNvPicPr>
            <p:nvPr/>
          </p:nvPicPr>
          <p:blipFill>
            <a:blip r:embed="rId3"/>
            <a:stretch>
              <a:fillRect/>
            </a:stretch>
          </p:blipFill>
          <p:spPr>
            <a:xfrm>
              <a:off x="6677123" y="688348"/>
              <a:ext cx="193853" cy="185425"/>
            </a:xfrm>
            <a:prstGeom prst="rect">
              <a:avLst/>
            </a:prstGeom>
          </p:spPr>
        </p:pic>
        <p:pic>
          <p:nvPicPr>
            <p:cNvPr id="519" name="Picture 518"/>
            <p:cNvPicPr>
              <a:picLocks noChangeAspect="1"/>
            </p:cNvPicPr>
            <p:nvPr/>
          </p:nvPicPr>
          <p:blipFill>
            <a:blip r:embed="rId3"/>
            <a:stretch>
              <a:fillRect/>
            </a:stretch>
          </p:blipFill>
          <p:spPr>
            <a:xfrm>
              <a:off x="6884996" y="688348"/>
              <a:ext cx="193853" cy="185425"/>
            </a:xfrm>
            <a:prstGeom prst="rect">
              <a:avLst/>
            </a:prstGeom>
          </p:spPr>
        </p:pic>
      </p:grpSp>
      <p:sp>
        <p:nvSpPr>
          <p:cNvPr id="541" name="TextBox 540"/>
          <p:cNvSpPr txBox="1"/>
          <p:nvPr/>
        </p:nvSpPr>
        <p:spPr>
          <a:xfrm>
            <a:off x="8100098" y="6424462"/>
            <a:ext cx="1113744" cy="369332"/>
          </a:xfrm>
          <a:prstGeom prst="rect">
            <a:avLst/>
          </a:prstGeom>
          <a:noFill/>
        </p:spPr>
        <p:txBody>
          <a:bodyPr wrap="none" rtlCol="0">
            <a:spAutoFit/>
          </a:bodyPr>
          <a:lstStyle/>
          <a:p>
            <a:r>
              <a:rPr lang="en-US" dirty="0" smtClean="0"/>
              <a:t>9 minutes</a:t>
            </a:r>
            <a:endParaRPr lang="en-US" dirty="0"/>
          </a:p>
        </p:txBody>
      </p:sp>
      <p:cxnSp>
        <p:nvCxnSpPr>
          <p:cNvPr id="546" name="Straight Arrow Connector 545"/>
          <p:cNvCxnSpPr/>
          <p:nvPr/>
        </p:nvCxnSpPr>
        <p:spPr>
          <a:xfrm flipV="1">
            <a:off x="2490580" y="671923"/>
            <a:ext cx="1534055" cy="11074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2" name="Straight Arrow Connector 551"/>
          <p:cNvCxnSpPr/>
          <p:nvPr/>
        </p:nvCxnSpPr>
        <p:spPr>
          <a:xfrm flipV="1">
            <a:off x="2654196" y="1401008"/>
            <a:ext cx="1464257" cy="8899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4" name="Straight Arrow Connector 553"/>
          <p:cNvCxnSpPr/>
          <p:nvPr/>
        </p:nvCxnSpPr>
        <p:spPr>
          <a:xfrm flipV="1">
            <a:off x="2573564" y="2755192"/>
            <a:ext cx="3091399" cy="9893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5" name="Straight Arrow Connector 554"/>
          <p:cNvCxnSpPr/>
          <p:nvPr/>
        </p:nvCxnSpPr>
        <p:spPr>
          <a:xfrm flipV="1">
            <a:off x="2712856" y="2908035"/>
            <a:ext cx="4567121" cy="602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6" name="Straight Arrow Connector 555"/>
          <p:cNvCxnSpPr/>
          <p:nvPr/>
        </p:nvCxnSpPr>
        <p:spPr>
          <a:xfrm flipV="1">
            <a:off x="2543328" y="2203474"/>
            <a:ext cx="3063053" cy="7045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7" name="Straight Arrow Connector 556"/>
          <p:cNvCxnSpPr/>
          <p:nvPr/>
        </p:nvCxnSpPr>
        <p:spPr>
          <a:xfrm flipV="1">
            <a:off x="2664455" y="2219987"/>
            <a:ext cx="4557852" cy="8899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58" name="Content Placeholder 5" descr="attacker-g.png"/>
          <p:cNvPicPr>
            <a:picLocks noChangeAspect="1"/>
          </p:cNvPicPr>
          <p:nvPr/>
        </p:nvPicPr>
        <p:blipFill>
          <a:blip r:embed="rId2"/>
          <a:srcRect l="-88409" r="-88409"/>
          <a:stretch>
            <a:fillRect/>
          </a:stretch>
        </p:blipFill>
        <p:spPr>
          <a:xfrm>
            <a:off x="2306724" y="2876004"/>
            <a:ext cx="291332" cy="160221"/>
          </a:xfrm>
          <a:prstGeom prst="rect">
            <a:avLst/>
          </a:prstGeom>
        </p:spPr>
      </p:pic>
      <p:pic>
        <p:nvPicPr>
          <p:cNvPr id="559" name="Content Placeholder 5" descr="attacker-g.png"/>
          <p:cNvPicPr>
            <a:picLocks noChangeAspect="1"/>
          </p:cNvPicPr>
          <p:nvPr/>
        </p:nvPicPr>
        <p:blipFill>
          <a:blip r:embed="rId2"/>
          <a:srcRect l="-88409" r="-88409"/>
          <a:stretch>
            <a:fillRect/>
          </a:stretch>
        </p:blipFill>
        <p:spPr>
          <a:xfrm>
            <a:off x="2306724" y="3279488"/>
            <a:ext cx="291332" cy="160221"/>
          </a:xfrm>
          <a:prstGeom prst="rect">
            <a:avLst/>
          </a:prstGeom>
        </p:spPr>
      </p:pic>
      <p:pic>
        <p:nvPicPr>
          <p:cNvPr id="560" name="Content Placeholder 5" descr="attacker-g.png"/>
          <p:cNvPicPr>
            <a:picLocks noChangeAspect="1"/>
          </p:cNvPicPr>
          <p:nvPr/>
        </p:nvPicPr>
        <p:blipFill>
          <a:blip r:embed="rId2"/>
          <a:srcRect l="-88409" r="-88409"/>
          <a:stretch>
            <a:fillRect/>
          </a:stretch>
        </p:blipFill>
        <p:spPr>
          <a:xfrm>
            <a:off x="2306724" y="3682972"/>
            <a:ext cx="291332" cy="160221"/>
          </a:xfrm>
          <a:prstGeom prst="rect">
            <a:avLst/>
          </a:prstGeom>
        </p:spPr>
      </p:pic>
      <p:grpSp>
        <p:nvGrpSpPr>
          <p:cNvPr id="13" name="Group 560"/>
          <p:cNvGrpSpPr/>
          <p:nvPr/>
        </p:nvGrpSpPr>
        <p:grpSpPr>
          <a:xfrm>
            <a:off x="4066166" y="2636863"/>
            <a:ext cx="1479742" cy="642625"/>
            <a:chOff x="5599107" y="231148"/>
            <a:chExt cx="1479742" cy="642625"/>
          </a:xfrm>
        </p:grpSpPr>
        <p:pic>
          <p:nvPicPr>
            <p:cNvPr id="562" name="Picture 561"/>
            <p:cNvPicPr>
              <a:picLocks noChangeAspect="1"/>
            </p:cNvPicPr>
            <p:nvPr/>
          </p:nvPicPr>
          <p:blipFill>
            <a:blip r:embed="rId3"/>
            <a:stretch>
              <a:fillRect/>
            </a:stretch>
          </p:blipFill>
          <p:spPr>
            <a:xfrm>
              <a:off x="5599107" y="231148"/>
              <a:ext cx="193853" cy="185425"/>
            </a:xfrm>
            <a:prstGeom prst="rect">
              <a:avLst/>
            </a:prstGeom>
          </p:spPr>
        </p:pic>
        <p:pic>
          <p:nvPicPr>
            <p:cNvPr id="563" name="Picture 562"/>
            <p:cNvPicPr>
              <a:picLocks noChangeAspect="1"/>
            </p:cNvPicPr>
            <p:nvPr/>
          </p:nvPicPr>
          <p:blipFill>
            <a:blip r:embed="rId3"/>
            <a:stretch>
              <a:fillRect/>
            </a:stretch>
          </p:blipFill>
          <p:spPr>
            <a:xfrm>
              <a:off x="6000833" y="231148"/>
              <a:ext cx="193853" cy="185425"/>
            </a:xfrm>
            <a:prstGeom prst="rect">
              <a:avLst/>
            </a:prstGeom>
          </p:spPr>
        </p:pic>
        <p:pic>
          <p:nvPicPr>
            <p:cNvPr id="564" name="Picture 563"/>
            <p:cNvPicPr>
              <a:picLocks noChangeAspect="1"/>
            </p:cNvPicPr>
            <p:nvPr/>
          </p:nvPicPr>
          <p:blipFill>
            <a:blip r:embed="rId3"/>
            <a:stretch>
              <a:fillRect/>
            </a:stretch>
          </p:blipFill>
          <p:spPr>
            <a:xfrm>
              <a:off x="5792960" y="231148"/>
              <a:ext cx="193853" cy="185425"/>
            </a:xfrm>
            <a:prstGeom prst="rect">
              <a:avLst/>
            </a:prstGeom>
          </p:spPr>
        </p:pic>
        <p:pic>
          <p:nvPicPr>
            <p:cNvPr id="565" name="Picture 564"/>
            <p:cNvPicPr>
              <a:picLocks noChangeAspect="1"/>
            </p:cNvPicPr>
            <p:nvPr/>
          </p:nvPicPr>
          <p:blipFill>
            <a:blip r:embed="rId3"/>
            <a:stretch>
              <a:fillRect/>
            </a:stretch>
          </p:blipFill>
          <p:spPr>
            <a:xfrm>
              <a:off x="6219923" y="231148"/>
              <a:ext cx="193853" cy="185425"/>
            </a:xfrm>
            <a:prstGeom prst="rect">
              <a:avLst/>
            </a:prstGeom>
          </p:spPr>
        </p:pic>
        <p:pic>
          <p:nvPicPr>
            <p:cNvPr id="566" name="Picture 565"/>
            <p:cNvPicPr>
              <a:picLocks noChangeAspect="1"/>
            </p:cNvPicPr>
            <p:nvPr/>
          </p:nvPicPr>
          <p:blipFill>
            <a:blip r:embed="rId3"/>
            <a:stretch>
              <a:fillRect/>
            </a:stretch>
          </p:blipFill>
          <p:spPr>
            <a:xfrm>
              <a:off x="6427796" y="231148"/>
              <a:ext cx="193853" cy="185425"/>
            </a:xfrm>
            <a:prstGeom prst="rect">
              <a:avLst/>
            </a:prstGeom>
          </p:spPr>
        </p:pic>
        <p:pic>
          <p:nvPicPr>
            <p:cNvPr id="567" name="Picture 566"/>
            <p:cNvPicPr>
              <a:picLocks noChangeAspect="1"/>
            </p:cNvPicPr>
            <p:nvPr/>
          </p:nvPicPr>
          <p:blipFill>
            <a:blip r:embed="rId3"/>
            <a:stretch>
              <a:fillRect/>
            </a:stretch>
          </p:blipFill>
          <p:spPr>
            <a:xfrm>
              <a:off x="5751507" y="383548"/>
              <a:ext cx="193853" cy="185425"/>
            </a:xfrm>
            <a:prstGeom prst="rect">
              <a:avLst/>
            </a:prstGeom>
          </p:spPr>
        </p:pic>
        <p:pic>
          <p:nvPicPr>
            <p:cNvPr id="568" name="Picture 567"/>
            <p:cNvPicPr>
              <a:picLocks noChangeAspect="1"/>
            </p:cNvPicPr>
            <p:nvPr/>
          </p:nvPicPr>
          <p:blipFill>
            <a:blip r:embed="rId3"/>
            <a:stretch>
              <a:fillRect/>
            </a:stretch>
          </p:blipFill>
          <p:spPr>
            <a:xfrm>
              <a:off x="6153233" y="383548"/>
              <a:ext cx="193853" cy="185425"/>
            </a:xfrm>
            <a:prstGeom prst="rect">
              <a:avLst/>
            </a:prstGeom>
          </p:spPr>
        </p:pic>
        <p:pic>
          <p:nvPicPr>
            <p:cNvPr id="569" name="Picture 568"/>
            <p:cNvPicPr>
              <a:picLocks noChangeAspect="1"/>
            </p:cNvPicPr>
            <p:nvPr/>
          </p:nvPicPr>
          <p:blipFill>
            <a:blip r:embed="rId3"/>
            <a:stretch>
              <a:fillRect/>
            </a:stretch>
          </p:blipFill>
          <p:spPr>
            <a:xfrm>
              <a:off x="5945360" y="383548"/>
              <a:ext cx="193853" cy="185425"/>
            </a:xfrm>
            <a:prstGeom prst="rect">
              <a:avLst/>
            </a:prstGeom>
          </p:spPr>
        </p:pic>
        <p:pic>
          <p:nvPicPr>
            <p:cNvPr id="570" name="Picture 569"/>
            <p:cNvPicPr>
              <a:picLocks noChangeAspect="1"/>
            </p:cNvPicPr>
            <p:nvPr/>
          </p:nvPicPr>
          <p:blipFill>
            <a:blip r:embed="rId3"/>
            <a:stretch>
              <a:fillRect/>
            </a:stretch>
          </p:blipFill>
          <p:spPr>
            <a:xfrm>
              <a:off x="6372323" y="383548"/>
              <a:ext cx="193853" cy="185425"/>
            </a:xfrm>
            <a:prstGeom prst="rect">
              <a:avLst/>
            </a:prstGeom>
          </p:spPr>
        </p:pic>
        <p:pic>
          <p:nvPicPr>
            <p:cNvPr id="571" name="Picture 570"/>
            <p:cNvPicPr>
              <a:picLocks noChangeAspect="1"/>
            </p:cNvPicPr>
            <p:nvPr/>
          </p:nvPicPr>
          <p:blipFill>
            <a:blip r:embed="rId3"/>
            <a:stretch>
              <a:fillRect/>
            </a:stretch>
          </p:blipFill>
          <p:spPr>
            <a:xfrm>
              <a:off x="6580196" y="383548"/>
              <a:ext cx="193853" cy="185425"/>
            </a:xfrm>
            <a:prstGeom prst="rect">
              <a:avLst/>
            </a:prstGeom>
          </p:spPr>
        </p:pic>
        <p:pic>
          <p:nvPicPr>
            <p:cNvPr id="572" name="Picture 571"/>
            <p:cNvPicPr>
              <a:picLocks noChangeAspect="1"/>
            </p:cNvPicPr>
            <p:nvPr/>
          </p:nvPicPr>
          <p:blipFill>
            <a:blip r:embed="rId3"/>
            <a:stretch>
              <a:fillRect/>
            </a:stretch>
          </p:blipFill>
          <p:spPr>
            <a:xfrm>
              <a:off x="5903907" y="535948"/>
              <a:ext cx="193853" cy="185425"/>
            </a:xfrm>
            <a:prstGeom prst="rect">
              <a:avLst/>
            </a:prstGeom>
          </p:spPr>
        </p:pic>
        <p:pic>
          <p:nvPicPr>
            <p:cNvPr id="573" name="Picture 572"/>
            <p:cNvPicPr>
              <a:picLocks noChangeAspect="1"/>
            </p:cNvPicPr>
            <p:nvPr/>
          </p:nvPicPr>
          <p:blipFill>
            <a:blip r:embed="rId3"/>
            <a:stretch>
              <a:fillRect/>
            </a:stretch>
          </p:blipFill>
          <p:spPr>
            <a:xfrm>
              <a:off x="6305633" y="535948"/>
              <a:ext cx="193853" cy="185425"/>
            </a:xfrm>
            <a:prstGeom prst="rect">
              <a:avLst/>
            </a:prstGeom>
          </p:spPr>
        </p:pic>
        <p:pic>
          <p:nvPicPr>
            <p:cNvPr id="574" name="Picture 573"/>
            <p:cNvPicPr>
              <a:picLocks noChangeAspect="1"/>
            </p:cNvPicPr>
            <p:nvPr/>
          </p:nvPicPr>
          <p:blipFill>
            <a:blip r:embed="rId3"/>
            <a:stretch>
              <a:fillRect/>
            </a:stretch>
          </p:blipFill>
          <p:spPr>
            <a:xfrm>
              <a:off x="6097760" y="535948"/>
              <a:ext cx="193853" cy="185425"/>
            </a:xfrm>
            <a:prstGeom prst="rect">
              <a:avLst/>
            </a:prstGeom>
          </p:spPr>
        </p:pic>
        <p:pic>
          <p:nvPicPr>
            <p:cNvPr id="575" name="Picture 574"/>
            <p:cNvPicPr>
              <a:picLocks noChangeAspect="1"/>
            </p:cNvPicPr>
            <p:nvPr/>
          </p:nvPicPr>
          <p:blipFill>
            <a:blip r:embed="rId3"/>
            <a:stretch>
              <a:fillRect/>
            </a:stretch>
          </p:blipFill>
          <p:spPr>
            <a:xfrm>
              <a:off x="6524723" y="535948"/>
              <a:ext cx="193853" cy="185425"/>
            </a:xfrm>
            <a:prstGeom prst="rect">
              <a:avLst/>
            </a:prstGeom>
          </p:spPr>
        </p:pic>
        <p:pic>
          <p:nvPicPr>
            <p:cNvPr id="576" name="Picture 575"/>
            <p:cNvPicPr>
              <a:picLocks noChangeAspect="1"/>
            </p:cNvPicPr>
            <p:nvPr/>
          </p:nvPicPr>
          <p:blipFill>
            <a:blip r:embed="rId3"/>
            <a:stretch>
              <a:fillRect/>
            </a:stretch>
          </p:blipFill>
          <p:spPr>
            <a:xfrm>
              <a:off x="6732596" y="535948"/>
              <a:ext cx="193853" cy="185425"/>
            </a:xfrm>
            <a:prstGeom prst="rect">
              <a:avLst/>
            </a:prstGeom>
          </p:spPr>
        </p:pic>
        <p:pic>
          <p:nvPicPr>
            <p:cNvPr id="577" name="Picture 576"/>
            <p:cNvPicPr>
              <a:picLocks noChangeAspect="1"/>
            </p:cNvPicPr>
            <p:nvPr/>
          </p:nvPicPr>
          <p:blipFill>
            <a:blip r:embed="rId3"/>
            <a:stretch>
              <a:fillRect/>
            </a:stretch>
          </p:blipFill>
          <p:spPr>
            <a:xfrm>
              <a:off x="6056307" y="688348"/>
              <a:ext cx="193853" cy="185425"/>
            </a:xfrm>
            <a:prstGeom prst="rect">
              <a:avLst/>
            </a:prstGeom>
          </p:spPr>
        </p:pic>
        <p:pic>
          <p:nvPicPr>
            <p:cNvPr id="578" name="Picture 577"/>
            <p:cNvPicPr>
              <a:picLocks noChangeAspect="1"/>
            </p:cNvPicPr>
            <p:nvPr/>
          </p:nvPicPr>
          <p:blipFill>
            <a:blip r:embed="rId3"/>
            <a:stretch>
              <a:fillRect/>
            </a:stretch>
          </p:blipFill>
          <p:spPr>
            <a:xfrm>
              <a:off x="6458033" y="688348"/>
              <a:ext cx="193853" cy="185425"/>
            </a:xfrm>
            <a:prstGeom prst="rect">
              <a:avLst/>
            </a:prstGeom>
          </p:spPr>
        </p:pic>
        <p:pic>
          <p:nvPicPr>
            <p:cNvPr id="579" name="Picture 578"/>
            <p:cNvPicPr>
              <a:picLocks noChangeAspect="1"/>
            </p:cNvPicPr>
            <p:nvPr/>
          </p:nvPicPr>
          <p:blipFill>
            <a:blip r:embed="rId3"/>
            <a:stretch>
              <a:fillRect/>
            </a:stretch>
          </p:blipFill>
          <p:spPr>
            <a:xfrm>
              <a:off x="6250160" y="688348"/>
              <a:ext cx="193853" cy="185425"/>
            </a:xfrm>
            <a:prstGeom prst="rect">
              <a:avLst/>
            </a:prstGeom>
          </p:spPr>
        </p:pic>
        <p:pic>
          <p:nvPicPr>
            <p:cNvPr id="580" name="Picture 579"/>
            <p:cNvPicPr>
              <a:picLocks noChangeAspect="1"/>
            </p:cNvPicPr>
            <p:nvPr/>
          </p:nvPicPr>
          <p:blipFill>
            <a:blip r:embed="rId3"/>
            <a:stretch>
              <a:fillRect/>
            </a:stretch>
          </p:blipFill>
          <p:spPr>
            <a:xfrm>
              <a:off x="6677123" y="688348"/>
              <a:ext cx="193853" cy="185425"/>
            </a:xfrm>
            <a:prstGeom prst="rect">
              <a:avLst/>
            </a:prstGeom>
          </p:spPr>
        </p:pic>
        <p:pic>
          <p:nvPicPr>
            <p:cNvPr id="581" name="Picture 580"/>
            <p:cNvPicPr>
              <a:picLocks noChangeAspect="1"/>
            </p:cNvPicPr>
            <p:nvPr/>
          </p:nvPicPr>
          <p:blipFill>
            <a:blip r:embed="rId3"/>
            <a:stretch>
              <a:fillRect/>
            </a:stretch>
          </p:blipFill>
          <p:spPr>
            <a:xfrm>
              <a:off x="6884996" y="688348"/>
              <a:ext cx="193853" cy="185425"/>
            </a:xfrm>
            <a:prstGeom prst="rect">
              <a:avLst/>
            </a:prstGeom>
          </p:spPr>
        </p:pic>
      </p:grpSp>
      <p:grpSp>
        <p:nvGrpSpPr>
          <p:cNvPr id="14" name="Group 581"/>
          <p:cNvGrpSpPr/>
          <p:nvPr/>
        </p:nvGrpSpPr>
        <p:grpSpPr>
          <a:xfrm>
            <a:off x="3952111" y="1882162"/>
            <a:ext cx="1479742" cy="642625"/>
            <a:chOff x="5599107" y="231148"/>
            <a:chExt cx="1479742" cy="642625"/>
          </a:xfrm>
        </p:grpSpPr>
        <p:pic>
          <p:nvPicPr>
            <p:cNvPr id="583" name="Picture 582"/>
            <p:cNvPicPr>
              <a:picLocks noChangeAspect="1"/>
            </p:cNvPicPr>
            <p:nvPr/>
          </p:nvPicPr>
          <p:blipFill>
            <a:blip r:embed="rId3"/>
            <a:stretch>
              <a:fillRect/>
            </a:stretch>
          </p:blipFill>
          <p:spPr>
            <a:xfrm>
              <a:off x="5599107" y="231148"/>
              <a:ext cx="193853" cy="185425"/>
            </a:xfrm>
            <a:prstGeom prst="rect">
              <a:avLst/>
            </a:prstGeom>
          </p:spPr>
        </p:pic>
        <p:pic>
          <p:nvPicPr>
            <p:cNvPr id="584" name="Picture 583"/>
            <p:cNvPicPr>
              <a:picLocks noChangeAspect="1"/>
            </p:cNvPicPr>
            <p:nvPr/>
          </p:nvPicPr>
          <p:blipFill>
            <a:blip r:embed="rId3"/>
            <a:stretch>
              <a:fillRect/>
            </a:stretch>
          </p:blipFill>
          <p:spPr>
            <a:xfrm>
              <a:off x="6000833" y="231148"/>
              <a:ext cx="193853" cy="185425"/>
            </a:xfrm>
            <a:prstGeom prst="rect">
              <a:avLst/>
            </a:prstGeom>
          </p:spPr>
        </p:pic>
        <p:pic>
          <p:nvPicPr>
            <p:cNvPr id="585" name="Picture 584"/>
            <p:cNvPicPr>
              <a:picLocks noChangeAspect="1"/>
            </p:cNvPicPr>
            <p:nvPr/>
          </p:nvPicPr>
          <p:blipFill>
            <a:blip r:embed="rId3"/>
            <a:stretch>
              <a:fillRect/>
            </a:stretch>
          </p:blipFill>
          <p:spPr>
            <a:xfrm>
              <a:off x="5792960" y="231148"/>
              <a:ext cx="193853" cy="185425"/>
            </a:xfrm>
            <a:prstGeom prst="rect">
              <a:avLst/>
            </a:prstGeom>
          </p:spPr>
        </p:pic>
        <p:pic>
          <p:nvPicPr>
            <p:cNvPr id="586" name="Picture 585"/>
            <p:cNvPicPr>
              <a:picLocks noChangeAspect="1"/>
            </p:cNvPicPr>
            <p:nvPr/>
          </p:nvPicPr>
          <p:blipFill>
            <a:blip r:embed="rId3"/>
            <a:stretch>
              <a:fillRect/>
            </a:stretch>
          </p:blipFill>
          <p:spPr>
            <a:xfrm>
              <a:off x="6219923" y="231148"/>
              <a:ext cx="193853" cy="185425"/>
            </a:xfrm>
            <a:prstGeom prst="rect">
              <a:avLst/>
            </a:prstGeom>
          </p:spPr>
        </p:pic>
        <p:pic>
          <p:nvPicPr>
            <p:cNvPr id="587" name="Picture 586"/>
            <p:cNvPicPr>
              <a:picLocks noChangeAspect="1"/>
            </p:cNvPicPr>
            <p:nvPr/>
          </p:nvPicPr>
          <p:blipFill>
            <a:blip r:embed="rId3"/>
            <a:stretch>
              <a:fillRect/>
            </a:stretch>
          </p:blipFill>
          <p:spPr>
            <a:xfrm>
              <a:off x="6427796" y="231148"/>
              <a:ext cx="193853" cy="185425"/>
            </a:xfrm>
            <a:prstGeom prst="rect">
              <a:avLst/>
            </a:prstGeom>
          </p:spPr>
        </p:pic>
        <p:pic>
          <p:nvPicPr>
            <p:cNvPr id="588" name="Picture 587"/>
            <p:cNvPicPr>
              <a:picLocks noChangeAspect="1"/>
            </p:cNvPicPr>
            <p:nvPr/>
          </p:nvPicPr>
          <p:blipFill>
            <a:blip r:embed="rId3"/>
            <a:stretch>
              <a:fillRect/>
            </a:stretch>
          </p:blipFill>
          <p:spPr>
            <a:xfrm>
              <a:off x="5751507" y="383548"/>
              <a:ext cx="193853" cy="185425"/>
            </a:xfrm>
            <a:prstGeom prst="rect">
              <a:avLst/>
            </a:prstGeom>
          </p:spPr>
        </p:pic>
        <p:pic>
          <p:nvPicPr>
            <p:cNvPr id="589" name="Picture 588"/>
            <p:cNvPicPr>
              <a:picLocks noChangeAspect="1"/>
            </p:cNvPicPr>
            <p:nvPr/>
          </p:nvPicPr>
          <p:blipFill>
            <a:blip r:embed="rId3"/>
            <a:stretch>
              <a:fillRect/>
            </a:stretch>
          </p:blipFill>
          <p:spPr>
            <a:xfrm>
              <a:off x="6153233" y="383548"/>
              <a:ext cx="193853" cy="185425"/>
            </a:xfrm>
            <a:prstGeom prst="rect">
              <a:avLst/>
            </a:prstGeom>
          </p:spPr>
        </p:pic>
        <p:pic>
          <p:nvPicPr>
            <p:cNvPr id="590" name="Picture 589"/>
            <p:cNvPicPr>
              <a:picLocks noChangeAspect="1"/>
            </p:cNvPicPr>
            <p:nvPr/>
          </p:nvPicPr>
          <p:blipFill>
            <a:blip r:embed="rId3"/>
            <a:stretch>
              <a:fillRect/>
            </a:stretch>
          </p:blipFill>
          <p:spPr>
            <a:xfrm>
              <a:off x="5945360" y="383548"/>
              <a:ext cx="193853" cy="185425"/>
            </a:xfrm>
            <a:prstGeom prst="rect">
              <a:avLst/>
            </a:prstGeom>
          </p:spPr>
        </p:pic>
        <p:pic>
          <p:nvPicPr>
            <p:cNvPr id="591" name="Picture 590"/>
            <p:cNvPicPr>
              <a:picLocks noChangeAspect="1"/>
            </p:cNvPicPr>
            <p:nvPr/>
          </p:nvPicPr>
          <p:blipFill>
            <a:blip r:embed="rId3"/>
            <a:stretch>
              <a:fillRect/>
            </a:stretch>
          </p:blipFill>
          <p:spPr>
            <a:xfrm>
              <a:off x="6372323" y="383548"/>
              <a:ext cx="193853" cy="185425"/>
            </a:xfrm>
            <a:prstGeom prst="rect">
              <a:avLst/>
            </a:prstGeom>
          </p:spPr>
        </p:pic>
        <p:pic>
          <p:nvPicPr>
            <p:cNvPr id="592" name="Picture 591"/>
            <p:cNvPicPr>
              <a:picLocks noChangeAspect="1"/>
            </p:cNvPicPr>
            <p:nvPr/>
          </p:nvPicPr>
          <p:blipFill>
            <a:blip r:embed="rId3"/>
            <a:stretch>
              <a:fillRect/>
            </a:stretch>
          </p:blipFill>
          <p:spPr>
            <a:xfrm>
              <a:off x="6580196" y="383548"/>
              <a:ext cx="193853" cy="185425"/>
            </a:xfrm>
            <a:prstGeom prst="rect">
              <a:avLst/>
            </a:prstGeom>
          </p:spPr>
        </p:pic>
        <p:pic>
          <p:nvPicPr>
            <p:cNvPr id="593" name="Picture 592"/>
            <p:cNvPicPr>
              <a:picLocks noChangeAspect="1"/>
            </p:cNvPicPr>
            <p:nvPr/>
          </p:nvPicPr>
          <p:blipFill>
            <a:blip r:embed="rId3"/>
            <a:stretch>
              <a:fillRect/>
            </a:stretch>
          </p:blipFill>
          <p:spPr>
            <a:xfrm>
              <a:off x="5903907" y="535948"/>
              <a:ext cx="193853" cy="185425"/>
            </a:xfrm>
            <a:prstGeom prst="rect">
              <a:avLst/>
            </a:prstGeom>
          </p:spPr>
        </p:pic>
        <p:pic>
          <p:nvPicPr>
            <p:cNvPr id="594" name="Picture 593"/>
            <p:cNvPicPr>
              <a:picLocks noChangeAspect="1"/>
            </p:cNvPicPr>
            <p:nvPr/>
          </p:nvPicPr>
          <p:blipFill>
            <a:blip r:embed="rId3"/>
            <a:stretch>
              <a:fillRect/>
            </a:stretch>
          </p:blipFill>
          <p:spPr>
            <a:xfrm>
              <a:off x="6305633" y="535948"/>
              <a:ext cx="193853" cy="185425"/>
            </a:xfrm>
            <a:prstGeom prst="rect">
              <a:avLst/>
            </a:prstGeom>
          </p:spPr>
        </p:pic>
        <p:pic>
          <p:nvPicPr>
            <p:cNvPr id="595" name="Picture 594"/>
            <p:cNvPicPr>
              <a:picLocks noChangeAspect="1"/>
            </p:cNvPicPr>
            <p:nvPr/>
          </p:nvPicPr>
          <p:blipFill>
            <a:blip r:embed="rId3"/>
            <a:stretch>
              <a:fillRect/>
            </a:stretch>
          </p:blipFill>
          <p:spPr>
            <a:xfrm>
              <a:off x="6097760" y="535948"/>
              <a:ext cx="193853" cy="185425"/>
            </a:xfrm>
            <a:prstGeom prst="rect">
              <a:avLst/>
            </a:prstGeom>
          </p:spPr>
        </p:pic>
        <p:pic>
          <p:nvPicPr>
            <p:cNvPr id="596" name="Picture 595"/>
            <p:cNvPicPr>
              <a:picLocks noChangeAspect="1"/>
            </p:cNvPicPr>
            <p:nvPr/>
          </p:nvPicPr>
          <p:blipFill>
            <a:blip r:embed="rId3"/>
            <a:stretch>
              <a:fillRect/>
            </a:stretch>
          </p:blipFill>
          <p:spPr>
            <a:xfrm>
              <a:off x="6524723" y="535948"/>
              <a:ext cx="193853" cy="185425"/>
            </a:xfrm>
            <a:prstGeom prst="rect">
              <a:avLst/>
            </a:prstGeom>
          </p:spPr>
        </p:pic>
        <p:pic>
          <p:nvPicPr>
            <p:cNvPr id="597" name="Picture 596"/>
            <p:cNvPicPr>
              <a:picLocks noChangeAspect="1"/>
            </p:cNvPicPr>
            <p:nvPr/>
          </p:nvPicPr>
          <p:blipFill>
            <a:blip r:embed="rId3"/>
            <a:stretch>
              <a:fillRect/>
            </a:stretch>
          </p:blipFill>
          <p:spPr>
            <a:xfrm>
              <a:off x="6732596" y="535948"/>
              <a:ext cx="193853" cy="185425"/>
            </a:xfrm>
            <a:prstGeom prst="rect">
              <a:avLst/>
            </a:prstGeom>
          </p:spPr>
        </p:pic>
        <p:pic>
          <p:nvPicPr>
            <p:cNvPr id="598" name="Picture 597"/>
            <p:cNvPicPr>
              <a:picLocks noChangeAspect="1"/>
            </p:cNvPicPr>
            <p:nvPr/>
          </p:nvPicPr>
          <p:blipFill>
            <a:blip r:embed="rId3"/>
            <a:stretch>
              <a:fillRect/>
            </a:stretch>
          </p:blipFill>
          <p:spPr>
            <a:xfrm>
              <a:off x="6056307" y="688348"/>
              <a:ext cx="193853" cy="185425"/>
            </a:xfrm>
            <a:prstGeom prst="rect">
              <a:avLst/>
            </a:prstGeom>
          </p:spPr>
        </p:pic>
        <p:pic>
          <p:nvPicPr>
            <p:cNvPr id="599" name="Picture 598"/>
            <p:cNvPicPr>
              <a:picLocks noChangeAspect="1"/>
            </p:cNvPicPr>
            <p:nvPr/>
          </p:nvPicPr>
          <p:blipFill>
            <a:blip r:embed="rId3"/>
            <a:stretch>
              <a:fillRect/>
            </a:stretch>
          </p:blipFill>
          <p:spPr>
            <a:xfrm>
              <a:off x="6458033" y="688348"/>
              <a:ext cx="193853" cy="185425"/>
            </a:xfrm>
            <a:prstGeom prst="rect">
              <a:avLst/>
            </a:prstGeom>
          </p:spPr>
        </p:pic>
        <p:pic>
          <p:nvPicPr>
            <p:cNvPr id="600" name="Picture 599"/>
            <p:cNvPicPr>
              <a:picLocks noChangeAspect="1"/>
            </p:cNvPicPr>
            <p:nvPr/>
          </p:nvPicPr>
          <p:blipFill>
            <a:blip r:embed="rId3"/>
            <a:stretch>
              <a:fillRect/>
            </a:stretch>
          </p:blipFill>
          <p:spPr>
            <a:xfrm>
              <a:off x="6250160" y="688348"/>
              <a:ext cx="193853" cy="185425"/>
            </a:xfrm>
            <a:prstGeom prst="rect">
              <a:avLst/>
            </a:prstGeom>
          </p:spPr>
        </p:pic>
        <p:pic>
          <p:nvPicPr>
            <p:cNvPr id="601" name="Picture 600"/>
            <p:cNvPicPr>
              <a:picLocks noChangeAspect="1"/>
            </p:cNvPicPr>
            <p:nvPr/>
          </p:nvPicPr>
          <p:blipFill>
            <a:blip r:embed="rId3"/>
            <a:stretch>
              <a:fillRect/>
            </a:stretch>
          </p:blipFill>
          <p:spPr>
            <a:xfrm>
              <a:off x="6677123" y="688348"/>
              <a:ext cx="193853" cy="185425"/>
            </a:xfrm>
            <a:prstGeom prst="rect">
              <a:avLst/>
            </a:prstGeom>
          </p:spPr>
        </p:pic>
        <p:pic>
          <p:nvPicPr>
            <p:cNvPr id="602" name="Picture 601"/>
            <p:cNvPicPr>
              <a:picLocks noChangeAspect="1"/>
            </p:cNvPicPr>
            <p:nvPr/>
          </p:nvPicPr>
          <p:blipFill>
            <a:blip r:embed="rId3"/>
            <a:stretch>
              <a:fillRect/>
            </a:stretch>
          </p:blipFill>
          <p:spPr>
            <a:xfrm>
              <a:off x="6884996" y="688348"/>
              <a:ext cx="193853" cy="185425"/>
            </a:xfrm>
            <a:prstGeom prst="rect">
              <a:avLst/>
            </a:prstGeom>
          </p:spPr>
        </p:pic>
      </p:grpSp>
      <p:pic>
        <p:nvPicPr>
          <p:cNvPr id="603" name="Content Placeholder 5" descr="attacker-g.png"/>
          <p:cNvPicPr>
            <a:picLocks noChangeAspect="1"/>
          </p:cNvPicPr>
          <p:nvPr/>
        </p:nvPicPr>
        <p:blipFill>
          <a:blip r:embed="rId2"/>
          <a:srcRect l="-88409" r="-88409"/>
          <a:stretch>
            <a:fillRect/>
          </a:stretch>
        </p:blipFill>
        <p:spPr>
          <a:xfrm>
            <a:off x="2459124" y="3028404"/>
            <a:ext cx="291332" cy="160221"/>
          </a:xfrm>
          <a:prstGeom prst="rect">
            <a:avLst/>
          </a:prstGeom>
        </p:spPr>
      </p:pic>
      <p:pic>
        <p:nvPicPr>
          <p:cNvPr id="604" name="Content Placeholder 5" descr="attacker-g.png"/>
          <p:cNvPicPr>
            <a:picLocks noChangeAspect="1"/>
          </p:cNvPicPr>
          <p:nvPr/>
        </p:nvPicPr>
        <p:blipFill>
          <a:blip r:embed="rId2"/>
          <a:srcRect l="-88409" r="-88409"/>
          <a:stretch>
            <a:fillRect/>
          </a:stretch>
        </p:blipFill>
        <p:spPr>
          <a:xfrm>
            <a:off x="2459124" y="3431888"/>
            <a:ext cx="291332" cy="160221"/>
          </a:xfrm>
          <a:prstGeom prst="rect">
            <a:avLst/>
          </a:prstGeom>
        </p:spPr>
      </p:pic>
      <p:pic>
        <p:nvPicPr>
          <p:cNvPr id="605" name="Content Placeholder 5" descr="attacker-g.png"/>
          <p:cNvPicPr>
            <a:picLocks noChangeAspect="1"/>
          </p:cNvPicPr>
          <p:nvPr/>
        </p:nvPicPr>
        <p:blipFill>
          <a:blip r:embed="rId2"/>
          <a:srcRect l="-88409" r="-88409"/>
          <a:stretch>
            <a:fillRect/>
          </a:stretch>
        </p:blipFill>
        <p:spPr>
          <a:xfrm>
            <a:off x="2459124" y="3835372"/>
            <a:ext cx="291332" cy="160221"/>
          </a:xfrm>
          <a:prstGeom prst="rect">
            <a:avLst/>
          </a:prstGeom>
        </p:spPr>
      </p:pic>
      <p:grpSp>
        <p:nvGrpSpPr>
          <p:cNvPr id="15" name="Group 605"/>
          <p:cNvGrpSpPr/>
          <p:nvPr/>
        </p:nvGrpSpPr>
        <p:grpSpPr>
          <a:xfrm>
            <a:off x="5664963" y="2662479"/>
            <a:ext cx="1479742" cy="642625"/>
            <a:chOff x="5599107" y="231148"/>
            <a:chExt cx="1479742" cy="642625"/>
          </a:xfrm>
        </p:grpSpPr>
        <p:pic>
          <p:nvPicPr>
            <p:cNvPr id="607" name="Picture 606"/>
            <p:cNvPicPr>
              <a:picLocks noChangeAspect="1"/>
            </p:cNvPicPr>
            <p:nvPr/>
          </p:nvPicPr>
          <p:blipFill>
            <a:blip r:embed="rId3"/>
            <a:stretch>
              <a:fillRect/>
            </a:stretch>
          </p:blipFill>
          <p:spPr>
            <a:xfrm>
              <a:off x="5599107" y="231148"/>
              <a:ext cx="193853" cy="185425"/>
            </a:xfrm>
            <a:prstGeom prst="rect">
              <a:avLst/>
            </a:prstGeom>
          </p:spPr>
        </p:pic>
        <p:pic>
          <p:nvPicPr>
            <p:cNvPr id="608" name="Picture 607"/>
            <p:cNvPicPr>
              <a:picLocks noChangeAspect="1"/>
            </p:cNvPicPr>
            <p:nvPr/>
          </p:nvPicPr>
          <p:blipFill>
            <a:blip r:embed="rId3"/>
            <a:stretch>
              <a:fillRect/>
            </a:stretch>
          </p:blipFill>
          <p:spPr>
            <a:xfrm>
              <a:off x="6000833" y="231148"/>
              <a:ext cx="193853" cy="185425"/>
            </a:xfrm>
            <a:prstGeom prst="rect">
              <a:avLst/>
            </a:prstGeom>
          </p:spPr>
        </p:pic>
        <p:pic>
          <p:nvPicPr>
            <p:cNvPr id="609" name="Picture 608"/>
            <p:cNvPicPr>
              <a:picLocks noChangeAspect="1"/>
            </p:cNvPicPr>
            <p:nvPr/>
          </p:nvPicPr>
          <p:blipFill>
            <a:blip r:embed="rId3"/>
            <a:stretch>
              <a:fillRect/>
            </a:stretch>
          </p:blipFill>
          <p:spPr>
            <a:xfrm>
              <a:off x="5792960" y="231148"/>
              <a:ext cx="193853" cy="185425"/>
            </a:xfrm>
            <a:prstGeom prst="rect">
              <a:avLst/>
            </a:prstGeom>
          </p:spPr>
        </p:pic>
        <p:pic>
          <p:nvPicPr>
            <p:cNvPr id="610" name="Picture 609"/>
            <p:cNvPicPr>
              <a:picLocks noChangeAspect="1"/>
            </p:cNvPicPr>
            <p:nvPr/>
          </p:nvPicPr>
          <p:blipFill>
            <a:blip r:embed="rId3"/>
            <a:stretch>
              <a:fillRect/>
            </a:stretch>
          </p:blipFill>
          <p:spPr>
            <a:xfrm>
              <a:off x="6219923" y="231148"/>
              <a:ext cx="193853" cy="185425"/>
            </a:xfrm>
            <a:prstGeom prst="rect">
              <a:avLst/>
            </a:prstGeom>
          </p:spPr>
        </p:pic>
        <p:pic>
          <p:nvPicPr>
            <p:cNvPr id="611" name="Picture 610"/>
            <p:cNvPicPr>
              <a:picLocks noChangeAspect="1"/>
            </p:cNvPicPr>
            <p:nvPr/>
          </p:nvPicPr>
          <p:blipFill>
            <a:blip r:embed="rId3"/>
            <a:stretch>
              <a:fillRect/>
            </a:stretch>
          </p:blipFill>
          <p:spPr>
            <a:xfrm>
              <a:off x="6427796" y="231148"/>
              <a:ext cx="193853" cy="185425"/>
            </a:xfrm>
            <a:prstGeom prst="rect">
              <a:avLst/>
            </a:prstGeom>
          </p:spPr>
        </p:pic>
        <p:pic>
          <p:nvPicPr>
            <p:cNvPr id="612" name="Picture 611"/>
            <p:cNvPicPr>
              <a:picLocks noChangeAspect="1"/>
            </p:cNvPicPr>
            <p:nvPr/>
          </p:nvPicPr>
          <p:blipFill>
            <a:blip r:embed="rId3"/>
            <a:stretch>
              <a:fillRect/>
            </a:stretch>
          </p:blipFill>
          <p:spPr>
            <a:xfrm>
              <a:off x="5751507" y="383548"/>
              <a:ext cx="193853" cy="185425"/>
            </a:xfrm>
            <a:prstGeom prst="rect">
              <a:avLst/>
            </a:prstGeom>
          </p:spPr>
        </p:pic>
        <p:pic>
          <p:nvPicPr>
            <p:cNvPr id="613" name="Picture 612"/>
            <p:cNvPicPr>
              <a:picLocks noChangeAspect="1"/>
            </p:cNvPicPr>
            <p:nvPr/>
          </p:nvPicPr>
          <p:blipFill>
            <a:blip r:embed="rId3"/>
            <a:stretch>
              <a:fillRect/>
            </a:stretch>
          </p:blipFill>
          <p:spPr>
            <a:xfrm>
              <a:off x="6153233" y="383548"/>
              <a:ext cx="193853" cy="185425"/>
            </a:xfrm>
            <a:prstGeom prst="rect">
              <a:avLst/>
            </a:prstGeom>
          </p:spPr>
        </p:pic>
        <p:pic>
          <p:nvPicPr>
            <p:cNvPr id="614" name="Picture 613"/>
            <p:cNvPicPr>
              <a:picLocks noChangeAspect="1"/>
            </p:cNvPicPr>
            <p:nvPr/>
          </p:nvPicPr>
          <p:blipFill>
            <a:blip r:embed="rId3"/>
            <a:stretch>
              <a:fillRect/>
            </a:stretch>
          </p:blipFill>
          <p:spPr>
            <a:xfrm>
              <a:off x="5945360" y="383548"/>
              <a:ext cx="193853" cy="185425"/>
            </a:xfrm>
            <a:prstGeom prst="rect">
              <a:avLst/>
            </a:prstGeom>
          </p:spPr>
        </p:pic>
        <p:pic>
          <p:nvPicPr>
            <p:cNvPr id="615" name="Picture 614"/>
            <p:cNvPicPr>
              <a:picLocks noChangeAspect="1"/>
            </p:cNvPicPr>
            <p:nvPr/>
          </p:nvPicPr>
          <p:blipFill>
            <a:blip r:embed="rId3"/>
            <a:stretch>
              <a:fillRect/>
            </a:stretch>
          </p:blipFill>
          <p:spPr>
            <a:xfrm>
              <a:off x="6372323" y="383548"/>
              <a:ext cx="193853" cy="185425"/>
            </a:xfrm>
            <a:prstGeom prst="rect">
              <a:avLst/>
            </a:prstGeom>
          </p:spPr>
        </p:pic>
        <p:pic>
          <p:nvPicPr>
            <p:cNvPr id="616" name="Picture 615"/>
            <p:cNvPicPr>
              <a:picLocks noChangeAspect="1"/>
            </p:cNvPicPr>
            <p:nvPr/>
          </p:nvPicPr>
          <p:blipFill>
            <a:blip r:embed="rId3"/>
            <a:stretch>
              <a:fillRect/>
            </a:stretch>
          </p:blipFill>
          <p:spPr>
            <a:xfrm>
              <a:off x="6580196" y="383548"/>
              <a:ext cx="193853" cy="185425"/>
            </a:xfrm>
            <a:prstGeom prst="rect">
              <a:avLst/>
            </a:prstGeom>
          </p:spPr>
        </p:pic>
        <p:pic>
          <p:nvPicPr>
            <p:cNvPr id="617" name="Picture 616"/>
            <p:cNvPicPr>
              <a:picLocks noChangeAspect="1"/>
            </p:cNvPicPr>
            <p:nvPr/>
          </p:nvPicPr>
          <p:blipFill>
            <a:blip r:embed="rId3"/>
            <a:stretch>
              <a:fillRect/>
            </a:stretch>
          </p:blipFill>
          <p:spPr>
            <a:xfrm>
              <a:off x="5903907" y="535948"/>
              <a:ext cx="193853" cy="185425"/>
            </a:xfrm>
            <a:prstGeom prst="rect">
              <a:avLst/>
            </a:prstGeom>
          </p:spPr>
        </p:pic>
        <p:pic>
          <p:nvPicPr>
            <p:cNvPr id="618" name="Picture 617"/>
            <p:cNvPicPr>
              <a:picLocks noChangeAspect="1"/>
            </p:cNvPicPr>
            <p:nvPr/>
          </p:nvPicPr>
          <p:blipFill>
            <a:blip r:embed="rId3"/>
            <a:stretch>
              <a:fillRect/>
            </a:stretch>
          </p:blipFill>
          <p:spPr>
            <a:xfrm>
              <a:off x="6305633" y="535948"/>
              <a:ext cx="193853" cy="185425"/>
            </a:xfrm>
            <a:prstGeom prst="rect">
              <a:avLst/>
            </a:prstGeom>
          </p:spPr>
        </p:pic>
        <p:pic>
          <p:nvPicPr>
            <p:cNvPr id="619" name="Picture 618"/>
            <p:cNvPicPr>
              <a:picLocks noChangeAspect="1"/>
            </p:cNvPicPr>
            <p:nvPr/>
          </p:nvPicPr>
          <p:blipFill>
            <a:blip r:embed="rId3"/>
            <a:stretch>
              <a:fillRect/>
            </a:stretch>
          </p:blipFill>
          <p:spPr>
            <a:xfrm>
              <a:off x="6097760" y="535948"/>
              <a:ext cx="193853" cy="185425"/>
            </a:xfrm>
            <a:prstGeom prst="rect">
              <a:avLst/>
            </a:prstGeom>
          </p:spPr>
        </p:pic>
        <p:pic>
          <p:nvPicPr>
            <p:cNvPr id="620" name="Picture 619"/>
            <p:cNvPicPr>
              <a:picLocks noChangeAspect="1"/>
            </p:cNvPicPr>
            <p:nvPr/>
          </p:nvPicPr>
          <p:blipFill>
            <a:blip r:embed="rId3"/>
            <a:stretch>
              <a:fillRect/>
            </a:stretch>
          </p:blipFill>
          <p:spPr>
            <a:xfrm>
              <a:off x="6524723" y="535948"/>
              <a:ext cx="193853" cy="185425"/>
            </a:xfrm>
            <a:prstGeom prst="rect">
              <a:avLst/>
            </a:prstGeom>
          </p:spPr>
        </p:pic>
        <p:pic>
          <p:nvPicPr>
            <p:cNvPr id="621" name="Picture 620"/>
            <p:cNvPicPr>
              <a:picLocks noChangeAspect="1"/>
            </p:cNvPicPr>
            <p:nvPr/>
          </p:nvPicPr>
          <p:blipFill>
            <a:blip r:embed="rId3"/>
            <a:stretch>
              <a:fillRect/>
            </a:stretch>
          </p:blipFill>
          <p:spPr>
            <a:xfrm>
              <a:off x="6732596" y="535948"/>
              <a:ext cx="193853" cy="185425"/>
            </a:xfrm>
            <a:prstGeom prst="rect">
              <a:avLst/>
            </a:prstGeom>
          </p:spPr>
        </p:pic>
        <p:pic>
          <p:nvPicPr>
            <p:cNvPr id="622" name="Picture 621"/>
            <p:cNvPicPr>
              <a:picLocks noChangeAspect="1"/>
            </p:cNvPicPr>
            <p:nvPr/>
          </p:nvPicPr>
          <p:blipFill>
            <a:blip r:embed="rId3"/>
            <a:stretch>
              <a:fillRect/>
            </a:stretch>
          </p:blipFill>
          <p:spPr>
            <a:xfrm>
              <a:off x="6056307" y="688348"/>
              <a:ext cx="193853" cy="185425"/>
            </a:xfrm>
            <a:prstGeom prst="rect">
              <a:avLst/>
            </a:prstGeom>
          </p:spPr>
        </p:pic>
        <p:pic>
          <p:nvPicPr>
            <p:cNvPr id="623" name="Picture 622"/>
            <p:cNvPicPr>
              <a:picLocks noChangeAspect="1"/>
            </p:cNvPicPr>
            <p:nvPr/>
          </p:nvPicPr>
          <p:blipFill>
            <a:blip r:embed="rId3"/>
            <a:stretch>
              <a:fillRect/>
            </a:stretch>
          </p:blipFill>
          <p:spPr>
            <a:xfrm>
              <a:off x="6458033" y="688348"/>
              <a:ext cx="193853" cy="185425"/>
            </a:xfrm>
            <a:prstGeom prst="rect">
              <a:avLst/>
            </a:prstGeom>
          </p:spPr>
        </p:pic>
        <p:pic>
          <p:nvPicPr>
            <p:cNvPr id="624" name="Picture 623"/>
            <p:cNvPicPr>
              <a:picLocks noChangeAspect="1"/>
            </p:cNvPicPr>
            <p:nvPr/>
          </p:nvPicPr>
          <p:blipFill>
            <a:blip r:embed="rId3"/>
            <a:stretch>
              <a:fillRect/>
            </a:stretch>
          </p:blipFill>
          <p:spPr>
            <a:xfrm>
              <a:off x="6250160" y="688348"/>
              <a:ext cx="193853" cy="185425"/>
            </a:xfrm>
            <a:prstGeom prst="rect">
              <a:avLst/>
            </a:prstGeom>
          </p:spPr>
        </p:pic>
        <p:pic>
          <p:nvPicPr>
            <p:cNvPr id="625" name="Picture 624"/>
            <p:cNvPicPr>
              <a:picLocks noChangeAspect="1"/>
            </p:cNvPicPr>
            <p:nvPr/>
          </p:nvPicPr>
          <p:blipFill>
            <a:blip r:embed="rId3"/>
            <a:stretch>
              <a:fillRect/>
            </a:stretch>
          </p:blipFill>
          <p:spPr>
            <a:xfrm>
              <a:off x="6677123" y="688348"/>
              <a:ext cx="193853" cy="185425"/>
            </a:xfrm>
            <a:prstGeom prst="rect">
              <a:avLst/>
            </a:prstGeom>
          </p:spPr>
        </p:pic>
        <p:pic>
          <p:nvPicPr>
            <p:cNvPr id="626" name="Picture 625"/>
            <p:cNvPicPr>
              <a:picLocks noChangeAspect="1"/>
            </p:cNvPicPr>
            <p:nvPr/>
          </p:nvPicPr>
          <p:blipFill>
            <a:blip r:embed="rId3"/>
            <a:stretch>
              <a:fillRect/>
            </a:stretch>
          </p:blipFill>
          <p:spPr>
            <a:xfrm>
              <a:off x="6884996" y="688348"/>
              <a:ext cx="193853" cy="185425"/>
            </a:xfrm>
            <a:prstGeom prst="rect">
              <a:avLst/>
            </a:prstGeom>
          </p:spPr>
        </p:pic>
      </p:grpSp>
      <p:grpSp>
        <p:nvGrpSpPr>
          <p:cNvPr id="17" name="Group 626"/>
          <p:cNvGrpSpPr/>
          <p:nvPr/>
        </p:nvGrpSpPr>
        <p:grpSpPr>
          <a:xfrm>
            <a:off x="5550908" y="1907778"/>
            <a:ext cx="1479742" cy="642625"/>
            <a:chOff x="5599107" y="231148"/>
            <a:chExt cx="1479742" cy="642625"/>
          </a:xfrm>
        </p:grpSpPr>
        <p:pic>
          <p:nvPicPr>
            <p:cNvPr id="628" name="Picture 627"/>
            <p:cNvPicPr>
              <a:picLocks noChangeAspect="1"/>
            </p:cNvPicPr>
            <p:nvPr/>
          </p:nvPicPr>
          <p:blipFill>
            <a:blip r:embed="rId3"/>
            <a:stretch>
              <a:fillRect/>
            </a:stretch>
          </p:blipFill>
          <p:spPr>
            <a:xfrm>
              <a:off x="5599107" y="231148"/>
              <a:ext cx="193853" cy="185425"/>
            </a:xfrm>
            <a:prstGeom prst="rect">
              <a:avLst/>
            </a:prstGeom>
          </p:spPr>
        </p:pic>
        <p:pic>
          <p:nvPicPr>
            <p:cNvPr id="629" name="Picture 628"/>
            <p:cNvPicPr>
              <a:picLocks noChangeAspect="1"/>
            </p:cNvPicPr>
            <p:nvPr/>
          </p:nvPicPr>
          <p:blipFill>
            <a:blip r:embed="rId3"/>
            <a:stretch>
              <a:fillRect/>
            </a:stretch>
          </p:blipFill>
          <p:spPr>
            <a:xfrm>
              <a:off x="6000833" y="231148"/>
              <a:ext cx="193853" cy="185425"/>
            </a:xfrm>
            <a:prstGeom prst="rect">
              <a:avLst/>
            </a:prstGeom>
          </p:spPr>
        </p:pic>
        <p:pic>
          <p:nvPicPr>
            <p:cNvPr id="630" name="Picture 629"/>
            <p:cNvPicPr>
              <a:picLocks noChangeAspect="1"/>
            </p:cNvPicPr>
            <p:nvPr/>
          </p:nvPicPr>
          <p:blipFill>
            <a:blip r:embed="rId3"/>
            <a:stretch>
              <a:fillRect/>
            </a:stretch>
          </p:blipFill>
          <p:spPr>
            <a:xfrm>
              <a:off x="5792960" y="231148"/>
              <a:ext cx="193853" cy="185425"/>
            </a:xfrm>
            <a:prstGeom prst="rect">
              <a:avLst/>
            </a:prstGeom>
          </p:spPr>
        </p:pic>
        <p:pic>
          <p:nvPicPr>
            <p:cNvPr id="631" name="Picture 630"/>
            <p:cNvPicPr>
              <a:picLocks noChangeAspect="1"/>
            </p:cNvPicPr>
            <p:nvPr/>
          </p:nvPicPr>
          <p:blipFill>
            <a:blip r:embed="rId3"/>
            <a:stretch>
              <a:fillRect/>
            </a:stretch>
          </p:blipFill>
          <p:spPr>
            <a:xfrm>
              <a:off x="6219923" y="231148"/>
              <a:ext cx="193853" cy="185425"/>
            </a:xfrm>
            <a:prstGeom prst="rect">
              <a:avLst/>
            </a:prstGeom>
          </p:spPr>
        </p:pic>
        <p:pic>
          <p:nvPicPr>
            <p:cNvPr id="632" name="Picture 631"/>
            <p:cNvPicPr>
              <a:picLocks noChangeAspect="1"/>
            </p:cNvPicPr>
            <p:nvPr/>
          </p:nvPicPr>
          <p:blipFill>
            <a:blip r:embed="rId3"/>
            <a:stretch>
              <a:fillRect/>
            </a:stretch>
          </p:blipFill>
          <p:spPr>
            <a:xfrm>
              <a:off x="6427796" y="231148"/>
              <a:ext cx="193853" cy="185425"/>
            </a:xfrm>
            <a:prstGeom prst="rect">
              <a:avLst/>
            </a:prstGeom>
          </p:spPr>
        </p:pic>
        <p:pic>
          <p:nvPicPr>
            <p:cNvPr id="633" name="Picture 632"/>
            <p:cNvPicPr>
              <a:picLocks noChangeAspect="1"/>
            </p:cNvPicPr>
            <p:nvPr/>
          </p:nvPicPr>
          <p:blipFill>
            <a:blip r:embed="rId3"/>
            <a:stretch>
              <a:fillRect/>
            </a:stretch>
          </p:blipFill>
          <p:spPr>
            <a:xfrm>
              <a:off x="5751507" y="383548"/>
              <a:ext cx="193853" cy="185425"/>
            </a:xfrm>
            <a:prstGeom prst="rect">
              <a:avLst/>
            </a:prstGeom>
          </p:spPr>
        </p:pic>
        <p:pic>
          <p:nvPicPr>
            <p:cNvPr id="634" name="Picture 633"/>
            <p:cNvPicPr>
              <a:picLocks noChangeAspect="1"/>
            </p:cNvPicPr>
            <p:nvPr/>
          </p:nvPicPr>
          <p:blipFill>
            <a:blip r:embed="rId3"/>
            <a:stretch>
              <a:fillRect/>
            </a:stretch>
          </p:blipFill>
          <p:spPr>
            <a:xfrm>
              <a:off x="6153233" y="383548"/>
              <a:ext cx="193853" cy="185425"/>
            </a:xfrm>
            <a:prstGeom prst="rect">
              <a:avLst/>
            </a:prstGeom>
          </p:spPr>
        </p:pic>
        <p:pic>
          <p:nvPicPr>
            <p:cNvPr id="635" name="Picture 634"/>
            <p:cNvPicPr>
              <a:picLocks noChangeAspect="1"/>
            </p:cNvPicPr>
            <p:nvPr/>
          </p:nvPicPr>
          <p:blipFill>
            <a:blip r:embed="rId3"/>
            <a:stretch>
              <a:fillRect/>
            </a:stretch>
          </p:blipFill>
          <p:spPr>
            <a:xfrm>
              <a:off x="5945360" y="383548"/>
              <a:ext cx="193853" cy="185425"/>
            </a:xfrm>
            <a:prstGeom prst="rect">
              <a:avLst/>
            </a:prstGeom>
          </p:spPr>
        </p:pic>
        <p:pic>
          <p:nvPicPr>
            <p:cNvPr id="636" name="Picture 635"/>
            <p:cNvPicPr>
              <a:picLocks noChangeAspect="1"/>
            </p:cNvPicPr>
            <p:nvPr/>
          </p:nvPicPr>
          <p:blipFill>
            <a:blip r:embed="rId3"/>
            <a:stretch>
              <a:fillRect/>
            </a:stretch>
          </p:blipFill>
          <p:spPr>
            <a:xfrm>
              <a:off x="6372323" y="383548"/>
              <a:ext cx="193853" cy="185425"/>
            </a:xfrm>
            <a:prstGeom prst="rect">
              <a:avLst/>
            </a:prstGeom>
          </p:spPr>
        </p:pic>
        <p:pic>
          <p:nvPicPr>
            <p:cNvPr id="637" name="Picture 636"/>
            <p:cNvPicPr>
              <a:picLocks noChangeAspect="1"/>
            </p:cNvPicPr>
            <p:nvPr/>
          </p:nvPicPr>
          <p:blipFill>
            <a:blip r:embed="rId3"/>
            <a:stretch>
              <a:fillRect/>
            </a:stretch>
          </p:blipFill>
          <p:spPr>
            <a:xfrm>
              <a:off x="6580196" y="383548"/>
              <a:ext cx="193853" cy="185425"/>
            </a:xfrm>
            <a:prstGeom prst="rect">
              <a:avLst/>
            </a:prstGeom>
          </p:spPr>
        </p:pic>
        <p:pic>
          <p:nvPicPr>
            <p:cNvPr id="638" name="Picture 637"/>
            <p:cNvPicPr>
              <a:picLocks noChangeAspect="1"/>
            </p:cNvPicPr>
            <p:nvPr/>
          </p:nvPicPr>
          <p:blipFill>
            <a:blip r:embed="rId3"/>
            <a:stretch>
              <a:fillRect/>
            </a:stretch>
          </p:blipFill>
          <p:spPr>
            <a:xfrm>
              <a:off x="5903907" y="535948"/>
              <a:ext cx="193853" cy="185425"/>
            </a:xfrm>
            <a:prstGeom prst="rect">
              <a:avLst/>
            </a:prstGeom>
          </p:spPr>
        </p:pic>
        <p:pic>
          <p:nvPicPr>
            <p:cNvPr id="639" name="Picture 638"/>
            <p:cNvPicPr>
              <a:picLocks noChangeAspect="1"/>
            </p:cNvPicPr>
            <p:nvPr/>
          </p:nvPicPr>
          <p:blipFill>
            <a:blip r:embed="rId3"/>
            <a:stretch>
              <a:fillRect/>
            </a:stretch>
          </p:blipFill>
          <p:spPr>
            <a:xfrm>
              <a:off x="6305633" y="535948"/>
              <a:ext cx="193853" cy="185425"/>
            </a:xfrm>
            <a:prstGeom prst="rect">
              <a:avLst/>
            </a:prstGeom>
          </p:spPr>
        </p:pic>
        <p:pic>
          <p:nvPicPr>
            <p:cNvPr id="640" name="Picture 639"/>
            <p:cNvPicPr>
              <a:picLocks noChangeAspect="1"/>
            </p:cNvPicPr>
            <p:nvPr/>
          </p:nvPicPr>
          <p:blipFill>
            <a:blip r:embed="rId3"/>
            <a:stretch>
              <a:fillRect/>
            </a:stretch>
          </p:blipFill>
          <p:spPr>
            <a:xfrm>
              <a:off x="6097760" y="535948"/>
              <a:ext cx="193853" cy="185425"/>
            </a:xfrm>
            <a:prstGeom prst="rect">
              <a:avLst/>
            </a:prstGeom>
          </p:spPr>
        </p:pic>
        <p:pic>
          <p:nvPicPr>
            <p:cNvPr id="641" name="Picture 640"/>
            <p:cNvPicPr>
              <a:picLocks noChangeAspect="1"/>
            </p:cNvPicPr>
            <p:nvPr/>
          </p:nvPicPr>
          <p:blipFill>
            <a:blip r:embed="rId3"/>
            <a:stretch>
              <a:fillRect/>
            </a:stretch>
          </p:blipFill>
          <p:spPr>
            <a:xfrm>
              <a:off x="6524723" y="535948"/>
              <a:ext cx="193853" cy="185425"/>
            </a:xfrm>
            <a:prstGeom prst="rect">
              <a:avLst/>
            </a:prstGeom>
          </p:spPr>
        </p:pic>
        <p:pic>
          <p:nvPicPr>
            <p:cNvPr id="642" name="Picture 641"/>
            <p:cNvPicPr>
              <a:picLocks noChangeAspect="1"/>
            </p:cNvPicPr>
            <p:nvPr/>
          </p:nvPicPr>
          <p:blipFill>
            <a:blip r:embed="rId3"/>
            <a:stretch>
              <a:fillRect/>
            </a:stretch>
          </p:blipFill>
          <p:spPr>
            <a:xfrm>
              <a:off x="6732596" y="535948"/>
              <a:ext cx="193853" cy="185425"/>
            </a:xfrm>
            <a:prstGeom prst="rect">
              <a:avLst/>
            </a:prstGeom>
          </p:spPr>
        </p:pic>
        <p:pic>
          <p:nvPicPr>
            <p:cNvPr id="643" name="Picture 642"/>
            <p:cNvPicPr>
              <a:picLocks noChangeAspect="1"/>
            </p:cNvPicPr>
            <p:nvPr/>
          </p:nvPicPr>
          <p:blipFill>
            <a:blip r:embed="rId3"/>
            <a:stretch>
              <a:fillRect/>
            </a:stretch>
          </p:blipFill>
          <p:spPr>
            <a:xfrm>
              <a:off x="6056307" y="688348"/>
              <a:ext cx="193853" cy="185425"/>
            </a:xfrm>
            <a:prstGeom prst="rect">
              <a:avLst/>
            </a:prstGeom>
          </p:spPr>
        </p:pic>
        <p:pic>
          <p:nvPicPr>
            <p:cNvPr id="644" name="Picture 643"/>
            <p:cNvPicPr>
              <a:picLocks noChangeAspect="1"/>
            </p:cNvPicPr>
            <p:nvPr/>
          </p:nvPicPr>
          <p:blipFill>
            <a:blip r:embed="rId3"/>
            <a:stretch>
              <a:fillRect/>
            </a:stretch>
          </p:blipFill>
          <p:spPr>
            <a:xfrm>
              <a:off x="6458033" y="688348"/>
              <a:ext cx="193853" cy="185425"/>
            </a:xfrm>
            <a:prstGeom prst="rect">
              <a:avLst/>
            </a:prstGeom>
          </p:spPr>
        </p:pic>
        <p:pic>
          <p:nvPicPr>
            <p:cNvPr id="645" name="Picture 644"/>
            <p:cNvPicPr>
              <a:picLocks noChangeAspect="1"/>
            </p:cNvPicPr>
            <p:nvPr/>
          </p:nvPicPr>
          <p:blipFill>
            <a:blip r:embed="rId3"/>
            <a:stretch>
              <a:fillRect/>
            </a:stretch>
          </p:blipFill>
          <p:spPr>
            <a:xfrm>
              <a:off x="6250160" y="688348"/>
              <a:ext cx="193853" cy="185425"/>
            </a:xfrm>
            <a:prstGeom prst="rect">
              <a:avLst/>
            </a:prstGeom>
          </p:spPr>
        </p:pic>
        <p:pic>
          <p:nvPicPr>
            <p:cNvPr id="646" name="Picture 645"/>
            <p:cNvPicPr>
              <a:picLocks noChangeAspect="1"/>
            </p:cNvPicPr>
            <p:nvPr/>
          </p:nvPicPr>
          <p:blipFill>
            <a:blip r:embed="rId3"/>
            <a:stretch>
              <a:fillRect/>
            </a:stretch>
          </p:blipFill>
          <p:spPr>
            <a:xfrm>
              <a:off x="6677123" y="688348"/>
              <a:ext cx="193853" cy="185425"/>
            </a:xfrm>
            <a:prstGeom prst="rect">
              <a:avLst/>
            </a:prstGeom>
          </p:spPr>
        </p:pic>
        <p:pic>
          <p:nvPicPr>
            <p:cNvPr id="647" name="Picture 646"/>
            <p:cNvPicPr>
              <a:picLocks noChangeAspect="1"/>
            </p:cNvPicPr>
            <p:nvPr/>
          </p:nvPicPr>
          <p:blipFill>
            <a:blip r:embed="rId3"/>
            <a:stretch>
              <a:fillRect/>
            </a:stretch>
          </p:blipFill>
          <p:spPr>
            <a:xfrm>
              <a:off x="6884996" y="688348"/>
              <a:ext cx="193853" cy="185425"/>
            </a:xfrm>
            <a:prstGeom prst="rect">
              <a:avLst/>
            </a:prstGeom>
          </p:spPr>
        </p:pic>
      </p:grpSp>
      <p:grpSp>
        <p:nvGrpSpPr>
          <p:cNvPr id="18" name="Group 647"/>
          <p:cNvGrpSpPr/>
          <p:nvPr/>
        </p:nvGrpSpPr>
        <p:grpSpPr>
          <a:xfrm>
            <a:off x="7336362" y="2620350"/>
            <a:ext cx="1479742" cy="642625"/>
            <a:chOff x="5599107" y="231148"/>
            <a:chExt cx="1479742" cy="642625"/>
          </a:xfrm>
        </p:grpSpPr>
        <p:pic>
          <p:nvPicPr>
            <p:cNvPr id="649" name="Picture 648"/>
            <p:cNvPicPr>
              <a:picLocks noChangeAspect="1"/>
            </p:cNvPicPr>
            <p:nvPr/>
          </p:nvPicPr>
          <p:blipFill>
            <a:blip r:embed="rId3"/>
            <a:stretch>
              <a:fillRect/>
            </a:stretch>
          </p:blipFill>
          <p:spPr>
            <a:xfrm>
              <a:off x="5599107" y="231148"/>
              <a:ext cx="193853" cy="185425"/>
            </a:xfrm>
            <a:prstGeom prst="rect">
              <a:avLst/>
            </a:prstGeom>
          </p:spPr>
        </p:pic>
        <p:pic>
          <p:nvPicPr>
            <p:cNvPr id="650" name="Picture 649"/>
            <p:cNvPicPr>
              <a:picLocks noChangeAspect="1"/>
            </p:cNvPicPr>
            <p:nvPr/>
          </p:nvPicPr>
          <p:blipFill>
            <a:blip r:embed="rId3"/>
            <a:stretch>
              <a:fillRect/>
            </a:stretch>
          </p:blipFill>
          <p:spPr>
            <a:xfrm>
              <a:off x="6000833" y="231148"/>
              <a:ext cx="193853" cy="185425"/>
            </a:xfrm>
            <a:prstGeom prst="rect">
              <a:avLst/>
            </a:prstGeom>
          </p:spPr>
        </p:pic>
        <p:pic>
          <p:nvPicPr>
            <p:cNvPr id="651" name="Picture 650"/>
            <p:cNvPicPr>
              <a:picLocks noChangeAspect="1"/>
            </p:cNvPicPr>
            <p:nvPr/>
          </p:nvPicPr>
          <p:blipFill>
            <a:blip r:embed="rId3"/>
            <a:stretch>
              <a:fillRect/>
            </a:stretch>
          </p:blipFill>
          <p:spPr>
            <a:xfrm>
              <a:off x="5792960" y="231148"/>
              <a:ext cx="193853" cy="185425"/>
            </a:xfrm>
            <a:prstGeom prst="rect">
              <a:avLst/>
            </a:prstGeom>
          </p:spPr>
        </p:pic>
        <p:pic>
          <p:nvPicPr>
            <p:cNvPr id="652" name="Picture 651"/>
            <p:cNvPicPr>
              <a:picLocks noChangeAspect="1"/>
            </p:cNvPicPr>
            <p:nvPr/>
          </p:nvPicPr>
          <p:blipFill>
            <a:blip r:embed="rId3"/>
            <a:stretch>
              <a:fillRect/>
            </a:stretch>
          </p:blipFill>
          <p:spPr>
            <a:xfrm>
              <a:off x="6219923" y="231148"/>
              <a:ext cx="193853" cy="185425"/>
            </a:xfrm>
            <a:prstGeom prst="rect">
              <a:avLst/>
            </a:prstGeom>
          </p:spPr>
        </p:pic>
        <p:pic>
          <p:nvPicPr>
            <p:cNvPr id="653" name="Picture 652"/>
            <p:cNvPicPr>
              <a:picLocks noChangeAspect="1"/>
            </p:cNvPicPr>
            <p:nvPr/>
          </p:nvPicPr>
          <p:blipFill>
            <a:blip r:embed="rId3"/>
            <a:stretch>
              <a:fillRect/>
            </a:stretch>
          </p:blipFill>
          <p:spPr>
            <a:xfrm>
              <a:off x="6427796" y="231148"/>
              <a:ext cx="193853" cy="185425"/>
            </a:xfrm>
            <a:prstGeom prst="rect">
              <a:avLst/>
            </a:prstGeom>
          </p:spPr>
        </p:pic>
        <p:pic>
          <p:nvPicPr>
            <p:cNvPr id="654" name="Picture 653"/>
            <p:cNvPicPr>
              <a:picLocks noChangeAspect="1"/>
            </p:cNvPicPr>
            <p:nvPr/>
          </p:nvPicPr>
          <p:blipFill>
            <a:blip r:embed="rId3"/>
            <a:stretch>
              <a:fillRect/>
            </a:stretch>
          </p:blipFill>
          <p:spPr>
            <a:xfrm>
              <a:off x="5751507" y="383548"/>
              <a:ext cx="193853" cy="185425"/>
            </a:xfrm>
            <a:prstGeom prst="rect">
              <a:avLst/>
            </a:prstGeom>
          </p:spPr>
        </p:pic>
        <p:pic>
          <p:nvPicPr>
            <p:cNvPr id="655" name="Picture 654"/>
            <p:cNvPicPr>
              <a:picLocks noChangeAspect="1"/>
            </p:cNvPicPr>
            <p:nvPr/>
          </p:nvPicPr>
          <p:blipFill>
            <a:blip r:embed="rId3"/>
            <a:stretch>
              <a:fillRect/>
            </a:stretch>
          </p:blipFill>
          <p:spPr>
            <a:xfrm>
              <a:off x="6153233" y="383548"/>
              <a:ext cx="193853" cy="185425"/>
            </a:xfrm>
            <a:prstGeom prst="rect">
              <a:avLst/>
            </a:prstGeom>
          </p:spPr>
        </p:pic>
        <p:pic>
          <p:nvPicPr>
            <p:cNvPr id="656" name="Picture 655"/>
            <p:cNvPicPr>
              <a:picLocks noChangeAspect="1"/>
            </p:cNvPicPr>
            <p:nvPr/>
          </p:nvPicPr>
          <p:blipFill>
            <a:blip r:embed="rId3"/>
            <a:stretch>
              <a:fillRect/>
            </a:stretch>
          </p:blipFill>
          <p:spPr>
            <a:xfrm>
              <a:off x="5945360" y="383548"/>
              <a:ext cx="193853" cy="185425"/>
            </a:xfrm>
            <a:prstGeom prst="rect">
              <a:avLst/>
            </a:prstGeom>
          </p:spPr>
        </p:pic>
        <p:pic>
          <p:nvPicPr>
            <p:cNvPr id="657" name="Picture 656"/>
            <p:cNvPicPr>
              <a:picLocks noChangeAspect="1"/>
            </p:cNvPicPr>
            <p:nvPr/>
          </p:nvPicPr>
          <p:blipFill>
            <a:blip r:embed="rId3"/>
            <a:stretch>
              <a:fillRect/>
            </a:stretch>
          </p:blipFill>
          <p:spPr>
            <a:xfrm>
              <a:off x="6372323" y="383548"/>
              <a:ext cx="193853" cy="185425"/>
            </a:xfrm>
            <a:prstGeom prst="rect">
              <a:avLst/>
            </a:prstGeom>
          </p:spPr>
        </p:pic>
        <p:pic>
          <p:nvPicPr>
            <p:cNvPr id="658" name="Picture 657"/>
            <p:cNvPicPr>
              <a:picLocks noChangeAspect="1"/>
            </p:cNvPicPr>
            <p:nvPr/>
          </p:nvPicPr>
          <p:blipFill>
            <a:blip r:embed="rId3"/>
            <a:stretch>
              <a:fillRect/>
            </a:stretch>
          </p:blipFill>
          <p:spPr>
            <a:xfrm>
              <a:off x="6580196" y="383548"/>
              <a:ext cx="193853" cy="185425"/>
            </a:xfrm>
            <a:prstGeom prst="rect">
              <a:avLst/>
            </a:prstGeom>
          </p:spPr>
        </p:pic>
        <p:pic>
          <p:nvPicPr>
            <p:cNvPr id="659" name="Picture 658"/>
            <p:cNvPicPr>
              <a:picLocks noChangeAspect="1"/>
            </p:cNvPicPr>
            <p:nvPr/>
          </p:nvPicPr>
          <p:blipFill>
            <a:blip r:embed="rId3"/>
            <a:stretch>
              <a:fillRect/>
            </a:stretch>
          </p:blipFill>
          <p:spPr>
            <a:xfrm>
              <a:off x="5903907" y="535948"/>
              <a:ext cx="193853" cy="185425"/>
            </a:xfrm>
            <a:prstGeom prst="rect">
              <a:avLst/>
            </a:prstGeom>
          </p:spPr>
        </p:pic>
        <p:pic>
          <p:nvPicPr>
            <p:cNvPr id="660" name="Picture 659"/>
            <p:cNvPicPr>
              <a:picLocks noChangeAspect="1"/>
            </p:cNvPicPr>
            <p:nvPr/>
          </p:nvPicPr>
          <p:blipFill>
            <a:blip r:embed="rId3"/>
            <a:stretch>
              <a:fillRect/>
            </a:stretch>
          </p:blipFill>
          <p:spPr>
            <a:xfrm>
              <a:off x="6305633" y="535948"/>
              <a:ext cx="193853" cy="185425"/>
            </a:xfrm>
            <a:prstGeom prst="rect">
              <a:avLst/>
            </a:prstGeom>
          </p:spPr>
        </p:pic>
        <p:pic>
          <p:nvPicPr>
            <p:cNvPr id="661" name="Picture 660"/>
            <p:cNvPicPr>
              <a:picLocks noChangeAspect="1"/>
            </p:cNvPicPr>
            <p:nvPr/>
          </p:nvPicPr>
          <p:blipFill>
            <a:blip r:embed="rId3"/>
            <a:stretch>
              <a:fillRect/>
            </a:stretch>
          </p:blipFill>
          <p:spPr>
            <a:xfrm>
              <a:off x="6097760" y="535948"/>
              <a:ext cx="193853" cy="185425"/>
            </a:xfrm>
            <a:prstGeom prst="rect">
              <a:avLst/>
            </a:prstGeom>
          </p:spPr>
        </p:pic>
        <p:pic>
          <p:nvPicPr>
            <p:cNvPr id="662" name="Picture 661"/>
            <p:cNvPicPr>
              <a:picLocks noChangeAspect="1"/>
            </p:cNvPicPr>
            <p:nvPr/>
          </p:nvPicPr>
          <p:blipFill>
            <a:blip r:embed="rId3"/>
            <a:stretch>
              <a:fillRect/>
            </a:stretch>
          </p:blipFill>
          <p:spPr>
            <a:xfrm>
              <a:off x="6524723" y="535948"/>
              <a:ext cx="193853" cy="185425"/>
            </a:xfrm>
            <a:prstGeom prst="rect">
              <a:avLst/>
            </a:prstGeom>
          </p:spPr>
        </p:pic>
        <p:pic>
          <p:nvPicPr>
            <p:cNvPr id="663" name="Picture 662"/>
            <p:cNvPicPr>
              <a:picLocks noChangeAspect="1"/>
            </p:cNvPicPr>
            <p:nvPr/>
          </p:nvPicPr>
          <p:blipFill>
            <a:blip r:embed="rId3"/>
            <a:stretch>
              <a:fillRect/>
            </a:stretch>
          </p:blipFill>
          <p:spPr>
            <a:xfrm>
              <a:off x="6732596" y="535948"/>
              <a:ext cx="193853" cy="185425"/>
            </a:xfrm>
            <a:prstGeom prst="rect">
              <a:avLst/>
            </a:prstGeom>
          </p:spPr>
        </p:pic>
        <p:pic>
          <p:nvPicPr>
            <p:cNvPr id="664" name="Picture 663"/>
            <p:cNvPicPr>
              <a:picLocks noChangeAspect="1"/>
            </p:cNvPicPr>
            <p:nvPr/>
          </p:nvPicPr>
          <p:blipFill>
            <a:blip r:embed="rId3"/>
            <a:stretch>
              <a:fillRect/>
            </a:stretch>
          </p:blipFill>
          <p:spPr>
            <a:xfrm>
              <a:off x="6056307" y="688348"/>
              <a:ext cx="193853" cy="185425"/>
            </a:xfrm>
            <a:prstGeom prst="rect">
              <a:avLst/>
            </a:prstGeom>
          </p:spPr>
        </p:pic>
        <p:pic>
          <p:nvPicPr>
            <p:cNvPr id="665" name="Picture 664"/>
            <p:cNvPicPr>
              <a:picLocks noChangeAspect="1"/>
            </p:cNvPicPr>
            <p:nvPr/>
          </p:nvPicPr>
          <p:blipFill>
            <a:blip r:embed="rId3"/>
            <a:stretch>
              <a:fillRect/>
            </a:stretch>
          </p:blipFill>
          <p:spPr>
            <a:xfrm>
              <a:off x="6458033" y="688348"/>
              <a:ext cx="193853" cy="185425"/>
            </a:xfrm>
            <a:prstGeom prst="rect">
              <a:avLst/>
            </a:prstGeom>
          </p:spPr>
        </p:pic>
        <p:pic>
          <p:nvPicPr>
            <p:cNvPr id="666" name="Picture 665"/>
            <p:cNvPicPr>
              <a:picLocks noChangeAspect="1"/>
            </p:cNvPicPr>
            <p:nvPr/>
          </p:nvPicPr>
          <p:blipFill>
            <a:blip r:embed="rId3"/>
            <a:stretch>
              <a:fillRect/>
            </a:stretch>
          </p:blipFill>
          <p:spPr>
            <a:xfrm>
              <a:off x="6250160" y="688348"/>
              <a:ext cx="193853" cy="185425"/>
            </a:xfrm>
            <a:prstGeom prst="rect">
              <a:avLst/>
            </a:prstGeom>
          </p:spPr>
        </p:pic>
        <p:pic>
          <p:nvPicPr>
            <p:cNvPr id="667" name="Picture 666"/>
            <p:cNvPicPr>
              <a:picLocks noChangeAspect="1"/>
            </p:cNvPicPr>
            <p:nvPr/>
          </p:nvPicPr>
          <p:blipFill>
            <a:blip r:embed="rId3"/>
            <a:stretch>
              <a:fillRect/>
            </a:stretch>
          </p:blipFill>
          <p:spPr>
            <a:xfrm>
              <a:off x="6677123" y="688348"/>
              <a:ext cx="193853" cy="185425"/>
            </a:xfrm>
            <a:prstGeom prst="rect">
              <a:avLst/>
            </a:prstGeom>
          </p:spPr>
        </p:pic>
        <p:pic>
          <p:nvPicPr>
            <p:cNvPr id="668" name="Picture 667"/>
            <p:cNvPicPr>
              <a:picLocks noChangeAspect="1"/>
            </p:cNvPicPr>
            <p:nvPr/>
          </p:nvPicPr>
          <p:blipFill>
            <a:blip r:embed="rId3"/>
            <a:stretch>
              <a:fillRect/>
            </a:stretch>
          </p:blipFill>
          <p:spPr>
            <a:xfrm>
              <a:off x="6884996" y="688348"/>
              <a:ext cx="193853" cy="185425"/>
            </a:xfrm>
            <a:prstGeom prst="rect">
              <a:avLst/>
            </a:prstGeom>
          </p:spPr>
        </p:pic>
      </p:grpSp>
      <p:grpSp>
        <p:nvGrpSpPr>
          <p:cNvPr id="19" name="Group 668"/>
          <p:cNvGrpSpPr/>
          <p:nvPr/>
        </p:nvGrpSpPr>
        <p:grpSpPr>
          <a:xfrm>
            <a:off x="7222307" y="1865649"/>
            <a:ext cx="1479742" cy="642625"/>
            <a:chOff x="5599107" y="231148"/>
            <a:chExt cx="1479742" cy="642625"/>
          </a:xfrm>
        </p:grpSpPr>
        <p:pic>
          <p:nvPicPr>
            <p:cNvPr id="670" name="Picture 669"/>
            <p:cNvPicPr>
              <a:picLocks noChangeAspect="1"/>
            </p:cNvPicPr>
            <p:nvPr/>
          </p:nvPicPr>
          <p:blipFill>
            <a:blip r:embed="rId3"/>
            <a:stretch>
              <a:fillRect/>
            </a:stretch>
          </p:blipFill>
          <p:spPr>
            <a:xfrm>
              <a:off x="5599107" y="231148"/>
              <a:ext cx="193853" cy="185425"/>
            </a:xfrm>
            <a:prstGeom prst="rect">
              <a:avLst/>
            </a:prstGeom>
          </p:spPr>
        </p:pic>
        <p:pic>
          <p:nvPicPr>
            <p:cNvPr id="671" name="Picture 670"/>
            <p:cNvPicPr>
              <a:picLocks noChangeAspect="1"/>
            </p:cNvPicPr>
            <p:nvPr/>
          </p:nvPicPr>
          <p:blipFill>
            <a:blip r:embed="rId3"/>
            <a:stretch>
              <a:fillRect/>
            </a:stretch>
          </p:blipFill>
          <p:spPr>
            <a:xfrm>
              <a:off x="6000833" y="231148"/>
              <a:ext cx="193853" cy="185425"/>
            </a:xfrm>
            <a:prstGeom prst="rect">
              <a:avLst/>
            </a:prstGeom>
          </p:spPr>
        </p:pic>
        <p:pic>
          <p:nvPicPr>
            <p:cNvPr id="672" name="Picture 671"/>
            <p:cNvPicPr>
              <a:picLocks noChangeAspect="1"/>
            </p:cNvPicPr>
            <p:nvPr/>
          </p:nvPicPr>
          <p:blipFill>
            <a:blip r:embed="rId3"/>
            <a:stretch>
              <a:fillRect/>
            </a:stretch>
          </p:blipFill>
          <p:spPr>
            <a:xfrm>
              <a:off x="5792960" y="231148"/>
              <a:ext cx="193853" cy="185425"/>
            </a:xfrm>
            <a:prstGeom prst="rect">
              <a:avLst/>
            </a:prstGeom>
          </p:spPr>
        </p:pic>
        <p:pic>
          <p:nvPicPr>
            <p:cNvPr id="673" name="Picture 672"/>
            <p:cNvPicPr>
              <a:picLocks noChangeAspect="1"/>
            </p:cNvPicPr>
            <p:nvPr/>
          </p:nvPicPr>
          <p:blipFill>
            <a:blip r:embed="rId3"/>
            <a:stretch>
              <a:fillRect/>
            </a:stretch>
          </p:blipFill>
          <p:spPr>
            <a:xfrm>
              <a:off x="6219923" y="231148"/>
              <a:ext cx="193853" cy="185425"/>
            </a:xfrm>
            <a:prstGeom prst="rect">
              <a:avLst/>
            </a:prstGeom>
          </p:spPr>
        </p:pic>
        <p:pic>
          <p:nvPicPr>
            <p:cNvPr id="674" name="Picture 673"/>
            <p:cNvPicPr>
              <a:picLocks noChangeAspect="1"/>
            </p:cNvPicPr>
            <p:nvPr/>
          </p:nvPicPr>
          <p:blipFill>
            <a:blip r:embed="rId3"/>
            <a:stretch>
              <a:fillRect/>
            </a:stretch>
          </p:blipFill>
          <p:spPr>
            <a:xfrm>
              <a:off x="6427796" y="231148"/>
              <a:ext cx="193853" cy="185425"/>
            </a:xfrm>
            <a:prstGeom prst="rect">
              <a:avLst/>
            </a:prstGeom>
          </p:spPr>
        </p:pic>
        <p:pic>
          <p:nvPicPr>
            <p:cNvPr id="675" name="Picture 674"/>
            <p:cNvPicPr>
              <a:picLocks noChangeAspect="1"/>
            </p:cNvPicPr>
            <p:nvPr/>
          </p:nvPicPr>
          <p:blipFill>
            <a:blip r:embed="rId3"/>
            <a:stretch>
              <a:fillRect/>
            </a:stretch>
          </p:blipFill>
          <p:spPr>
            <a:xfrm>
              <a:off x="5751507" y="383548"/>
              <a:ext cx="193853" cy="185425"/>
            </a:xfrm>
            <a:prstGeom prst="rect">
              <a:avLst/>
            </a:prstGeom>
          </p:spPr>
        </p:pic>
        <p:pic>
          <p:nvPicPr>
            <p:cNvPr id="676" name="Picture 675"/>
            <p:cNvPicPr>
              <a:picLocks noChangeAspect="1"/>
            </p:cNvPicPr>
            <p:nvPr/>
          </p:nvPicPr>
          <p:blipFill>
            <a:blip r:embed="rId3"/>
            <a:stretch>
              <a:fillRect/>
            </a:stretch>
          </p:blipFill>
          <p:spPr>
            <a:xfrm>
              <a:off x="6153233" y="383548"/>
              <a:ext cx="193853" cy="185425"/>
            </a:xfrm>
            <a:prstGeom prst="rect">
              <a:avLst/>
            </a:prstGeom>
          </p:spPr>
        </p:pic>
        <p:pic>
          <p:nvPicPr>
            <p:cNvPr id="677" name="Picture 676"/>
            <p:cNvPicPr>
              <a:picLocks noChangeAspect="1"/>
            </p:cNvPicPr>
            <p:nvPr/>
          </p:nvPicPr>
          <p:blipFill>
            <a:blip r:embed="rId3"/>
            <a:stretch>
              <a:fillRect/>
            </a:stretch>
          </p:blipFill>
          <p:spPr>
            <a:xfrm>
              <a:off x="5945360" y="383548"/>
              <a:ext cx="193853" cy="185425"/>
            </a:xfrm>
            <a:prstGeom prst="rect">
              <a:avLst/>
            </a:prstGeom>
          </p:spPr>
        </p:pic>
        <p:pic>
          <p:nvPicPr>
            <p:cNvPr id="678" name="Picture 677"/>
            <p:cNvPicPr>
              <a:picLocks noChangeAspect="1"/>
            </p:cNvPicPr>
            <p:nvPr/>
          </p:nvPicPr>
          <p:blipFill>
            <a:blip r:embed="rId3"/>
            <a:stretch>
              <a:fillRect/>
            </a:stretch>
          </p:blipFill>
          <p:spPr>
            <a:xfrm>
              <a:off x="6372323" y="383548"/>
              <a:ext cx="193853" cy="185425"/>
            </a:xfrm>
            <a:prstGeom prst="rect">
              <a:avLst/>
            </a:prstGeom>
          </p:spPr>
        </p:pic>
        <p:pic>
          <p:nvPicPr>
            <p:cNvPr id="679" name="Picture 678"/>
            <p:cNvPicPr>
              <a:picLocks noChangeAspect="1"/>
            </p:cNvPicPr>
            <p:nvPr/>
          </p:nvPicPr>
          <p:blipFill>
            <a:blip r:embed="rId3"/>
            <a:stretch>
              <a:fillRect/>
            </a:stretch>
          </p:blipFill>
          <p:spPr>
            <a:xfrm>
              <a:off x="6580196" y="383548"/>
              <a:ext cx="193853" cy="185425"/>
            </a:xfrm>
            <a:prstGeom prst="rect">
              <a:avLst/>
            </a:prstGeom>
          </p:spPr>
        </p:pic>
        <p:pic>
          <p:nvPicPr>
            <p:cNvPr id="680" name="Picture 679"/>
            <p:cNvPicPr>
              <a:picLocks noChangeAspect="1"/>
            </p:cNvPicPr>
            <p:nvPr/>
          </p:nvPicPr>
          <p:blipFill>
            <a:blip r:embed="rId3"/>
            <a:stretch>
              <a:fillRect/>
            </a:stretch>
          </p:blipFill>
          <p:spPr>
            <a:xfrm>
              <a:off x="5903907" y="535948"/>
              <a:ext cx="193853" cy="185425"/>
            </a:xfrm>
            <a:prstGeom prst="rect">
              <a:avLst/>
            </a:prstGeom>
          </p:spPr>
        </p:pic>
        <p:pic>
          <p:nvPicPr>
            <p:cNvPr id="681" name="Picture 680"/>
            <p:cNvPicPr>
              <a:picLocks noChangeAspect="1"/>
            </p:cNvPicPr>
            <p:nvPr/>
          </p:nvPicPr>
          <p:blipFill>
            <a:blip r:embed="rId3"/>
            <a:stretch>
              <a:fillRect/>
            </a:stretch>
          </p:blipFill>
          <p:spPr>
            <a:xfrm>
              <a:off x="6305633" y="535948"/>
              <a:ext cx="193853" cy="185425"/>
            </a:xfrm>
            <a:prstGeom prst="rect">
              <a:avLst/>
            </a:prstGeom>
          </p:spPr>
        </p:pic>
        <p:pic>
          <p:nvPicPr>
            <p:cNvPr id="682" name="Picture 681"/>
            <p:cNvPicPr>
              <a:picLocks noChangeAspect="1"/>
            </p:cNvPicPr>
            <p:nvPr/>
          </p:nvPicPr>
          <p:blipFill>
            <a:blip r:embed="rId3"/>
            <a:stretch>
              <a:fillRect/>
            </a:stretch>
          </p:blipFill>
          <p:spPr>
            <a:xfrm>
              <a:off x="6097760" y="535948"/>
              <a:ext cx="193853" cy="185425"/>
            </a:xfrm>
            <a:prstGeom prst="rect">
              <a:avLst/>
            </a:prstGeom>
          </p:spPr>
        </p:pic>
        <p:pic>
          <p:nvPicPr>
            <p:cNvPr id="683" name="Picture 682"/>
            <p:cNvPicPr>
              <a:picLocks noChangeAspect="1"/>
            </p:cNvPicPr>
            <p:nvPr/>
          </p:nvPicPr>
          <p:blipFill>
            <a:blip r:embed="rId3"/>
            <a:stretch>
              <a:fillRect/>
            </a:stretch>
          </p:blipFill>
          <p:spPr>
            <a:xfrm>
              <a:off x="6524723" y="535948"/>
              <a:ext cx="193853" cy="185425"/>
            </a:xfrm>
            <a:prstGeom prst="rect">
              <a:avLst/>
            </a:prstGeom>
          </p:spPr>
        </p:pic>
        <p:pic>
          <p:nvPicPr>
            <p:cNvPr id="684" name="Picture 683"/>
            <p:cNvPicPr>
              <a:picLocks noChangeAspect="1"/>
            </p:cNvPicPr>
            <p:nvPr/>
          </p:nvPicPr>
          <p:blipFill>
            <a:blip r:embed="rId3"/>
            <a:stretch>
              <a:fillRect/>
            </a:stretch>
          </p:blipFill>
          <p:spPr>
            <a:xfrm>
              <a:off x="6732596" y="535948"/>
              <a:ext cx="193853" cy="185425"/>
            </a:xfrm>
            <a:prstGeom prst="rect">
              <a:avLst/>
            </a:prstGeom>
          </p:spPr>
        </p:pic>
        <p:pic>
          <p:nvPicPr>
            <p:cNvPr id="685" name="Picture 684"/>
            <p:cNvPicPr>
              <a:picLocks noChangeAspect="1"/>
            </p:cNvPicPr>
            <p:nvPr/>
          </p:nvPicPr>
          <p:blipFill>
            <a:blip r:embed="rId3"/>
            <a:stretch>
              <a:fillRect/>
            </a:stretch>
          </p:blipFill>
          <p:spPr>
            <a:xfrm>
              <a:off x="6056307" y="688348"/>
              <a:ext cx="193853" cy="185425"/>
            </a:xfrm>
            <a:prstGeom prst="rect">
              <a:avLst/>
            </a:prstGeom>
          </p:spPr>
        </p:pic>
        <p:pic>
          <p:nvPicPr>
            <p:cNvPr id="686" name="Picture 685"/>
            <p:cNvPicPr>
              <a:picLocks noChangeAspect="1"/>
            </p:cNvPicPr>
            <p:nvPr/>
          </p:nvPicPr>
          <p:blipFill>
            <a:blip r:embed="rId3"/>
            <a:stretch>
              <a:fillRect/>
            </a:stretch>
          </p:blipFill>
          <p:spPr>
            <a:xfrm>
              <a:off x="6458033" y="688348"/>
              <a:ext cx="193853" cy="185425"/>
            </a:xfrm>
            <a:prstGeom prst="rect">
              <a:avLst/>
            </a:prstGeom>
          </p:spPr>
        </p:pic>
        <p:pic>
          <p:nvPicPr>
            <p:cNvPr id="687" name="Picture 686"/>
            <p:cNvPicPr>
              <a:picLocks noChangeAspect="1"/>
            </p:cNvPicPr>
            <p:nvPr/>
          </p:nvPicPr>
          <p:blipFill>
            <a:blip r:embed="rId3"/>
            <a:stretch>
              <a:fillRect/>
            </a:stretch>
          </p:blipFill>
          <p:spPr>
            <a:xfrm>
              <a:off x="6250160" y="688348"/>
              <a:ext cx="193853" cy="185425"/>
            </a:xfrm>
            <a:prstGeom prst="rect">
              <a:avLst/>
            </a:prstGeom>
          </p:spPr>
        </p:pic>
        <p:pic>
          <p:nvPicPr>
            <p:cNvPr id="688" name="Picture 687"/>
            <p:cNvPicPr>
              <a:picLocks noChangeAspect="1"/>
            </p:cNvPicPr>
            <p:nvPr/>
          </p:nvPicPr>
          <p:blipFill>
            <a:blip r:embed="rId3"/>
            <a:stretch>
              <a:fillRect/>
            </a:stretch>
          </p:blipFill>
          <p:spPr>
            <a:xfrm>
              <a:off x="6677123" y="688348"/>
              <a:ext cx="193853" cy="185425"/>
            </a:xfrm>
            <a:prstGeom prst="rect">
              <a:avLst/>
            </a:prstGeom>
          </p:spPr>
        </p:pic>
        <p:pic>
          <p:nvPicPr>
            <p:cNvPr id="689" name="Picture 688"/>
            <p:cNvPicPr>
              <a:picLocks noChangeAspect="1"/>
            </p:cNvPicPr>
            <p:nvPr/>
          </p:nvPicPr>
          <p:blipFill>
            <a:blip r:embed="rId3"/>
            <a:stretch>
              <a:fillRect/>
            </a:stretch>
          </p:blipFill>
          <p:spPr>
            <a:xfrm>
              <a:off x="6884996" y="688348"/>
              <a:ext cx="193853" cy="185425"/>
            </a:xfrm>
            <a:prstGeom prst="rect">
              <a:avLst/>
            </a:prstGeom>
          </p:spPr>
        </p:pic>
      </p:grpSp>
      <p:cxnSp>
        <p:nvCxnSpPr>
          <p:cNvPr id="690" name="Straight Arrow Connector 689"/>
          <p:cNvCxnSpPr/>
          <p:nvPr/>
        </p:nvCxnSpPr>
        <p:spPr>
          <a:xfrm flipV="1">
            <a:off x="2532111" y="2245603"/>
            <a:ext cx="1534055" cy="11074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1" name="Straight Arrow Connector 690"/>
          <p:cNvCxnSpPr/>
          <p:nvPr/>
        </p:nvCxnSpPr>
        <p:spPr>
          <a:xfrm flipV="1">
            <a:off x="2695727" y="2974688"/>
            <a:ext cx="1464257" cy="8899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2" name="Straight Arrow Connector 691"/>
          <p:cNvCxnSpPr/>
          <p:nvPr/>
        </p:nvCxnSpPr>
        <p:spPr>
          <a:xfrm flipV="1">
            <a:off x="2639444" y="4355321"/>
            <a:ext cx="3091399" cy="9893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3" name="Straight Arrow Connector 692"/>
          <p:cNvCxnSpPr/>
          <p:nvPr/>
        </p:nvCxnSpPr>
        <p:spPr>
          <a:xfrm flipV="1">
            <a:off x="2778736" y="4508164"/>
            <a:ext cx="4567121" cy="602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4" name="Straight Arrow Connector 693"/>
          <p:cNvCxnSpPr/>
          <p:nvPr/>
        </p:nvCxnSpPr>
        <p:spPr>
          <a:xfrm flipV="1">
            <a:off x="2609208" y="3803603"/>
            <a:ext cx="3063053" cy="7045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5" name="Straight Arrow Connector 694"/>
          <p:cNvCxnSpPr/>
          <p:nvPr/>
        </p:nvCxnSpPr>
        <p:spPr>
          <a:xfrm flipV="1">
            <a:off x="2730335" y="3820116"/>
            <a:ext cx="4557852" cy="8899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96" name="Content Placeholder 5" descr="attacker-g.png"/>
          <p:cNvPicPr>
            <a:picLocks noChangeAspect="1"/>
          </p:cNvPicPr>
          <p:nvPr/>
        </p:nvPicPr>
        <p:blipFill>
          <a:blip r:embed="rId2"/>
          <a:srcRect l="-88409" r="-88409"/>
          <a:stretch>
            <a:fillRect/>
          </a:stretch>
        </p:blipFill>
        <p:spPr>
          <a:xfrm>
            <a:off x="2291972" y="4476133"/>
            <a:ext cx="291332" cy="160221"/>
          </a:xfrm>
          <a:prstGeom prst="rect">
            <a:avLst/>
          </a:prstGeom>
        </p:spPr>
      </p:pic>
      <p:pic>
        <p:nvPicPr>
          <p:cNvPr id="697" name="Content Placeholder 5" descr="attacker-g.png"/>
          <p:cNvPicPr>
            <a:picLocks noChangeAspect="1"/>
          </p:cNvPicPr>
          <p:nvPr/>
        </p:nvPicPr>
        <p:blipFill>
          <a:blip r:embed="rId2"/>
          <a:srcRect l="-88409" r="-88409"/>
          <a:stretch>
            <a:fillRect/>
          </a:stretch>
        </p:blipFill>
        <p:spPr>
          <a:xfrm>
            <a:off x="2302051" y="4879617"/>
            <a:ext cx="291332" cy="160221"/>
          </a:xfrm>
          <a:prstGeom prst="rect">
            <a:avLst/>
          </a:prstGeom>
        </p:spPr>
      </p:pic>
      <p:pic>
        <p:nvPicPr>
          <p:cNvPr id="698" name="Content Placeholder 5" descr="attacker-g.png"/>
          <p:cNvPicPr>
            <a:picLocks noChangeAspect="1"/>
          </p:cNvPicPr>
          <p:nvPr/>
        </p:nvPicPr>
        <p:blipFill>
          <a:blip r:embed="rId2"/>
          <a:srcRect l="-88409" r="-88409"/>
          <a:stretch>
            <a:fillRect/>
          </a:stretch>
        </p:blipFill>
        <p:spPr>
          <a:xfrm>
            <a:off x="2291972" y="5283101"/>
            <a:ext cx="291332" cy="160221"/>
          </a:xfrm>
          <a:prstGeom prst="rect">
            <a:avLst/>
          </a:prstGeom>
        </p:spPr>
      </p:pic>
      <p:grpSp>
        <p:nvGrpSpPr>
          <p:cNvPr id="20" name="Group 698"/>
          <p:cNvGrpSpPr/>
          <p:nvPr/>
        </p:nvGrpSpPr>
        <p:grpSpPr>
          <a:xfrm>
            <a:off x="4132046" y="4236992"/>
            <a:ext cx="1479742" cy="642625"/>
            <a:chOff x="5599107" y="231148"/>
            <a:chExt cx="1479742" cy="642625"/>
          </a:xfrm>
        </p:grpSpPr>
        <p:pic>
          <p:nvPicPr>
            <p:cNvPr id="700" name="Picture 699"/>
            <p:cNvPicPr>
              <a:picLocks noChangeAspect="1"/>
            </p:cNvPicPr>
            <p:nvPr/>
          </p:nvPicPr>
          <p:blipFill>
            <a:blip r:embed="rId3"/>
            <a:stretch>
              <a:fillRect/>
            </a:stretch>
          </p:blipFill>
          <p:spPr>
            <a:xfrm>
              <a:off x="5599107" y="231148"/>
              <a:ext cx="193853" cy="185425"/>
            </a:xfrm>
            <a:prstGeom prst="rect">
              <a:avLst/>
            </a:prstGeom>
          </p:spPr>
        </p:pic>
        <p:pic>
          <p:nvPicPr>
            <p:cNvPr id="701" name="Picture 700"/>
            <p:cNvPicPr>
              <a:picLocks noChangeAspect="1"/>
            </p:cNvPicPr>
            <p:nvPr/>
          </p:nvPicPr>
          <p:blipFill>
            <a:blip r:embed="rId3"/>
            <a:stretch>
              <a:fillRect/>
            </a:stretch>
          </p:blipFill>
          <p:spPr>
            <a:xfrm>
              <a:off x="6000833" y="231148"/>
              <a:ext cx="193853" cy="185425"/>
            </a:xfrm>
            <a:prstGeom prst="rect">
              <a:avLst/>
            </a:prstGeom>
          </p:spPr>
        </p:pic>
        <p:pic>
          <p:nvPicPr>
            <p:cNvPr id="702" name="Picture 701"/>
            <p:cNvPicPr>
              <a:picLocks noChangeAspect="1"/>
            </p:cNvPicPr>
            <p:nvPr/>
          </p:nvPicPr>
          <p:blipFill>
            <a:blip r:embed="rId3"/>
            <a:stretch>
              <a:fillRect/>
            </a:stretch>
          </p:blipFill>
          <p:spPr>
            <a:xfrm>
              <a:off x="5792960" y="231148"/>
              <a:ext cx="193853" cy="185425"/>
            </a:xfrm>
            <a:prstGeom prst="rect">
              <a:avLst/>
            </a:prstGeom>
          </p:spPr>
        </p:pic>
        <p:pic>
          <p:nvPicPr>
            <p:cNvPr id="703" name="Picture 702"/>
            <p:cNvPicPr>
              <a:picLocks noChangeAspect="1"/>
            </p:cNvPicPr>
            <p:nvPr/>
          </p:nvPicPr>
          <p:blipFill>
            <a:blip r:embed="rId3"/>
            <a:stretch>
              <a:fillRect/>
            </a:stretch>
          </p:blipFill>
          <p:spPr>
            <a:xfrm>
              <a:off x="6219923" y="231148"/>
              <a:ext cx="193853" cy="185425"/>
            </a:xfrm>
            <a:prstGeom prst="rect">
              <a:avLst/>
            </a:prstGeom>
          </p:spPr>
        </p:pic>
        <p:pic>
          <p:nvPicPr>
            <p:cNvPr id="704" name="Picture 703"/>
            <p:cNvPicPr>
              <a:picLocks noChangeAspect="1"/>
            </p:cNvPicPr>
            <p:nvPr/>
          </p:nvPicPr>
          <p:blipFill>
            <a:blip r:embed="rId3"/>
            <a:stretch>
              <a:fillRect/>
            </a:stretch>
          </p:blipFill>
          <p:spPr>
            <a:xfrm>
              <a:off x="6427796" y="231148"/>
              <a:ext cx="193853" cy="185425"/>
            </a:xfrm>
            <a:prstGeom prst="rect">
              <a:avLst/>
            </a:prstGeom>
          </p:spPr>
        </p:pic>
        <p:pic>
          <p:nvPicPr>
            <p:cNvPr id="705" name="Picture 704"/>
            <p:cNvPicPr>
              <a:picLocks noChangeAspect="1"/>
            </p:cNvPicPr>
            <p:nvPr/>
          </p:nvPicPr>
          <p:blipFill>
            <a:blip r:embed="rId3"/>
            <a:stretch>
              <a:fillRect/>
            </a:stretch>
          </p:blipFill>
          <p:spPr>
            <a:xfrm>
              <a:off x="5751507" y="383548"/>
              <a:ext cx="193853" cy="185425"/>
            </a:xfrm>
            <a:prstGeom prst="rect">
              <a:avLst/>
            </a:prstGeom>
          </p:spPr>
        </p:pic>
        <p:pic>
          <p:nvPicPr>
            <p:cNvPr id="706" name="Picture 705"/>
            <p:cNvPicPr>
              <a:picLocks noChangeAspect="1"/>
            </p:cNvPicPr>
            <p:nvPr/>
          </p:nvPicPr>
          <p:blipFill>
            <a:blip r:embed="rId3"/>
            <a:stretch>
              <a:fillRect/>
            </a:stretch>
          </p:blipFill>
          <p:spPr>
            <a:xfrm>
              <a:off x="6153233" y="383548"/>
              <a:ext cx="193853" cy="185425"/>
            </a:xfrm>
            <a:prstGeom prst="rect">
              <a:avLst/>
            </a:prstGeom>
          </p:spPr>
        </p:pic>
        <p:pic>
          <p:nvPicPr>
            <p:cNvPr id="707" name="Picture 706"/>
            <p:cNvPicPr>
              <a:picLocks noChangeAspect="1"/>
            </p:cNvPicPr>
            <p:nvPr/>
          </p:nvPicPr>
          <p:blipFill>
            <a:blip r:embed="rId3"/>
            <a:stretch>
              <a:fillRect/>
            </a:stretch>
          </p:blipFill>
          <p:spPr>
            <a:xfrm>
              <a:off x="5945360" y="383548"/>
              <a:ext cx="193853" cy="185425"/>
            </a:xfrm>
            <a:prstGeom prst="rect">
              <a:avLst/>
            </a:prstGeom>
          </p:spPr>
        </p:pic>
        <p:pic>
          <p:nvPicPr>
            <p:cNvPr id="708" name="Picture 707"/>
            <p:cNvPicPr>
              <a:picLocks noChangeAspect="1"/>
            </p:cNvPicPr>
            <p:nvPr/>
          </p:nvPicPr>
          <p:blipFill>
            <a:blip r:embed="rId3"/>
            <a:stretch>
              <a:fillRect/>
            </a:stretch>
          </p:blipFill>
          <p:spPr>
            <a:xfrm>
              <a:off x="6372323" y="383548"/>
              <a:ext cx="193853" cy="185425"/>
            </a:xfrm>
            <a:prstGeom prst="rect">
              <a:avLst/>
            </a:prstGeom>
          </p:spPr>
        </p:pic>
        <p:pic>
          <p:nvPicPr>
            <p:cNvPr id="709" name="Picture 708"/>
            <p:cNvPicPr>
              <a:picLocks noChangeAspect="1"/>
            </p:cNvPicPr>
            <p:nvPr/>
          </p:nvPicPr>
          <p:blipFill>
            <a:blip r:embed="rId3"/>
            <a:stretch>
              <a:fillRect/>
            </a:stretch>
          </p:blipFill>
          <p:spPr>
            <a:xfrm>
              <a:off x="6580196" y="383548"/>
              <a:ext cx="193853" cy="185425"/>
            </a:xfrm>
            <a:prstGeom prst="rect">
              <a:avLst/>
            </a:prstGeom>
          </p:spPr>
        </p:pic>
        <p:pic>
          <p:nvPicPr>
            <p:cNvPr id="710" name="Picture 709"/>
            <p:cNvPicPr>
              <a:picLocks noChangeAspect="1"/>
            </p:cNvPicPr>
            <p:nvPr/>
          </p:nvPicPr>
          <p:blipFill>
            <a:blip r:embed="rId3"/>
            <a:stretch>
              <a:fillRect/>
            </a:stretch>
          </p:blipFill>
          <p:spPr>
            <a:xfrm>
              <a:off x="5903907" y="535948"/>
              <a:ext cx="193853" cy="185425"/>
            </a:xfrm>
            <a:prstGeom prst="rect">
              <a:avLst/>
            </a:prstGeom>
          </p:spPr>
        </p:pic>
        <p:pic>
          <p:nvPicPr>
            <p:cNvPr id="711" name="Picture 710"/>
            <p:cNvPicPr>
              <a:picLocks noChangeAspect="1"/>
            </p:cNvPicPr>
            <p:nvPr/>
          </p:nvPicPr>
          <p:blipFill>
            <a:blip r:embed="rId3"/>
            <a:stretch>
              <a:fillRect/>
            </a:stretch>
          </p:blipFill>
          <p:spPr>
            <a:xfrm>
              <a:off x="6305633" y="535948"/>
              <a:ext cx="193853" cy="185425"/>
            </a:xfrm>
            <a:prstGeom prst="rect">
              <a:avLst/>
            </a:prstGeom>
          </p:spPr>
        </p:pic>
        <p:pic>
          <p:nvPicPr>
            <p:cNvPr id="712" name="Picture 711"/>
            <p:cNvPicPr>
              <a:picLocks noChangeAspect="1"/>
            </p:cNvPicPr>
            <p:nvPr/>
          </p:nvPicPr>
          <p:blipFill>
            <a:blip r:embed="rId3"/>
            <a:stretch>
              <a:fillRect/>
            </a:stretch>
          </p:blipFill>
          <p:spPr>
            <a:xfrm>
              <a:off x="6097760" y="535948"/>
              <a:ext cx="193853" cy="185425"/>
            </a:xfrm>
            <a:prstGeom prst="rect">
              <a:avLst/>
            </a:prstGeom>
          </p:spPr>
        </p:pic>
        <p:pic>
          <p:nvPicPr>
            <p:cNvPr id="713" name="Picture 712"/>
            <p:cNvPicPr>
              <a:picLocks noChangeAspect="1"/>
            </p:cNvPicPr>
            <p:nvPr/>
          </p:nvPicPr>
          <p:blipFill>
            <a:blip r:embed="rId3"/>
            <a:stretch>
              <a:fillRect/>
            </a:stretch>
          </p:blipFill>
          <p:spPr>
            <a:xfrm>
              <a:off x="6524723" y="535948"/>
              <a:ext cx="193853" cy="185425"/>
            </a:xfrm>
            <a:prstGeom prst="rect">
              <a:avLst/>
            </a:prstGeom>
          </p:spPr>
        </p:pic>
        <p:pic>
          <p:nvPicPr>
            <p:cNvPr id="714" name="Picture 713"/>
            <p:cNvPicPr>
              <a:picLocks noChangeAspect="1"/>
            </p:cNvPicPr>
            <p:nvPr/>
          </p:nvPicPr>
          <p:blipFill>
            <a:blip r:embed="rId3"/>
            <a:stretch>
              <a:fillRect/>
            </a:stretch>
          </p:blipFill>
          <p:spPr>
            <a:xfrm>
              <a:off x="6732596" y="535948"/>
              <a:ext cx="193853" cy="185425"/>
            </a:xfrm>
            <a:prstGeom prst="rect">
              <a:avLst/>
            </a:prstGeom>
          </p:spPr>
        </p:pic>
        <p:pic>
          <p:nvPicPr>
            <p:cNvPr id="715" name="Picture 714"/>
            <p:cNvPicPr>
              <a:picLocks noChangeAspect="1"/>
            </p:cNvPicPr>
            <p:nvPr/>
          </p:nvPicPr>
          <p:blipFill>
            <a:blip r:embed="rId3"/>
            <a:stretch>
              <a:fillRect/>
            </a:stretch>
          </p:blipFill>
          <p:spPr>
            <a:xfrm>
              <a:off x="6056307" y="688348"/>
              <a:ext cx="193853" cy="185425"/>
            </a:xfrm>
            <a:prstGeom prst="rect">
              <a:avLst/>
            </a:prstGeom>
          </p:spPr>
        </p:pic>
        <p:pic>
          <p:nvPicPr>
            <p:cNvPr id="716" name="Picture 715"/>
            <p:cNvPicPr>
              <a:picLocks noChangeAspect="1"/>
            </p:cNvPicPr>
            <p:nvPr/>
          </p:nvPicPr>
          <p:blipFill>
            <a:blip r:embed="rId3"/>
            <a:stretch>
              <a:fillRect/>
            </a:stretch>
          </p:blipFill>
          <p:spPr>
            <a:xfrm>
              <a:off x="6458033" y="688348"/>
              <a:ext cx="193853" cy="185425"/>
            </a:xfrm>
            <a:prstGeom prst="rect">
              <a:avLst/>
            </a:prstGeom>
          </p:spPr>
        </p:pic>
        <p:pic>
          <p:nvPicPr>
            <p:cNvPr id="717" name="Picture 716"/>
            <p:cNvPicPr>
              <a:picLocks noChangeAspect="1"/>
            </p:cNvPicPr>
            <p:nvPr/>
          </p:nvPicPr>
          <p:blipFill>
            <a:blip r:embed="rId3"/>
            <a:stretch>
              <a:fillRect/>
            </a:stretch>
          </p:blipFill>
          <p:spPr>
            <a:xfrm>
              <a:off x="6250160" y="688348"/>
              <a:ext cx="193853" cy="185425"/>
            </a:xfrm>
            <a:prstGeom prst="rect">
              <a:avLst/>
            </a:prstGeom>
          </p:spPr>
        </p:pic>
        <p:pic>
          <p:nvPicPr>
            <p:cNvPr id="718" name="Picture 717"/>
            <p:cNvPicPr>
              <a:picLocks noChangeAspect="1"/>
            </p:cNvPicPr>
            <p:nvPr/>
          </p:nvPicPr>
          <p:blipFill>
            <a:blip r:embed="rId3"/>
            <a:stretch>
              <a:fillRect/>
            </a:stretch>
          </p:blipFill>
          <p:spPr>
            <a:xfrm>
              <a:off x="6677123" y="688348"/>
              <a:ext cx="193853" cy="185425"/>
            </a:xfrm>
            <a:prstGeom prst="rect">
              <a:avLst/>
            </a:prstGeom>
          </p:spPr>
        </p:pic>
        <p:pic>
          <p:nvPicPr>
            <p:cNvPr id="719" name="Picture 718"/>
            <p:cNvPicPr>
              <a:picLocks noChangeAspect="1"/>
            </p:cNvPicPr>
            <p:nvPr/>
          </p:nvPicPr>
          <p:blipFill>
            <a:blip r:embed="rId3"/>
            <a:stretch>
              <a:fillRect/>
            </a:stretch>
          </p:blipFill>
          <p:spPr>
            <a:xfrm>
              <a:off x="6884996" y="688348"/>
              <a:ext cx="193853" cy="185425"/>
            </a:xfrm>
            <a:prstGeom prst="rect">
              <a:avLst/>
            </a:prstGeom>
          </p:spPr>
        </p:pic>
      </p:grpSp>
      <p:grpSp>
        <p:nvGrpSpPr>
          <p:cNvPr id="21" name="Group 719"/>
          <p:cNvGrpSpPr/>
          <p:nvPr/>
        </p:nvGrpSpPr>
        <p:grpSpPr>
          <a:xfrm>
            <a:off x="4017991" y="3482291"/>
            <a:ext cx="1479742" cy="642625"/>
            <a:chOff x="5599107" y="231148"/>
            <a:chExt cx="1479742" cy="642625"/>
          </a:xfrm>
        </p:grpSpPr>
        <p:pic>
          <p:nvPicPr>
            <p:cNvPr id="721" name="Picture 720"/>
            <p:cNvPicPr>
              <a:picLocks noChangeAspect="1"/>
            </p:cNvPicPr>
            <p:nvPr/>
          </p:nvPicPr>
          <p:blipFill>
            <a:blip r:embed="rId3"/>
            <a:stretch>
              <a:fillRect/>
            </a:stretch>
          </p:blipFill>
          <p:spPr>
            <a:xfrm>
              <a:off x="5599107" y="231148"/>
              <a:ext cx="193853" cy="185425"/>
            </a:xfrm>
            <a:prstGeom prst="rect">
              <a:avLst/>
            </a:prstGeom>
          </p:spPr>
        </p:pic>
        <p:pic>
          <p:nvPicPr>
            <p:cNvPr id="722" name="Picture 721"/>
            <p:cNvPicPr>
              <a:picLocks noChangeAspect="1"/>
            </p:cNvPicPr>
            <p:nvPr/>
          </p:nvPicPr>
          <p:blipFill>
            <a:blip r:embed="rId3"/>
            <a:stretch>
              <a:fillRect/>
            </a:stretch>
          </p:blipFill>
          <p:spPr>
            <a:xfrm>
              <a:off x="6000833" y="231148"/>
              <a:ext cx="193853" cy="185425"/>
            </a:xfrm>
            <a:prstGeom prst="rect">
              <a:avLst/>
            </a:prstGeom>
          </p:spPr>
        </p:pic>
        <p:pic>
          <p:nvPicPr>
            <p:cNvPr id="723" name="Picture 722"/>
            <p:cNvPicPr>
              <a:picLocks noChangeAspect="1"/>
            </p:cNvPicPr>
            <p:nvPr/>
          </p:nvPicPr>
          <p:blipFill>
            <a:blip r:embed="rId3"/>
            <a:stretch>
              <a:fillRect/>
            </a:stretch>
          </p:blipFill>
          <p:spPr>
            <a:xfrm>
              <a:off x="5792960" y="231148"/>
              <a:ext cx="193853" cy="185425"/>
            </a:xfrm>
            <a:prstGeom prst="rect">
              <a:avLst/>
            </a:prstGeom>
          </p:spPr>
        </p:pic>
        <p:pic>
          <p:nvPicPr>
            <p:cNvPr id="724" name="Picture 723"/>
            <p:cNvPicPr>
              <a:picLocks noChangeAspect="1"/>
            </p:cNvPicPr>
            <p:nvPr/>
          </p:nvPicPr>
          <p:blipFill>
            <a:blip r:embed="rId3"/>
            <a:stretch>
              <a:fillRect/>
            </a:stretch>
          </p:blipFill>
          <p:spPr>
            <a:xfrm>
              <a:off x="6219923" y="231148"/>
              <a:ext cx="193853" cy="185425"/>
            </a:xfrm>
            <a:prstGeom prst="rect">
              <a:avLst/>
            </a:prstGeom>
          </p:spPr>
        </p:pic>
        <p:pic>
          <p:nvPicPr>
            <p:cNvPr id="725" name="Picture 724"/>
            <p:cNvPicPr>
              <a:picLocks noChangeAspect="1"/>
            </p:cNvPicPr>
            <p:nvPr/>
          </p:nvPicPr>
          <p:blipFill>
            <a:blip r:embed="rId3"/>
            <a:stretch>
              <a:fillRect/>
            </a:stretch>
          </p:blipFill>
          <p:spPr>
            <a:xfrm>
              <a:off x="6427796" y="231148"/>
              <a:ext cx="193853" cy="185425"/>
            </a:xfrm>
            <a:prstGeom prst="rect">
              <a:avLst/>
            </a:prstGeom>
          </p:spPr>
        </p:pic>
        <p:pic>
          <p:nvPicPr>
            <p:cNvPr id="726" name="Picture 725"/>
            <p:cNvPicPr>
              <a:picLocks noChangeAspect="1"/>
            </p:cNvPicPr>
            <p:nvPr/>
          </p:nvPicPr>
          <p:blipFill>
            <a:blip r:embed="rId3"/>
            <a:stretch>
              <a:fillRect/>
            </a:stretch>
          </p:blipFill>
          <p:spPr>
            <a:xfrm>
              <a:off x="5751507" y="383548"/>
              <a:ext cx="193853" cy="185425"/>
            </a:xfrm>
            <a:prstGeom prst="rect">
              <a:avLst/>
            </a:prstGeom>
          </p:spPr>
        </p:pic>
        <p:pic>
          <p:nvPicPr>
            <p:cNvPr id="727" name="Picture 726"/>
            <p:cNvPicPr>
              <a:picLocks noChangeAspect="1"/>
            </p:cNvPicPr>
            <p:nvPr/>
          </p:nvPicPr>
          <p:blipFill>
            <a:blip r:embed="rId3"/>
            <a:stretch>
              <a:fillRect/>
            </a:stretch>
          </p:blipFill>
          <p:spPr>
            <a:xfrm>
              <a:off x="6153233" y="383548"/>
              <a:ext cx="193853" cy="185425"/>
            </a:xfrm>
            <a:prstGeom prst="rect">
              <a:avLst/>
            </a:prstGeom>
          </p:spPr>
        </p:pic>
        <p:pic>
          <p:nvPicPr>
            <p:cNvPr id="728" name="Picture 727"/>
            <p:cNvPicPr>
              <a:picLocks noChangeAspect="1"/>
            </p:cNvPicPr>
            <p:nvPr/>
          </p:nvPicPr>
          <p:blipFill>
            <a:blip r:embed="rId3"/>
            <a:stretch>
              <a:fillRect/>
            </a:stretch>
          </p:blipFill>
          <p:spPr>
            <a:xfrm>
              <a:off x="5945360" y="383548"/>
              <a:ext cx="193853" cy="185425"/>
            </a:xfrm>
            <a:prstGeom prst="rect">
              <a:avLst/>
            </a:prstGeom>
          </p:spPr>
        </p:pic>
        <p:pic>
          <p:nvPicPr>
            <p:cNvPr id="729" name="Picture 728"/>
            <p:cNvPicPr>
              <a:picLocks noChangeAspect="1"/>
            </p:cNvPicPr>
            <p:nvPr/>
          </p:nvPicPr>
          <p:blipFill>
            <a:blip r:embed="rId3"/>
            <a:stretch>
              <a:fillRect/>
            </a:stretch>
          </p:blipFill>
          <p:spPr>
            <a:xfrm>
              <a:off x="6372323" y="383548"/>
              <a:ext cx="193853" cy="185425"/>
            </a:xfrm>
            <a:prstGeom prst="rect">
              <a:avLst/>
            </a:prstGeom>
          </p:spPr>
        </p:pic>
        <p:pic>
          <p:nvPicPr>
            <p:cNvPr id="730" name="Picture 729"/>
            <p:cNvPicPr>
              <a:picLocks noChangeAspect="1"/>
            </p:cNvPicPr>
            <p:nvPr/>
          </p:nvPicPr>
          <p:blipFill>
            <a:blip r:embed="rId3"/>
            <a:stretch>
              <a:fillRect/>
            </a:stretch>
          </p:blipFill>
          <p:spPr>
            <a:xfrm>
              <a:off x="6580196" y="383548"/>
              <a:ext cx="193853" cy="185425"/>
            </a:xfrm>
            <a:prstGeom prst="rect">
              <a:avLst/>
            </a:prstGeom>
          </p:spPr>
        </p:pic>
        <p:pic>
          <p:nvPicPr>
            <p:cNvPr id="731" name="Picture 730"/>
            <p:cNvPicPr>
              <a:picLocks noChangeAspect="1"/>
            </p:cNvPicPr>
            <p:nvPr/>
          </p:nvPicPr>
          <p:blipFill>
            <a:blip r:embed="rId3"/>
            <a:stretch>
              <a:fillRect/>
            </a:stretch>
          </p:blipFill>
          <p:spPr>
            <a:xfrm>
              <a:off x="5903907" y="535948"/>
              <a:ext cx="193853" cy="185425"/>
            </a:xfrm>
            <a:prstGeom prst="rect">
              <a:avLst/>
            </a:prstGeom>
          </p:spPr>
        </p:pic>
        <p:pic>
          <p:nvPicPr>
            <p:cNvPr id="732" name="Picture 731"/>
            <p:cNvPicPr>
              <a:picLocks noChangeAspect="1"/>
            </p:cNvPicPr>
            <p:nvPr/>
          </p:nvPicPr>
          <p:blipFill>
            <a:blip r:embed="rId3"/>
            <a:stretch>
              <a:fillRect/>
            </a:stretch>
          </p:blipFill>
          <p:spPr>
            <a:xfrm>
              <a:off x="6305633" y="535948"/>
              <a:ext cx="193853" cy="185425"/>
            </a:xfrm>
            <a:prstGeom prst="rect">
              <a:avLst/>
            </a:prstGeom>
          </p:spPr>
        </p:pic>
        <p:pic>
          <p:nvPicPr>
            <p:cNvPr id="733" name="Picture 732"/>
            <p:cNvPicPr>
              <a:picLocks noChangeAspect="1"/>
            </p:cNvPicPr>
            <p:nvPr/>
          </p:nvPicPr>
          <p:blipFill>
            <a:blip r:embed="rId3"/>
            <a:stretch>
              <a:fillRect/>
            </a:stretch>
          </p:blipFill>
          <p:spPr>
            <a:xfrm>
              <a:off x="6097760" y="535948"/>
              <a:ext cx="193853" cy="185425"/>
            </a:xfrm>
            <a:prstGeom prst="rect">
              <a:avLst/>
            </a:prstGeom>
          </p:spPr>
        </p:pic>
        <p:pic>
          <p:nvPicPr>
            <p:cNvPr id="734" name="Picture 733"/>
            <p:cNvPicPr>
              <a:picLocks noChangeAspect="1"/>
            </p:cNvPicPr>
            <p:nvPr/>
          </p:nvPicPr>
          <p:blipFill>
            <a:blip r:embed="rId3"/>
            <a:stretch>
              <a:fillRect/>
            </a:stretch>
          </p:blipFill>
          <p:spPr>
            <a:xfrm>
              <a:off x="6524723" y="535948"/>
              <a:ext cx="193853" cy="185425"/>
            </a:xfrm>
            <a:prstGeom prst="rect">
              <a:avLst/>
            </a:prstGeom>
          </p:spPr>
        </p:pic>
        <p:pic>
          <p:nvPicPr>
            <p:cNvPr id="735" name="Picture 734"/>
            <p:cNvPicPr>
              <a:picLocks noChangeAspect="1"/>
            </p:cNvPicPr>
            <p:nvPr/>
          </p:nvPicPr>
          <p:blipFill>
            <a:blip r:embed="rId3"/>
            <a:stretch>
              <a:fillRect/>
            </a:stretch>
          </p:blipFill>
          <p:spPr>
            <a:xfrm>
              <a:off x="6732596" y="535948"/>
              <a:ext cx="193853" cy="185425"/>
            </a:xfrm>
            <a:prstGeom prst="rect">
              <a:avLst/>
            </a:prstGeom>
          </p:spPr>
        </p:pic>
        <p:pic>
          <p:nvPicPr>
            <p:cNvPr id="736" name="Picture 735"/>
            <p:cNvPicPr>
              <a:picLocks noChangeAspect="1"/>
            </p:cNvPicPr>
            <p:nvPr/>
          </p:nvPicPr>
          <p:blipFill>
            <a:blip r:embed="rId3"/>
            <a:stretch>
              <a:fillRect/>
            </a:stretch>
          </p:blipFill>
          <p:spPr>
            <a:xfrm>
              <a:off x="6056307" y="688348"/>
              <a:ext cx="193853" cy="185425"/>
            </a:xfrm>
            <a:prstGeom prst="rect">
              <a:avLst/>
            </a:prstGeom>
          </p:spPr>
        </p:pic>
        <p:pic>
          <p:nvPicPr>
            <p:cNvPr id="737" name="Picture 736"/>
            <p:cNvPicPr>
              <a:picLocks noChangeAspect="1"/>
            </p:cNvPicPr>
            <p:nvPr/>
          </p:nvPicPr>
          <p:blipFill>
            <a:blip r:embed="rId3"/>
            <a:stretch>
              <a:fillRect/>
            </a:stretch>
          </p:blipFill>
          <p:spPr>
            <a:xfrm>
              <a:off x="6458033" y="688348"/>
              <a:ext cx="193853" cy="185425"/>
            </a:xfrm>
            <a:prstGeom prst="rect">
              <a:avLst/>
            </a:prstGeom>
          </p:spPr>
        </p:pic>
        <p:pic>
          <p:nvPicPr>
            <p:cNvPr id="738" name="Picture 737"/>
            <p:cNvPicPr>
              <a:picLocks noChangeAspect="1"/>
            </p:cNvPicPr>
            <p:nvPr/>
          </p:nvPicPr>
          <p:blipFill>
            <a:blip r:embed="rId3"/>
            <a:stretch>
              <a:fillRect/>
            </a:stretch>
          </p:blipFill>
          <p:spPr>
            <a:xfrm>
              <a:off x="6250160" y="688348"/>
              <a:ext cx="193853" cy="185425"/>
            </a:xfrm>
            <a:prstGeom prst="rect">
              <a:avLst/>
            </a:prstGeom>
          </p:spPr>
        </p:pic>
        <p:pic>
          <p:nvPicPr>
            <p:cNvPr id="739" name="Picture 738"/>
            <p:cNvPicPr>
              <a:picLocks noChangeAspect="1"/>
            </p:cNvPicPr>
            <p:nvPr/>
          </p:nvPicPr>
          <p:blipFill>
            <a:blip r:embed="rId3"/>
            <a:stretch>
              <a:fillRect/>
            </a:stretch>
          </p:blipFill>
          <p:spPr>
            <a:xfrm>
              <a:off x="6677123" y="688348"/>
              <a:ext cx="193853" cy="185425"/>
            </a:xfrm>
            <a:prstGeom prst="rect">
              <a:avLst/>
            </a:prstGeom>
          </p:spPr>
        </p:pic>
        <p:pic>
          <p:nvPicPr>
            <p:cNvPr id="740" name="Picture 739"/>
            <p:cNvPicPr>
              <a:picLocks noChangeAspect="1"/>
            </p:cNvPicPr>
            <p:nvPr/>
          </p:nvPicPr>
          <p:blipFill>
            <a:blip r:embed="rId3"/>
            <a:stretch>
              <a:fillRect/>
            </a:stretch>
          </p:blipFill>
          <p:spPr>
            <a:xfrm>
              <a:off x="6884996" y="688348"/>
              <a:ext cx="193853" cy="185425"/>
            </a:xfrm>
            <a:prstGeom prst="rect">
              <a:avLst/>
            </a:prstGeom>
          </p:spPr>
        </p:pic>
      </p:grpSp>
      <p:pic>
        <p:nvPicPr>
          <p:cNvPr id="741" name="Content Placeholder 5" descr="attacker-g.png"/>
          <p:cNvPicPr>
            <a:picLocks noChangeAspect="1"/>
          </p:cNvPicPr>
          <p:nvPr/>
        </p:nvPicPr>
        <p:blipFill>
          <a:blip r:embed="rId2"/>
          <a:srcRect l="-88409" r="-88409"/>
          <a:stretch>
            <a:fillRect/>
          </a:stretch>
        </p:blipFill>
        <p:spPr>
          <a:xfrm>
            <a:off x="2525004" y="4628533"/>
            <a:ext cx="291332" cy="160221"/>
          </a:xfrm>
          <a:prstGeom prst="rect">
            <a:avLst/>
          </a:prstGeom>
        </p:spPr>
      </p:pic>
      <p:pic>
        <p:nvPicPr>
          <p:cNvPr id="742" name="Content Placeholder 5" descr="attacker-g.png"/>
          <p:cNvPicPr>
            <a:picLocks noChangeAspect="1"/>
          </p:cNvPicPr>
          <p:nvPr/>
        </p:nvPicPr>
        <p:blipFill>
          <a:blip r:embed="rId2"/>
          <a:srcRect l="-88409" r="-88409"/>
          <a:stretch>
            <a:fillRect/>
          </a:stretch>
        </p:blipFill>
        <p:spPr>
          <a:xfrm>
            <a:off x="2525004" y="5032017"/>
            <a:ext cx="291332" cy="160221"/>
          </a:xfrm>
          <a:prstGeom prst="rect">
            <a:avLst/>
          </a:prstGeom>
        </p:spPr>
      </p:pic>
      <p:pic>
        <p:nvPicPr>
          <p:cNvPr id="743" name="Content Placeholder 5" descr="attacker-g.png"/>
          <p:cNvPicPr>
            <a:picLocks noChangeAspect="1"/>
          </p:cNvPicPr>
          <p:nvPr/>
        </p:nvPicPr>
        <p:blipFill>
          <a:blip r:embed="rId2"/>
          <a:srcRect l="-88409" r="-88409"/>
          <a:stretch>
            <a:fillRect/>
          </a:stretch>
        </p:blipFill>
        <p:spPr>
          <a:xfrm>
            <a:off x="2525004" y="5435501"/>
            <a:ext cx="291332" cy="160221"/>
          </a:xfrm>
          <a:prstGeom prst="rect">
            <a:avLst/>
          </a:prstGeom>
        </p:spPr>
      </p:pic>
      <p:grpSp>
        <p:nvGrpSpPr>
          <p:cNvPr id="22" name="Group 743"/>
          <p:cNvGrpSpPr/>
          <p:nvPr/>
        </p:nvGrpSpPr>
        <p:grpSpPr>
          <a:xfrm>
            <a:off x="5730843" y="4262608"/>
            <a:ext cx="1479742" cy="642625"/>
            <a:chOff x="5599107" y="231148"/>
            <a:chExt cx="1479742" cy="642625"/>
          </a:xfrm>
        </p:grpSpPr>
        <p:pic>
          <p:nvPicPr>
            <p:cNvPr id="745" name="Picture 744"/>
            <p:cNvPicPr>
              <a:picLocks noChangeAspect="1"/>
            </p:cNvPicPr>
            <p:nvPr/>
          </p:nvPicPr>
          <p:blipFill>
            <a:blip r:embed="rId3"/>
            <a:stretch>
              <a:fillRect/>
            </a:stretch>
          </p:blipFill>
          <p:spPr>
            <a:xfrm>
              <a:off x="5599107" y="231148"/>
              <a:ext cx="193853" cy="185425"/>
            </a:xfrm>
            <a:prstGeom prst="rect">
              <a:avLst/>
            </a:prstGeom>
          </p:spPr>
        </p:pic>
        <p:pic>
          <p:nvPicPr>
            <p:cNvPr id="746" name="Picture 745"/>
            <p:cNvPicPr>
              <a:picLocks noChangeAspect="1"/>
            </p:cNvPicPr>
            <p:nvPr/>
          </p:nvPicPr>
          <p:blipFill>
            <a:blip r:embed="rId3"/>
            <a:stretch>
              <a:fillRect/>
            </a:stretch>
          </p:blipFill>
          <p:spPr>
            <a:xfrm>
              <a:off x="6000833" y="231148"/>
              <a:ext cx="193853" cy="185425"/>
            </a:xfrm>
            <a:prstGeom prst="rect">
              <a:avLst/>
            </a:prstGeom>
          </p:spPr>
        </p:pic>
        <p:pic>
          <p:nvPicPr>
            <p:cNvPr id="747" name="Picture 746"/>
            <p:cNvPicPr>
              <a:picLocks noChangeAspect="1"/>
            </p:cNvPicPr>
            <p:nvPr/>
          </p:nvPicPr>
          <p:blipFill>
            <a:blip r:embed="rId3"/>
            <a:stretch>
              <a:fillRect/>
            </a:stretch>
          </p:blipFill>
          <p:spPr>
            <a:xfrm>
              <a:off x="5792960" y="231148"/>
              <a:ext cx="193853" cy="185425"/>
            </a:xfrm>
            <a:prstGeom prst="rect">
              <a:avLst/>
            </a:prstGeom>
          </p:spPr>
        </p:pic>
        <p:pic>
          <p:nvPicPr>
            <p:cNvPr id="748" name="Picture 747"/>
            <p:cNvPicPr>
              <a:picLocks noChangeAspect="1"/>
            </p:cNvPicPr>
            <p:nvPr/>
          </p:nvPicPr>
          <p:blipFill>
            <a:blip r:embed="rId3"/>
            <a:stretch>
              <a:fillRect/>
            </a:stretch>
          </p:blipFill>
          <p:spPr>
            <a:xfrm>
              <a:off x="6219923" y="231148"/>
              <a:ext cx="193853" cy="185425"/>
            </a:xfrm>
            <a:prstGeom prst="rect">
              <a:avLst/>
            </a:prstGeom>
          </p:spPr>
        </p:pic>
        <p:pic>
          <p:nvPicPr>
            <p:cNvPr id="749" name="Picture 748"/>
            <p:cNvPicPr>
              <a:picLocks noChangeAspect="1"/>
            </p:cNvPicPr>
            <p:nvPr/>
          </p:nvPicPr>
          <p:blipFill>
            <a:blip r:embed="rId3"/>
            <a:stretch>
              <a:fillRect/>
            </a:stretch>
          </p:blipFill>
          <p:spPr>
            <a:xfrm>
              <a:off x="6427796" y="231148"/>
              <a:ext cx="193853" cy="185425"/>
            </a:xfrm>
            <a:prstGeom prst="rect">
              <a:avLst/>
            </a:prstGeom>
          </p:spPr>
        </p:pic>
        <p:pic>
          <p:nvPicPr>
            <p:cNvPr id="750" name="Picture 749"/>
            <p:cNvPicPr>
              <a:picLocks noChangeAspect="1"/>
            </p:cNvPicPr>
            <p:nvPr/>
          </p:nvPicPr>
          <p:blipFill>
            <a:blip r:embed="rId3"/>
            <a:stretch>
              <a:fillRect/>
            </a:stretch>
          </p:blipFill>
          <p:spPr>
            <a:xfrm>
              <a:off x="5751507" y="383548"/>
              <a:ext cx="193853" cy="185425"/>
            </a:xfrm>
            <a:prstGeom prst="rect">
              <a:avLst/>
            </a:prstGeom>
          </p:spPr>
        </p:pic>
        <p:pic>
          <p:nvPicPr>
            <p:cNvPr id="751" name="Picture 750"/>
            <p:cNvPicPr>
              <a:picLocks noChangeAspect="1"/>
            </p:cNvPicPr>
            <p:nvPr/>
          </p:nvPicPr>
          <p:blipFill>
            <a:blip r:embed="rId3"/>
            <a:stretch>
              <a:fillRect/>
            </a:stretch>
          </p:blipFill>
          <p:spPr>
            <a:xfrm>
              <a:off x="6153233" y="383548"/>
              <a:ext cx="193853" cy="185425"/>
            </a:xfrm>
            <a:prstGeom prst="rect">
              <a:avLst/>
            </a:prstGeom>
          </p:spPr>
        </p:pic>
        <p:pic>
          <p:nvPicPr>
            <p:cNvPr id="752" name="Picture 751"/>
            <p:cNvPicPr>
              <a:picLocks noChangeAspect="1"/>
            </p:cNvPicPr>
            <p:nvPr/>
          </p:nvPicPr>
          <p:blipFill>
            <a:blip r:embed="rId3"/>
            <a:stretch>
              <a:fillRect/>
            </a:stretch>
          </p:blipFill>
          <p:spPr>
            <a:xfrm>
              <a:off x="5945360" y="383548"/>
              <a:ext cx="193853" cy="185425"/>
            </a:xfrm>
            <a:prstGeom prst="rect">
              <a:avLst/>
            </a:prstGeom>
          </p:spPr>
        </p:pic>
        <p:pic>
          <p:nvPicPr>
            <p:cNvPr id="753" name="Picture 752"/>
            <p:cNvPicPr>
              <a:picLocks noChangeAspect="1"/>
            </p:cNvPicPr>
            <p:nvPr/>
          </p:nvPicPr>
          <p:blipFill>
            <a:blip r:embed="rId3"/>
            <a:stretch>
              <a:fillRect/>
            </a:stretch>
          </p:blipFill>
          <p:spPr>
            <a:xfrm>
              <a:off x="6372323" y="383548"/>
              <a:ext cx="193853" cy="185425"/>
            </a:xfrm>
            <a:prstGeom prst="rect">
              <a:avLst/>
            </a:prstGeom>
          </p:spPr>
        </p:pic>
        <p:pic>
          <p:nvPicPr>
            <p:cNvPr id="754" name="Picture 753"/>
            <p:cNvPicPr>
              <a:picLocks noChangeAspect="1"/>
            </p:cNvPicPr>
            <p:nvPr/>
          </p:nvPicPr>
          <p:blipFill>
            <a:blip r:embed="rId3"/>
            <a:stretch>
              <a:fillRect/>
            </a:stretch>
          </p:blipFill>
          <p:spPr>
            <a:xfrm>
              <a:off x="6580196" y="383548"/>
              <a:ext cx="193853" cy="185425"/>
            </a:xfrm>
            <a:prstGeom prst="rect">
              <a:avLst/>
            </a:prstGeom>
          </p:spPr>
        </p:pic>
        <p:pic>
          <p:nvPicPr>
            <p:cNvPr id="755" name="Picture 754"/>
            <p:cNvPicPr>
              <a:picLocks noChangeAspect="1"/>
            </p:cNvPicPr>
            <p:nvPr/>
          </p:nvPicPr>
          <p:blipFill>
            <a:blip r:embed="rId3"/>
            <a:stretch>
              <a:fillRect/>
            </a:stretch>
          </p:blipFill>
          <p:spPr>
            <a:xfrm>
              <a:off x="5903907" y="535948"/>
              <a:ext cx="193853" cy="185425"/>
            </a:xfrm>
            <a:prstGeom prst="rect">
              <a:avLst/>
            </a:prstGeom>
          </p:spPr>
        </p:pic>
        <p:pic>
          <p:nvPicPr>
            <p:cNvPr id="756" name="Picture 755"/>
            <p:cNvPicPr>
              <a:picLocks noChangeAspect="1"/>
            </p:cNvPicPr>
            <p:nvPr/>
          </p:nvPicPr>
          <p:blipFill>
            <a:blip r:embed="rId3"/>
            <a:stretch>
              <a:fillRect/>
            </a:stretch>
          </p:blipFill>
          <p:spPr>
            <a:xfrm>
              <a:off x="6305633" y="535948"/>
              <a:ext cx="193853" cy="185425"/>
            </a:xfrm>
            <a:prstGeom prst="rect">
              <a:avLst/>
            </a:prstGeom>
          </p:spPr>
        </p:pic>
        <p:pic>
          <p:nvPicPr>
            <p:cNvPr id="757" name="Picture 756"/>
            <p:cNvPicPr>
              <a:picLocks noChangeAspect="1"/>
            </p:cNvPicPr>
            <p:nvPr/>
          </p:nvPicPr>
          <p:blipFill>
            <a:blip r:embed="rId3"/>
            <a:stretch>
              <a:fillRect/>
            </a:stretch>
          </p:blipFill>
          <p:spPr>
            <a:xfrm>
              <a:off x="6097760" y="535948"/>
              <a:ext cx="193853" cy="185425"/>
            </a:xfrm>
            <a:prstGeom prst="rect">
              <a:avLst/>
            </a:prstGeom>
          </p:spPr>
        </p:pic>
        <p:pic>
          <p:nvPicPr>
            <p:cNvPr id="758" name="Picture 757"/>
            <p:cNvPicPr>
              <a:picLocks noChangeAspect="1"/>
            </p:cNvPicPr>
            <p:nvPr/>
          </p:nvPicPr>
          <p:blipFill>
            <a:blip r:embed="rId3"/>
            <a:stretch>
              <a:fillRect/>
            </a:stretch>
          </p:blipFill>
          <p:spPr>
            <a:xfrm>
              <a:off x="6524723" y="535948"/>
              <a:ext cx="193853" cy="185425"/>
            </a:xfrm>
            <a:prstGeom prst="rect">
              <a:avLst/>
            </a:prstGeom>
          </p:spPr>
        </p:pic>
        <p:pic>
          <p:nvPicPr>
            <p:cNvPr id="759" name="Picture 758"/>
            <p:cNvPicPr>
              <a:picLocks noChangeAspect="1"/>
            </p:cNvPicPr>
            <p:nvPr/>
          </p:nvPicPr>
          <p:blipFill>
            <a:blip r:embed="rId3"/>
            <a:stretch>
              <a:fillRect/>
            </a:stretch>
          </p:blipFill>
          <p:spPr>
            <a:xfrm>
              <a:off x="6732596" y="535948"/>
              <a:ext cx="193853" cy="185425"/>
            </a:xfrm>
            <a:prstGeom prst="rect">
              <a:avLst/>
            </a:prstGeom>
          </p:spPr>
        </p:pic>
        <p:pic>
          <p:nvPicPr>
            <p:cNvPr id="760" name="Picture 759"/>
            <p:cNvPicPr>
              <a:picLocks noChangeAspect="1"/>
            </p:cNvPicPr>
            <p:nvPr/>
          </p:nvPicPr>
          <p:blipFill>
            <a:blip r:embed="rId3"/>
            <a:stretch>
              <a:fillRect/>
            </a:stretch>
          </p:blipFill>
          <p:spPr>
            <a:xfrm>
              <a:off x="6056307" y="688348"/>
              <a:ext cx="193853" cy="185425"/>
            </a:xfrm>
            <a:prstGeom prst="rect">
              <a:avLst/>
            </a:prstGeom>
          </p:spPr>
        </p:pic>
        <p:pic>
          <p:nvPicPr>
            <p:cNvPr id="761" name="Picture 760"/>
            <p:cNvPicPr>
              <a:picLocks noChangeAspect="1"/>
            </p:cNvPicPr>
            <p:nvPr/>
          </p:nvPicPr>
          <p:blipFill>
            <a:blip r:embed="rId3"/>
            <a:stretch>
              <a:fillRect/>
            </a:stretch>
          </p:blipFill>
          <p:spPr>
            <a:xfrm>
              <a:off x="6458033" y="688348"/>
              <a:ext cx="193853" cy="185425"/>
            </a:xfrm>
            <a:prstGeom prst="rect">
              <a:avLst/>
            </a:prstGeom>
          </p:spPr>
        </p:pic>
        <p:pic>
          <p:nvPicPr>
            <p:cNvPr id="762" name="Picture 761"/>
            <p:cNvPicPr>
              <a:picLocks noChangeAspect="1"/>
            </p:cNvPicPr>
            <p:nvPr/>
          </p:nvPicPr>
          <p:blipFill>
            <a:blip r:embed="rId3"/>
            <a:stretch>
              <a:fillRect/>
            </a:stretch>
          </p:blipFill>
          <p:spPr>
            <a:xfrm>
              <a:off x="6250160" y="688348"/>
              <a:ext cx="193853" cy="185425"/>
            </a:xfrm>
            <a:prstGeom prst="rect">
              <a:avLst/>
            </a:prstGeom>
          </p:spPr>
        </p:pic>
        <p:pic>
          <p:nvPicPr>
            <p:cNvPr id="763" name="Picture 762"/>
            <p:cNvPicPr>
              <a:picLocks noChangeAspect="1"/>
            </p:cNvPicPr>
            <p:nvPr/>
          </p:nvPicPr>
          <p:blipFill>
            <a:blip r:embed="rId3"/>
            <a:stretch>
              <a:fillRect/>
            </a:stretch>
          </p:blipFill>
          <p:spPr>
            <a:xfrm>
              <a:off x="6677123" y="688348"/>
              <a:ext cx="193853" cy="185425"/>
            </a:xfrm>
            <a:prstGeom prst="rect">
              <a:avLst/>
            </a:prstGeom>
          </p:spPr>
        </p:pic>
        <p:pic>
          <p:nvPicPr>
            <p:cNvPr id="764" name="Picture 763"/>
            <p:cNvPicPr>
              <a:picLocks noChangeAspect="1"/>
            </p:cNvPicPr>
            <p:nvPr/>
          </p:nvPicPr>
          <p:blipFill>
            <a:blip r:embed="rId3"/>
            <a:stretch>
              <a:fillRect/>
            </a:stretch>
          </p:blipFill>
          <p:spPr>
            <a:xfrm>
              <a:off x="6884996" y="688348"/>
              <a:ext cx="193853" cy="185425"/>
            </a:xfrm>
            <a:prstGeom prst="rect">
              <a:avLst/>
            </a:prstGeom>
          </p:spPr>
        </p:pic>
      </p:grpSp>
      <p:grpSp>
        <p:nvGrpSpPr>
          <p:cNvPr id="23" name="Group 764"/>
          <p:cNvGrpSpPr/>
          <p:nvPr/>
        </p:nvGrpSpPr>
        <p:grpSpPr>
          <a:xfrm>
            <a:off x="5616788" y="3507907"/>
            <a:ext cx="1479742" cy="642625"/>
            <a:chOff x="5599107" y="231148"/>
            <a:chExt cx="1479742" cy="642625"/>
          </a:xfrm>
        </p:grpSpPr>
        <p:pic>
          <p:nvPicPr>
            <p:cNvPr id="766" name="Picture 765"/>
            <p:cNvPicPr>
              <a:picLocks noChangeAspect="1"/>
            </p:cNvPicPr>
            <p:nvPr/>
          </p:nvPicPr>
          <p:blipFill>
            <a:blip r:embed="rId3"/>
            <a:stretch>
              <a:fillRect/>
            </a:stretch>
          </p:blipFill>
          <p:spPr>
            <a:xfrm>
              <a:off x="5599107" y="231148"/>
              <a:ext cx="193853" cy="185425"/>
            </a:xfrm>
            <a:prstGeom prst="rect">
              <a:avLst/>
            </a:prstGeom>
          </p:spPr>
        </p:pic>
        <p:pic>
          <p:nvPicPr>
            <p:cNvPr id="767" name="Picture 766"/>
            <p:cNvPicPr>
              <a:picLocks noChangeAspect="1"/>
            </p:cNvPicPr>
            <p:nvPr/>
          </p:nvPicPr>
          <p:blipFill>
            <a:blip r:embed="rId3"/>
            <a:stretch>
              <a:fillRect/>
            </a:stretch>
          </p:blipFill>
          <p:spPr>
            <a:xfrm>
              <a:off x="6000833" y="231148"/>
              <a:ext cx="193853" cy="185425"/>
            </a:xfrm>
            <a:prstGeom prst="rect">
              <a:avLst/>
            </a:prstGeom>
          </p:spPr>
        </p:pic>
        <p:pic>
          <p:nvPicPr>
            <p:cNvPr id="768" name="Picture 767"/>
            <p:cNvPicPr>
              <a:picLocks noChangeAspect="1"/>
            </p:cNvPicPr>
            <p:nvPr/>
          </p:nvPicPr>
          <p:blipFill>
            <a:blip r:embed="rId3"/>
            <a:stretch>
              <a:fillRect/>
            </a:stretch>
          </p:blipFill>
          <p:spPr>
            <a:xfrm>
              <a:off x="5792960" y="231148"/>
              <a:ext cx="193853" cy="185425"/>
            </a:xfrm>
            <a:prstGeom prst="rect">
              <a:avLst/>
            </a:prstGeom>
          </p:spPr>
        </p:pic>
        <p:pic>
          <p:nvPicPr>
            <p:cNvPr id="769" name="Picture 768"/>
            <p:cNvPicPr>
              <a:picLocks noChangeAspect="1"/>
            </p:cNvPicPr>
            <p:nvPr/>
          </p:nvPicPr>
          <p:blipFill>
            <a:blip r:embed="rId3"/>
            <a:stretch>
              <a:fillRect/>
            </a:stretch>
          </p:blipFill>
          <p:spPr>
            <a:xfrm>
              <a:off x="6219923" y="231148"/>
              <a:ext cx="193853" cy="185425"/>
            </a:xfrm>
            <a:prstGeom prst="rect">
              <a:avLst/>
            </a:prstGeom>
          </p:spPr>
        </p:pic>
        <p:pic>
          <p:nvPicPr>
            <p:cNvPr id="770" name="Picture 769"/>
            <p:cNvPicPr>
              <a:picLocks noChangeAspect="1"/>
            </p:cNvPicPr>
            <p:nvPr/>
          </p:nvPicPr>
          <p:blipFill>
            <a:blip r:embed="rId3"/>
            <a:stretch>
              <a:fillRect/>
            </a:stretch>
          </p:blipFill>
          <p:spPr>
            <a:xfrm>
              <a:off x="6427796" y="231148"/>
              <a:ext cx="193853" cy="185425"/>
            </a:xfrm>
            <a:prstGeom prst="rect">
              <a:avLst/>
            </a:prstGeom>
          </p:spPr>
        </p:pic>
        <p:pic>
          <p:nvPicPr>
            <p:cNvPr id="771" name="Picture 770"/>
            <p:cNvPicPr>
              <a:picLocks noChangeAspect="1"/>
            </p:cNvPicPr>
            <p:nvPr/>
          </p:nvPicPr>
          <p:blipFill>
            <a:blip r:embed="rId3"/>
            <a:stretch>
              <a:fillRect/>
            </a:stretch>
          </p:blipFill>
          <p:spPr>
            <a:xfrm>
              <a:off x="5751507" y="383548"/>
              <a:ext cx="193853" cy="185425"/>
            </a:xfrm>
            <a:prstGeom prst="rect">
              <a:avLst/>
            </a:prstGeom>
          </p:spPr>
        </p:pic>
        <p:pic>
          <p:nvPicPr>
            <p:cNvPr id="772" name="Picture 771"/>
            <p:cNvPicPr>
              <a:picLocks noChangeAspect="1"/>
            </p:cNvPicPr>
            <p:nvPr/>
          </p:nvPicPr>
          <p:blipFill>
            <a:blip r:embed="rId3"/>
            <a:stretch>
              <a:fillRect/>
            </a:stretch>
          </p:blipFill>
          <p:spPr>
            <a:xfrm>
              <a:off x="6153233" y="383548"/>
              <a:ext cx="193853" cy="185425"/>
            </a:xfrm>
            <a:prstGeom prst="rect">
              <a:avLst/>
            </a:prstGeom>
          </p:spPr>
        </p:pic>
        <p:pic>
          <p:nvPicPr>
            <p:cNvPr id="773" name="Picture 772"/>
            <p:cNvPicPr>
              <a:picLocks noChangeAspect="1"/>
            </p:cNvPicPr>
            <p:nvPr/>
          </p:nvPicPr>
          <p:blipFill>
            <a:blip r:embed="rId3"/>
            <a:stretch>
              <a:fillRect/>
            </a:stretch>
          </p:blipFill>
          <p:spPr>
            <a:xfrm>
              <a:off x="5945360" y="383548"/>
              <a:ext cx="193853" cy="185425"/>
            </a:xfrm>
            <a:prstGeom prst="rect">
              <a:avLst/>
            </a:prstGeom>
          </p:spPr>
        </p:pic>
        <p:pic>
          <p:nvPicPr>
            <p:cNvPr id="774" name="Picture 773"/>
            <p:cNvPicPr>
              <a:picLocks noChangeAspect="1"/>
            </p:cNvPicPr>
            <p:nvPr/>
          </p:nvPicPr>
          <p:blipFill>
            <a:blip r:embed="rId3"/>
            <a:stretch>
              <a:fillRect/>
            </a:stretch>
          </p:blipFill>
          <p:spPr>
            <a:xfrm>
              <a:off x="6372323" y="383548"/>
              <a:ext cx="193853" cy="185425"/>
            </a:xfrm>
            <a:prstGeom prst="rect">
              <a:avLst/>
            </a:prstGeom>
          </p:spPr>
        </p:pic>
        <p:pic>
          <p:nvPicPr>
            <p:cNvPr id="775" name="Picture 774"/>
            <p:cNvPicPr>
              <a:picLocks noChangeAspect="1"/>
            </p:cNvPicPr>
            <p:nvPr/>
          </p:nvPicPr>
          <p:blipFill>
            <a:blip r:embed="rId3"/>
            <a:stretch>
              <a:fillRect/>
            </a:stretch>
          </p:blipFill>
          <p:spPr>
            <a:xfrm>
              <a:off x="6580196" y="383548"/>
              <a:ext cx="193853" cy="185425"/>
            </a:xfrm>
            <a:prstGeom prst="rect">
              <a:avLst/>
            </a:prstGeom>
          </p:spPr>
        </p:pic>
        <p:pic>
          <p:nvPicPr>
            <p:cNvPr id="776" name="Picture 775"/>
            <p:cNvPicPr>
              <a:picLocks noChangeAspect="1"/>
            </p:cNvPicPr>
            <p:nvPr/>
          </p:nvPicPr>
          <p:blipFill>
            <a:blip r:embed="rId3"/>
            <a:stretch>
              <a:fillRect/>
            </a:stretch>
          </p:blipFill>
          <p:spPr>
            <a:xfrm>
              <a:off x="5903907" y="535948"/>
              <a:ext cx="193853" cy="185425"/>
            </a:xfrm>
            <a:prstGeom prst="rect">
              <a:avLst/>
            </a:prstGeom>
          </p:spPr>
        </p:pic>
        <p:pic>
          <p:nvPicPr>
            <p:cNvPr id="777" name="Picture 776"/>
            <p:cNvPicPr>
              <a:picLocks noChangeAspect="1"/>
            </p:cNvPicPr>
            <p:nvPr/>
          </p:nvPicPr>
          <p:blipFill>
            <a:blip r:embed="rId3"/>
            <a:stretch>
              <a:fillRect/>
            </a:stretch>
          </p:blipFill>
          <p:spPr>
            <a:xfrm>
              <a:off x="6305633" y="535948"/>
              <a:ext cx="193853" cy="185425"/>
            </a:xfrm>
            <a:prstGeom prst="rect">
              <a:avLst/>
            </a:prstGeom>
          </p:spPr>
        </p:pic>
        <p:pic>
          <p:nvPicPr>
            <p:cNvPr id="778" name="Picture 777"/>
            <p:cNvPicPr>
              <a:picLocks noChangeAspect="1"/>
            </p:cNvPicPr>
            <p:nvPr/>
          </p:nvPicPr>
          <p:blipFill>
            <a:blip r:embed="rId3"/>
            <a:stretch>
              <a:fillRect/>
            </a:stretch>
          </p:blipFill>
          <p:spPr>
            <a:xfrm>
              <a:off x="6097760" y="535948"/>
              <a:ext cx="193853" cy="185425"/>
            </a:xfrm>
            <a:prstGeom prst="rect">
              <a:avLst/>
            </a:prstGeom>
          </p:spPr>
        </p:pic>
        <p:pic>
          <p:nvPicPr>
            <p:cNvPr id="779" name="Picture 778"/>
            <p:cNvPicPr>
              <a:picLocks noChangeAspect="1"/>
            </p:cNvPicPr>
            <p:nvPr/>
          </p:nvPicPr>
          <p:blipFill>
            <a:blip r:embed="rId3"/>
            <a:stretch>
              <a:fillRect/>
            </a:stretch>
          </p:blipFill>
          <p:spPr>
            <a:xfrm>
              <a:off x="6524723" y="535948"/>
              <a:ext cx="193853" cy="185425"/>
            </a:xfrm>
            <a:prstGeom prst="rect">
              <a:avLst/>
            </a:prstGeom>
          </p:spPr>
        </p:pic>
        <p:pic>
          <p:nvPicPr>
            <p:cNvPr id="780" name="Picture 779"/>
            <p:cNvPicPr>
              <a:picLocks noChangeAspect="1"/>
            </p:cNvPicPr>
            <p:nvPr/>
          </p:nvPicPr>
          <p:blipFill>
            <a:blip r:embed="rId3"/>
            <a:stretch>
              <a:fillRect/>
            </a:stretch>
          </p:blipFill>
          <p:spPr>
            <a:xfrm>
              <a:off x="6732596" y="535948"/>
              <a:ext cx="193853" cy="185425"/>
            </a:xfrm>
            <a:prstGeom prst="rect">
              <a:avLst/>
            </a:prstGeom>
          </p:spPr>
        </p:pic>
        <p:pic>
          <p:nvPicPr>
            <p:cNvPr id="781" name="Picture 780"/>
            <p:cNvPicPr>
              <a:picLocks noChangeAspect="1"/>
            </p:cNvPicPr>
            <p:nvPr/>
          </p:nvPicPr>
          <p:blipFill>
            <a:blip r:embed="rId3"/>
            <a:stretch>
              <a:fillRect/>
            </a:stretch>
          </p:blipFill>
          <p:spPr>
            <a:xfrm>
              <a:off x="6056307" y="688348"/>
              <a:ext cx="193853" cy="185425"/>
            </a:xfrm>
            <a:prstGeom prst="rect">
              <a:avLst/>
            </a:prstGeom>
          </p:spPr>
        </p:pic>
        <p:pic>
          <p:nvPicPr>
            <p:cNvPr id="782" name="Picture 781"/>
            <p:cNvPicPr>
              <a:picLocks noChangeAspect="1"/>
            </p:cNvPicPr>
            <p:nvPr/>
          </p:nvPicPr>
          <p:blipFill>
            <a:blip r:embed="rId3"/>
            <a:stretch>
              <a:fillRect/>
            </a:stretch>
          </p:blipFill>
          <p:spPr>
            <a:xfrm>
              <a:off x="6458033" y="688348"/>
              <a:ext cx="193853" cy="185425"/>
            </a:xfrm>
            <a:prstGeom prst="rect">
              <a:avLst/>
            </a:prstGeom>
          </p:spPr>
        </p:pic>
        <p:pic>
          <p:nvPicPr>
            <p:cNvPr id="783" name="Picture 782"/>
            <p:cNvPicPr>
              <a:picLocks noChangeAspect="1"/>
            </p:cNvPicPr>
            <p:nvPr/>
          </p:nvPicPr>
          <p:blipFill>
            <a:blip r:embed="rId3"/>
            <a:stretch>
              <a:fillRect/>
            </a:stretch>
          </p:blipFill>
          <p:spPr>
            <a:xfrm>
              <a:off x="6250160" y="688348"/>
              <a:ext cx="193853" cy="185425"/>
            </a:xfrm>
            <a:prstGeom prst="rect">
              <a:avLst/>
            </a:prstGeom>
          </p:spPr>
        </p:pic>
        <p:pic>
          <p:nvPicPr>
            <p:cNvPr id="784" name="Picture 783"/>
            <p:cNvPicPr>
              <a:picLocks noChangeAspect="1"/>
            </p:cNvPicPr>
            <p:nvPr/>
          </p:nvPicPr>
          <p:blipFill>
            <a:blip r:embed="rId3"/>
            <a:stretch>
              <a:fillRect/>
            </a:stretch>
          </p:blipFill>
          <p:spPr>
            <a:xfrm>
              <a:off x="6677123" y="688348"/>
              <a:ext cx="193853" cy="185425"/>
            </a:xfrm>
            <a:prstGeom prst="rect">
              <a:avLst/>
            </a:prstGeom>
          </p:spPr>
        </p:pic>
        <p:pic>
          <p:nvPicPr>
            <p:cNvPr id="785" name="Picture 784"/>
            <p:cNvPicPr>
              <a:picLocks noChangeAspect="1"/>
            </p:cNvPicPr>
            <p:nvPr/>
          </p:nvPicPr>
          <p:blipFill>
            <a:blip r:embed="rId3"/>
            <a:stretch>
              <a:fillRect/>
            </a:stretch>
          </p:blipFill>
          <p:spPr>
            <a:xfrm>
              <a:off x="6884996" y="688348"/>
              <a:ext cx="193853" cy="185425"/>
            </a:xfrm>
            <a:prstGeom prst="rect">
              <a:avLst/>
            </a:prstGeom>
          </p:spPr>
        </p:pic>
      </p:grpSp>
      <p:grpSp>
        <p:nvGrpSpPr>
          <p:cNvPr id="24" name="Group 785"/>
          <p:cNvGrpSpPr/>
          <p:nvPr/>
        </p:nvGrpSpPr>
        <p:grpSpPr>
          <a:xfrm>
            <a:off x="7402242" y="4220479"/>
            <a:ext cx="1479742" cy="642625"/>
            <a:chOff x="5599107" y="231148"/>
            <a:chExt cx="1479742" cy="642625"/>
          </a:xfrm>
        </p:grpSpPr>
        <p:pic>
          <p:nvPicPr>
            <p:cNvPr id="787" name="Picture 786"/>
            <p:cNvPicPr>
              <a:picLocks noChangeAspect="1"/>
            </p:cNvPicPr>
            <p:nvPr/>
          </p:nvPicPr>
          <p:blipFill>
            <a:blip r:embed="rId3"/>
            <a:stretch>
              <a:fillRect/>
            </a:stretch>
          </p:blipFill>
          <p:spPr>
            <a:xfrm>
              <a:off x="5599107" y="231148"/>
              <a:ext cx="193853" cy="185425"/>
            </a:xfrm>
            <a:prstGeom prst="rect">
              <a:avLst/>
            </a:prstGeom>
          </p:spPr>
        </p:pic>
        <p:pic>
          <p:nvPicPr>
            <p:cNvPr id="788" name="Picture 787"/>
            <p:cNvPicPr>
              <a:picLocks noChangeAspect="1"/>
            </p:cNvPicPr>
            <p:nvPr/>
          </p:nvPicPr>
          <p:blipFill>
            <a:blip r:embed="rId3"/>
            <a:stretch>
              <a:fillRect/>
            </a:stretch>
          </p:blipFill>
          <p:spPr>
            <a:xfrm>
              <a:off x="6000833" y="231148"/>
              <a:ext cx="193853" cy="185425"/>
            </a:xfrm>
            <a:prstGeom prst="rect">
              <a:avLst/>
            </a:prstGeom>
          </p:spPr>
        </p:pic>
        <p:pic>
          <p:nvPicPr>
            <p:cNvPr id="789" name="Picture 788"/>
            <p:cNvPicPr>
              <a:picLocks noChangeAspect="1"/>
            </p:cNvPicPr>
            <p:nvPr/>
          </p:nvPicPr>
          <p:blipFill>
            <a:blip r:embed="rId3"/>
            <a:stretch>
              <a:fillRect/>
            </a:stretch>
          </p:blipFill>
          <p:spPr>
            <a:xfrm>
              <a:off x="5792960" y="231148"/>
              <a:ext cx="193853" cy="185425"/>
            </a:xfrm>
            <a:prstGeom prst="rect">
              <a:avLst/>
            </a:prstGeom>
          </p:spPr>
        </p:pic>
        <p:pic>
          <p:nvPicPr>
            <p:cNvPr id="790" name="Picture 789"/>
            <p:cNvPicPr>
              <a:picLocks noChangeAspect="1"/>
            </p:cNvPicPr>
            <p:nvPr/>
          </p:nvPicPr>
          <p:blipFill>
            <a:blip r:embed="rId3"/>
            <a:stretch>
              <a:fillRect/>
            </a:stretch>
          </p:blipFill>
          <p:spPr>
            <a:xfrm>
              <a:off x="6219923" y="231148"/>
              <a:ext cx="193853" cy="185425"/>
            </a:xfrm>
            <a:prstGeom prst="rect">
              <a:avLst/>
            </a:prstGeom>
          </p:spPr>
        </p:pic>
        <p:pic>
          <p:nvPicPr>
            <p:cNvPr id="791" name="Picture 790"/>
            <p:cNvPicPr>
              <a:picLocks noChangeAspect="1"/>
            </p:cNvPicPr>
            <p:nvPr/>
          </p:nvPicPr>
          <p:blipFill>
            <a:blip r:embed="rId3"/>
            <a:stretch>
              <a:fillRect/>
            </a:stretch>
          </p:blipFill>
          <p:spPr>
            <a:xfrm>
              <a:off x="6427796" y="231148"/>
              <a:ext cx="193853" cy="185425"/>
            </a:xfrm>
            <a:prstGeom prst="rect">
              <a:avLst/>
            </a:prstGeom>
          </p:spPr>
        </p:pic>
        <p:pic>
          <p:nvPicPr>
            <p:cNvPr id="792" name="Picture 791"/>
            <p:cNvPicPr>
              <a:picLocks noChangeAspect="1"/>
            </p:cNvPicPr>
            <p:nvPr/>
          </p:nvPicPr>
          <p:blipFill>
            <a:blip r:embed="rId3"/>
            <a:stretch>
              <a:fillRect/>
            </a:stretch>
          </p:blipFill>
          <p:spPr>
            <a:xfrm>
              <a:off x="5751507" y="383548"/>
              <a:ext cx="193853" cy="185425"/>
            </a:xfrm>
            <a:prstGeom prst="rect">
              <a:avLst/>
            </a:prstGeom>
          </p:spPr>
        </p:pic>
        <p:pic>
          <p:nvPicPr>
            <p:cNvPr id="793" name="Picture 792"/>
            <p:cNvPicPr>
              <a:picLocks noChangeAspect="1"/>
            </p:cNvPicPr>
            <p:nvPr/>
          </p:nvPicPr>
          <p:blipFill>
            <a:blip r:embed="rId3"/>
            <a:stretch>
              <a:fillRect/>
            </a:stretch>
          </p:blipFill>
          <p:spPr>
            <a:xfrm>
              <a:off x="6153233" y="383548"/>
              <a:ext cx="193853" cy="185425"/>
            </a:xfrm>
            <a:prstGeom prst="rect">
              <a:avLst/>
            </a:prstGeom>
          </p:spPr>
        </p:pic>
        <p:pic>
          <p:nvPicPr>
            <p:cNvPr id="794" name="Picture 793"/>
            <p:cNvPicPr>
              <a:picLocks noChangeAspect="1"/>
            </p:cNvPicPr>
            <p:nvPr/>
          </p:nvPicPr>
          <p:blipFill>
            <a:blip r:embed="rId3"/>
            <a:stretch>
              <a:fillRect/>
            </a:stretch>
          </p:blipFill>
          <p:spPr>
            <a:xfrm>
              <a:off x="5945360" y="383548"/>
              <a:ext cx="193853" cy="185425"/>
            </a:xfrm>
            <a:prstGeom prst="rect">
              <a:avLst/>
            </a:prstGeom>
          </p:spPr>
        </p:pic>
        <p:pic>
          <p:nvPicPr>
            <p:cNvPr id="795" name="Picture 794"/>
            <p:cNvPicPr>
              <a:picLocks noChangeAspect="1"/>
            </p:cNvPicPr>
            <p:nvPr/>
          </p:nvPicPr>
          <p:blipFill>
            <a:blip r:embed="rId3"/>
            <a:stretch>
              <a:fillRect/>
            </a:stretch>
          </p:blipFill>
          <p:spPr>
            <a:xfrm>
              <a:off x="6372323" y="383548"/>
              <a:ext cx="193853" cy="185425"/>
            </a:xfrm>
            <a:prstGeom prst="rect">
              <a:avLst/>
            </a:prstGeom>
          </p:spPr>
        </p:pic>
        <p:pic>
          <p:nvPicPr>
            <p:cNvPr id="796" name="Picture 795"/>
            <p:cNvPicPr>
              <a:picLocks noChangeAspect="1"/>
            </p:cNvPicPr>
            <p:nvPr/>
          </p:nvPicPr>
          <p:blipFill>
            <a:blip r:embed="rId3"/>
            <a:stretch>
              <a:fillRect/>
            </a:stretch>
          </p:blipFill>
          <p:spPr>
            <a:xfrm>
              <a:off x="6580196" y="383548"/>
              <a:ext cx="193853" cy="185425"/>
            </a:xfrm>
            <a:prstGeom prst="rect">
              <a:avLst/>
            </a:prstGeom>
          </p:spPr>
        </p:pic>
        <p:pic>
          <p:nvPicPr>
            <p:cNvPr id="797" name="Picture 796"/>
            <p:cNvPicPr>
              <a:picLocks noChangeAspect="1"/>
            </p:cNvPicPr>
            <p:nvPr/>
          </p:nvPicPr>
          <p:blipFill>
            <a:blip r:embed="rId3"/>
            <a:stretch>
              <a:fillRect/>
            </a:stretch>
          </p:blipFill>
          <p:spPr>
            <a:xfrm>
              <a:off x="5903907" y="535948"/>
              <a:ext cx="193853" cy="185425"/>
            </a:xfrm>
            <a:prstGeom prst="rect">
              <a:avLst/>
            </a:prstGeom>
          </p:spPr>
        </p:pic>
        <p:pic>
          <p:nvPicPr>
            <p:cNvPr id="798" name="Picture 797"/>
            <p:cNvPicPr>
              <a:picLocks noChangeAspect="1"/>
            </p:cNvPicPr>
            <p:nvPr/>
          </p:nvPicPr>
          <p:blipFill>
            <a:blip r:embed="rId3"/>
            <a:stretch>
              <a:fillRect/>
            </a:stretch>
          </p:blipFill>
          <p:spPr>
            <a:xfrm>
              <a:off x="6305633" y="535948"/>
              <a:ext cx="193853" cy="185425"/>
            </a:xfrm>
            <a:prstGeom prst="rect">
              <a:avLst/>
            </a:prstGeom>
          </p:spPr>
        </p:pic>
        <p:pic>
          <p:nvPicPr>
            <p:cNvPr id="799" name="Picture 798"/>
            <p:cNvPicPr>
              <a:picLocks noChangeAspect="1"/>
            </p:cNvPicPr>
            <p:nvPr/>
          </p:nvPicPr>
          <p:blipFill>
            <a:blip r:embed="rId3"/>
            <a:stretch>
              <a:fillRect/>
            </a:stretch>
          </p:blipFill>
          <p:spPr>
            <a:xfrm>
              <a:off x="6097760" y="535948"/>
              <a:ext cx="193853" cy="185425"/>
            </a:xfrm>
            <a:prstGeom prst="rect">
              <a:avLst/>
            </a:prstGeom>
          </p:spPr>
        </p:pic>
        <p:pic>
          <p:nvPicPr>
            <p:cNvPr id="800" name="Picture 799"/>
            <p:cNvPicPr>
              <a:picLocks noChangeAspect="1"/>
            </p:cNvPicPr>
            <p:nvPr/>
          </p:nvPicPr>
          <p:blipFill>
            <a:blip r:embed="rId3"/>
            <a:stretch>
              <a:fillRect/>
            </a:stretch>
          </p:blipFill>
          <p:spPr>
            <a:xfrm>
              <a:off x="6524723" y="535948"/>
              <a:ext cx="193853" cy="185425"/>
            </a:xfrm>
            <a:prstGeom prst="rect">
              <a:avLst/>
            </a:prstGeom>
          </p:spPr>
        </p:pic>
        <p:pic>
          <p:nvPicPr>
            <p:cNvPr id="801" name="Picture 800"/>
            <p:cNvPicPr>
              <a:picLocks noChangeAspect="1"/>
            </p:cNvPicPr>
            <p:nvPr/>
          </p:nvPicPr>
          <p:blipFill>
            <a:blip r:embed="rId3"/>
            <a:stretch>
              <a:fillRect/>
            </a:stretch>
          </p:blipFill>
          <p:spPr>
            <a:xfrm>
              <a:off x="6732596" y="535948"/>
              <a:ext cx="193853" cy="185425"/>
            </a:xfrm>
            <a:prstGeom prst="rect">
              <a:avLst/>
            </a:prstGeom>
          </p:spPr>
        </p:pic>
        <p:pic>
          <p:nvPicPr>
            <p:cNvPr id="802" name="Picture 801"/>
            <p:cNvPicPr>
              <a:picLocks noChangeAspect="1"/>
            </p:cNvPicPr>
            <p:nvPr/>
          </p:nvPicPr>
          <p:blipFill>
            <a:blip r:embed="rId3"/>
            <a:stretch>
              <a:fillRect/>
            </a:stretch>
          </p:blipFill>
          <p:spPr>
            <a:xfrm>
              <a:off x="6056307" y="688348"/>
              <a:ext cx="193853" cy="185425"/>
            </a:xfrm>
            <a:prstGeom prst="rect">
              <a:avLst/>
            </a:prstGeom>
          </p:spPr>
        </p:pic>
        <p:pic>
          <p:nvPicPr>
            <p:cNvPr id="803" name="Picture 802"/>
            <p:cNvPicPr>
              <a:picLocks noChangeAspect="1"/>
            </p:cNvPicPr>
            <p:nvPr/>
          </p:nvPicPr>
          <p:blipFill>
            <a:blip r:embed="rId3"/>
            <a:stretch>
              <a:fillRect/>
            </a:stretch>
          </p:blipFill>
          <p:spPr>
            <a:xfrm>
              <a:off x="6458033" y="688348"/>
              <a:ext cx="193853" cy="185425"/>
            </a:xfrm>
            <a:prstGeom prst="rect">
              <a:avLst/>
            </a:prstGeom>
          </p:spPr>
        </p:pic>
        <p:pic>
          <p:nvPicPr>
            <p:cNvPr id="804" name="Picture 803"/>
            <p:cNvPicPr>
              <a:picLocks noChangeAspect="1"/>
            </p:cNvPicPr>
            <p:nvPr/>
          </p:nvPicPr>
          <p:blipFill>
            <a:blip r:embed="rId3"/>
            <a:stretch>
              <a:fillRect/>
            </a:stretch>
          </p:blipFill>
          <p:spPr>
            <a:xfrm>
              <a:off x="6250160" y="688348"/>
              <a:ext cx="193853" cy="185425"/>
            </a:xfrm>
            <a:prstGeom prst="rect">
              <a:avLst/>
            </a:prstGeom>
          </p:spPr>
        </p:pic>
        <p:pic>
          <p:nvPicPr>
            <p:cNvPr id="805" name="Picture 804"/>
            <p:cNvPicPr>
              <a:picLocks noChangeAspect="1"/>
            </p:cNvPicPr>
            <p:nvPr/>
          </p:nvPicPr>
          <p:blipFill>
            <a:blip r:embed="rId3"/>
            <a:stretch>
              <a:fillRect/>
            </a:stretch>
          </p:blipFill>
          <p:spPr>
            <a:xfrm>
              <a:off x="6677123" y="688348"/>
              <a:ext cx="193853" cy="185425"/>
            </a:xfrm>
            <a:prstGeom prst="rect">
              <a:avLst/>
            </a:prstGeom>
          </p:spPr>
        </p:pic>
        <p:pic>
          <p:nvPicPr>
            <p:cNvPr id="806" name="Picture 805"/>
            <p:cNvPicPr>
              <a:picLocks noChangeAspect="1"/>
            </p:cNvPicPr>
            <p:nvPr/>
          </p:nvPicPr>
          <p:blipFill>
            <a:blip r:embed="rId3"/>
            <a:stretch>
              <a:fillRect/>
            </a:stretch>
          </p:blipFill>
          <p:spPr>
            <a:xfrm>
              <a:off x="6884996" y="688348"/>
              <a:ext cx="193853" cy="185425"/>
            </a:xfrm>
            <a:prstGeom prst="rect">
              <a:avLst/>
            </a:prstGeom>
          </p:spPr>
        </p:pic>
      </p:grpSp>
      <p:grpSp>
        <p:nvGrpSpPr>
          <p:cNvPr id="25" name="Group 806"/>
          <p:cNvGrpSpPr/>
          <p:nvPr/>
        </p:nvGrpSpPr>
        <p:grpSpPr>
          <a:xfrm>
            <a:off x="7288187" y="3465778"/>
            <a:ext cx="1479742" cy="642625"/>
            <a:chOff x="5599107" y="231148"/>
            <a:chExt cx="1479742" cy="642625"/>
          </a:xfrm>
        </p:grpSpPr>
        <p:pic>
          <p:nvPicPr>
            <p:cNvPr id="808" name="Picture 807"/>
            <p:cNvPicPr>
              <a:picLocks noChangeAspect="1"/>
            </p:cNvPicPr>
            <p:nvPr/>
          </p:nvPicPr>
          <p:blipFill>
            <a:blip r:embed="rId3"/>
            <a:stretch>
              <a:fillRect/>
            </a:stretch>
          </p:blipFill>
          <p:spPr>
            <a:xfrm>
              <a:off x="5599107" y="231148"/>
              <a:ext cx="193853" cy="185425"/>
            </a:xfrm>
            <a:prstGeom prst="rect">
              <a:avLst/>
            </a:prstGeom>
          </p:spPr>
        </p:pic>
        <p:pic>
          <p:nvPicPr>
            <p:cNvPr id="809" name="Picture 808"/>
            <p:cNvPicPr>
              <a:picLocks noChangeAspect="1"/>
            </p:cNvPicPr>
            <p:nvPr/>
          </p:nvPicPr>
          <p:blipFill>
            <a:blip r:embed="rId3"/>
            <a:stretch>
              <a:fillRect/>
            </a:stretch>
          </p:blipFill>
          <p:spPr>
            <a:xfrm>
              <a:off x="6000833" y="231148"/>
              <a:ext cx="193853" cy="185425"/>
            </a:xfrm>
            <a:prstGeom prst="rect">
              <a:avLst/>
            </a:prstGeom>
          </p:spPr>
        </p:pic>
        <p:pic>
          <p:nvPicPr>
            <p:cNvPr id="810" name="Picture 809"/>
            <p:cNvPicPr>
              <a:picLocks noChangeAspect="1"/>
            </p:cNvPicPr>
            <p:nvPr/>
          </p:nvPicPr>
          <p:blipFill>
            <a:blip r:embed="rId3"/>
            <a:stretch>
              <a:fillRect/>
            </a:stretch>
          </p:blipFill>
          <p:spPr>
            <a:xfrm>
              <a:off x="5792960" y="231148"/>
              <a:ext cx="193853" cy="185425"/>
            </a:xfrm>
            <a:prstGeom prst="rect">
              <a:avLst/>
            </a:prstGeom>
          </p:spPr>
        </p:pic>
        <p:pic>
          <p:nvPicPr>
            <p:cNvPr id="811" name="Picture 810"/>
            <p:cNvPicPr>
              <a:picLocks noChangeAspect="1"/>
            </p:cNvPicPr>
            <p:nvPr/>
          </p:nvPicPr>
          <p:blipFill>
            <a:blip r:embed="rId3"/>
            <a:stretch>
              <a:fillRect/>
            </a:stretch>
          </p:blipFill>
          <p:spPr>
            <a:xfrm>
              <a:off x="6219923" y="231148"/>
              <a:ext cx="193853" cy="185425"/>
            </a:xfrm>
            <a:prstGeom prst="rect">
              <a:avLst/>
            </a:prstGeom>
          </p:spPr>
        </p:pic>
        <p:pic>
          <p:nvPicPr>
            <p:cNvPr id="812" name="Picture 811"/>
            <p:cNvPicPr>
              <a:picLocks noChangeAspect="1"/>
            </p:cNvPicPr>
            <p:nvPr/>
          </p:nvPicPr>
          <p:blipFill>
            <a:blip r:embed="rId3"/>
            <a:stretch>
              <a:fillRect/>
            </a:stretch>
          </p:blipFill>
          <p:spPr>
            <a:xfrm>
              <a:off x="6427796" y="231148"/>
              <a:ext cx="193853" cy="185425"/>
            </a:xfrm>
            <a:prstGeom prst="rect">
              <a:avLst/>
            </a:prstGeom>
          </p:spPr>
        </p:pic>
        <p:pic>
          <p:nvPicPr>
            <p:cNvPr id="813" name="Picture 812"/>
            <p:cNvPicPr>
              <a:picLocks noChangeAspect="1"/>
            </p:cNvPicPr>
            <p:nvPr/>
          </p:nvPicPr>
          <p:blipFill>
            <a:blip r:embed="rId3"/>
            <a:stretch>
              <a:fillRect/>
            </a:stretch>
          </p:blipFill>
          <p:spPr>
            <a:xfrm>
              <a:off x="5751507" y="383548"/>
              <a:ext cx="193853" cy="185425"/>
            </a:xfrm>
            <a:prstGeom prst="rect">
              <a:avLst/>
            </a:prstGeom>
          </p:spPr>
        </p:pic>
        <p:pic>
          <p:nvPicPr>
            <p:cNvPr id="814" name="Picture 813"/>
            <p:cNvPicPr>
              <a:picLocks noChangeAspect="1"/>
            </p:cNvPicPr>
            <p:nvPr/>
          </p:nvPicPr>
          <p:blipFill>
            <a:blip r:embed="rId3"/>
            <a:stretch>
              <a:fillRect/>
            </a:stretch>
          </p:blipFill>
          <p:spPr>
            <a:xfrm>
              <a:off x="6153233" y="383548"/>
              <a:ext cx="193853" cy="185425"/>
            </a:xfrm>
            <a:prstGeom prst="rect">
              <a:avLst/>
            </a:prstGeom>
          </p:spPr>
        </p:pic>
        <p:pic>
          <p:nvPicPr>
            <p:cNvPr id="815" name="Picture 814"/>
            <p:cNvPicPr>
              <a:picLocks noChangeAspect="1"/>
            </p:cNvPicPr>
            <p:nvPr/>
          </p:nvPicPr>
          <p:blipFill>
            <a:blip r:embed="rId3"/>
            <a:stretch>
              <a:fillRect/>
            </a:stretch>
          </p:blipFill>
          <p:spPr>
            <a:xfrm>
              <a:off x="5945360" y="383548"/>
              <a:ext cx="193853" cy="185425"/>
            </a:xfrm>
            <a:prstGeom prst="rect">
              <a:avLst/>
            </a:prstGeom>
          </p:spPr>
        </p:pic>
        <p:pic>
          <p:nvPicPr>
            <p:cNvPr id="816" name="Picture 815"/>
            <p:cNvPicPr>
              <a:picLocks noChangeAspect="1"/>
            </p:cNvPicPr>
            <p:nvPr/>
          </p:nvPicPr>
          <p:blipFill>
            <a:blip r:embed="rId3"/>
            <a:stretch>
              <a:fillRect/>
            </a:stretch>
          </p:blipFill>
          <p:spPr>
            <a:xfrm>
              <a:off x="6372323" y="383548"/>
              <a:ext cx="193853" cy="185425"/>
            </a:xfrm>
            <a:prstGeom prst="rect">
              <a:avLst/>
            </a:prstGeom>
          </p:spPr>
        </p:pic>
        <p:pic>
          <p:nvPicPr>
            <p:cNvPr id="817" name="Picture 816"/>
            <p:cNvPicPr>
              <a:picLocks noChangeAspect="1"/>
            </p:cNvPicPr>
            <p:nvPr/>
          </p:nvPicPr>
          <p:blipFill>
            <a:blip r:embed="rId3"/>
            <a:stretch>
              <a:fillRect/>
            </a:stretch>
          </p:blipFill>
          <p:spPr>
            <a:xfrm>
              <a:off x="6580196" y="383548"/>
              <a:ext cx="193853" cy="185425"/>
            </a:xfrm>
            <a:prstGeom prst="rect">
              <a:avLst/>
            </a:prstGeom>
          </p:spPr>
        </p:pic>
        <p:pic>
          <p:nvPicPr>
            <p:cNvPr id="818" name="Picture 817"/>
            <p:cNvPicPr>
              <a:picLocks noChangeAspect="1"/>
            </p:cNvPicPr>
            <p:nvPr/>
          </p:nvPicPr>
          <p:blipFill>
            <a:blip r:embed="rId3"/>
            <a:stretch>
              <a:fillRect/>
            </a:stretch>
          </p:blipFill>
          <p:spPr>
            <a:xfrm>
              <a:off x="5903907" y="535948"/>
              <a:ext cx="193853" cy="185425"/>
            </a:xfrm>
            <a:prstGeom prst="rect">
              <a:avLst/>
            </a:prstGeom>
          </p:spPr>
        </p:pic>
        <p:pic>
          <p:nvPicPr>
            <p:cNvPr id="819" name="Picture 818"/>
            <p:cNvPicPr>
              <a:picLocks noChangeAspect="1"/>
            </p:cNvPicPr>
            <p:nvPr/>
          </p:nvPicPr>
          <p:blipFill>
            <a:blip r:embed="rId3"/>
            <a:stretch>
              <a:fillRect/>
            </a:stretch>
          </p:blipFill>
          <p:spPr>
            <a:xfrm>
              <a:off x="6305633" y="535948"/>
              <a:ext cx="193853" cy="185425"/>
            </a:xfrm>
            <a:prstGeom prst="rect">
              <a:avLst/>
            </a:prstGeom>
          </p:spPr>
        </p:pic>
        <p:pic>
          <p:nvPicPr>
            <p:cNvPr id="820" name="Picture 819"/>
            <p:cNvPicPr>
              <a:picLocks noChangeAspect="1"/>
            </p:cNvPicPr>
            <p:nvPr/>
          </p:nvPicPr>
          <p:blipFill>
            <a:blip r:embed="rId3"/>
            <a:stretch>
              <a:fillRect/>
            </a:stretch>
          </p:blipFill>
          <p:spPr>
            <a:xfrm>
              <a:off x="6097760" y="535948"/>
              <a:ext cx="193853" cy="185425"/>
            </a:xfrm>
            <a:prstGeom prst="rect">
              <a:avLst/>
            </a:prstGeom>
          </p:spPr>
        </p:pic>
        <p:pic>
          <p:nvPicPr>
            <p:cNvPr id="821" name="Picture 820"/>
            <p:cNvPicPr>
              <a:picLocks noChangeAspect="1"/>
            </p:cNvPicPr>
            <p:nvPr/>
          </p:nvPicPr>
          <p:blipFill>
            <a:blip r:embed="rId3"/>
            <a:stretch>
              <a:fillRect/>
            </a:stretch>
          </p:blipFill>
          <p:spPr>
            <a:xfrm>
              <a:off x="6524723" y="535948"/>
              <a:ext cx="193853" cy="185425"/>
            </a:xfrm>
            <a:prstGeom prst="rect">
              <a:avLst/>
            </a:prstGeom>
          </p:spPr>
        </p:pic>
        <p:pic>
          <p:nvPicPr>
            <p:cNvPr id="822" name="Picture 821"/>
            <p:cNvPicPr>
              <a:picLocks noChangeAspect="1"/>
            </p:cNvPicPr>
            <p:nvPr/>
          </p:nvPicPr>
          <p:blipFill>
            <a:blip r:embed="rId3"/>
            <a:stretch>
              <a:fillRect/>
            </a:stretch>
          </p:blipFill>
          <p:spPr>
            <a:xfrm>
              <a:off x="6732596" y="535948"/>
              <a:ext cx="193853" cy="185425"/>
            </a:xfrm>
            <a:prstGeom prst="rect">
              <a:avLst/>
            </a:prstGeom>
          </p:spPr>
        </p:pic>
        <p:pic>
          <p:nvPicPr>
            <p:cNvPr id="823" name="Picture 822"/>
            <p:cNvPicPr>
              <a:picLocks noChangeAspect="1"/>
            </p:cNvPicPr>
            <p:nvPr/>
          </p:nvPicPr>
          <p:blipFill>
            <a:blip r:embed="rId3"/>
            <a:stretch>
              <a:fillRect/>
            </a:stretch>
          </p:blipFill>
          <p:spPr>
            <a:xfrm>
              <a:off x="6056307" y="688348"/>
              <a:ext cx="193853" cy="185425"/>
            </a:xfrm>
            <a:prstGeom prst="rect">
              <a:avLst/>
            </a:prstGeom>
          </p:spPr>
        </p:pic>
        <p:pic>
          <p:nvPicPr>
            <p:cNvPr id="824" name="Picture 823"/>
            <p:cNvPicPr>
              <a:picLocks noChangeAspect="1"/>
            </p:cNvPicPr>
            <p:nvPr/>
          </p:nvPicPr>
          <p:blipFill>
            <a:blip r:embed="rId3"/>
            <a:stretch>
              <a:fillRect/>
            </a:stretch>
          </p:blipFill>
          <p:spPr>
            <a:xfrm>
              <a:off x="6458033" y="688348"/>
              <a:ext cx="193853" cy="185425"/>
            </a:xfrm>
            <a:prstGeom prst="rect">
              <a:avLst/>
            </a:prstGeom>
          </p:spPr>
        </p:pic>
        <p:pic>
          <p:nvPicPr>
            <p:cNvPr id="825" name="Picture 824"/>
            <p:cNvPicPr>
              <a:picLocks noChangeAspect="1"/>
            </p:cNvPicPr>
            <p:nvPr/>
          </p:nvPicPr>
          <p:blipFill>
            <a:blip r:embed="rId3"/>
            <a:stretch>
              <a:fillRect/>
            </a:stretch>
          </p:blipFill>
          <p:spPr>
            <a:xfrm>
              <a:off x="6250160" y="688348"/>
              <a:ext cx="193853" cy="185425"/>
            </a:xfrm>
            <a:prstGeom prst="rect">
              <a:avLst/>
            </a:prstGeom>
          </p:spPr>
        </p:pic>
        <p:pic>
          <p:nvPicPr>
            <p:cNvPr id="826" name="Picture 825"/>
            <p:cNvPicPr>
              <a:picLocks noChangeAspect="1"/>
            </p:cNvPicPr>
            <p:nvPr/>
          </p:nvPicPr>
          <p:blipFill>
            <a:blip r:embed="rId3"/>
            <a:stretch>
              <a:fillRect/>
            </a:stretch>
          </p:blipFill>
          <p:spPr>
            <a:xfrm>
              <a:off x="6677123" y="688348"/>
              <a:ext cx="193853" cy="185425"/>
            </a:xfrm>
            <a:prstGeom prst="rect">
              <a:avLst/>
            </a:prstGeom>
          </p:spPr>
        </p:pic>
        <p:pic>
          <p:nvPicPr>
            <p:cNvPr id="827" name="Picture 826"/>
            <p:cNvPicPr>
              <a:picLocks noChangeAspect="1"/>
            </p:cNvPicPr>
            <p:nvPr/>
          </p:nvPicPr>
          <p:blipFill>
            <a:blip r:embed="rId3"/>
            <a:stretch>
              <a:fillRect/>
            </a:stretch>
          </p:blipFill>
          <p:spPr>
            <a:xfrm>
              <a:off x="6884996" y="688348"/>
              <a:ext cx="193853" cy="185425"/>
            </a:xfrm>
            <a:prstGeom prst="rect">
              <a:avLst/>
            </a:prstGeom>
          </p:spPr>
        </p:pic>
      </p:grpSp>
      <p:cxnSp>
        <p:nvCxnSpPr>
          <p:cNvPr id="828" name="Straight Arrow Connector 827"/>
          <p:cNvCxnSpPr/>
          <p:nvPr/>
        </p:nvCxnSpPr>
        <p:spPr>
          <a:xfrm flipV="1">
            <a:off x="2597991" y="3845732"/>
            <a:ext cx="1534055" cy="11074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29" name="Straight Arrow Connector 828"/>
          <p:cNvCxnSpPr/>
          <p:nvPr/>
        </p:nvCxnSpPr>
        <p:spPr>
          <a:xfrm flipV="1">
            <a:off x="2761607" y="4574817"/>
            <a:ext cx="1464257" cy="8899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30" name="Straight Arrow Connector 829"/>
          <p:cNvCxnSpPr/>
          <p:nvPr/>
        </p:nvCxnSpPr>
        <p:spPr>
          <a:xfrm flipV="1">
            <a:off x="2650738" y="5152841"/>
            <a:ext cx="3091399" cy="9893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31" name="Content Placeholder 5" descr="attacker-g.png"/>
          <p:cNvPicPr>
            <a:picLocks noChangeAspect="1"/>
          </p:cNvPicPr>
          <p:nvPr/>
        </p:nvPicPr>
        <p:blipFill>
          <a:blip r:embed="rId2"/>
          <a:srcRect l="-88409" r="-88409"/>
          <a:stretch>
            <a:fillRect/>
          </a:stretch>
        </p:blipFill>
        <p:spPr>
          <a:xfrm>
            <a:off x="2273029" y="6080621"/>
            <a:ext cx="291332" cy="160221"/>
          </a:xfrm>
          <a:prstGeom prst="rect">
            <a:avLst/>
          </a:prstGeom>
        </p:spPr>
      </p:pic>
      <p:grpSp>
        <p:nvGrpSpPr>
          <p:cNvPr id="26" name="Group 831"/>
          <p:cNvGrpSpPr/>
          <p:nvPr/>
        </p:nvGrpSpPr>
        <p:grpSpPr>
          <a:xfrm>
            <a:off x="4143340" y="5034512"/>
            <a:ext cx="1479742" cy="642625"/>
            <a:chOff x="5599107" y="231148"/>
            <a:chExt cx="1479742" cy="642625"/>
          </a:xfrm>
        </p:grpSpPr>
        <p:pic>
          <p:nvPicPr>
            <p:cNvPr id="833" name="Picture 832"/>
            <p:cNvPicPr>
              <a:picLocks noChangeAspect="1"/>
            </p:cNvPicPr>
            <p:nvPr/>
          </p:nvPicPr>
          <p:blipFill>
            <a:blip r:embed="rId3"/>
            <a:stretch>
              <a:fillRect/>
            </a:stretch>
          </p:blipFill>
          <p:spPr>
            <a:xfrm>
              <a:off x="5599107" y="231148"/>
              <a:ext cx="193853" cy="185425"/>
            </a:xfrm>
            <a:prstGeom prst="rect">
              <a:avLst/>
            </a:prstGeom>
          </p:spPr>
        </p:pic>
        <p:pic>
          <p:nvPicPr>
            <p:cNvPr id="834" name="Picture 833"/>
            <p:cNvPicPr>
              <a:picLocks noChangeAspect="1"/>
            </p:cNvPicPr>
            <p:nvPr/>
          </p:nvPicPr>
          <p:blipFill>
            <a:blip r:embed="rId3"/>
            <a:stretch>
              <a:fillRect/>
            </a:stretch>
          </p:blipFill>
          <p:spPr>
            <a:xfrm>
              <a:off x="6000833" y="231148"/>
              <a:ext cx="193853" cy="185425"/>
            </a:xfrm>
            <a:prstGeom prst="rect">
              <a:avLst/>
            </a:prstGeom>
          </p:spPr>
        </p:pic>
        <p:pic>
          <p:nvPicPr>
            <p:cNvPr id="835" name="Picture 834"/>
            <p:cNvPicPr>
              <a:picLocks noChangeAspect="1"/>
            </p:cNvPicPr>
            <p:nvPr/>
          </p:nvPicPr>
          <p:blipFill>
            <a:blip r:embed="rId3"/>
            <a:stretch>
              <a:fillRect/>
            </a:stretch>
          </p:blipFill>
          <p:spPr>
            <a:xfrm>
              <a:off x="5792960" y="231148"/>
              <a:ext cx="193853" cy="185425"/>
            </a:xfrm>
            <a:prstGeom prst="rect">
              <a:avLst/>
            </a:prstGeom>
          </p:spPr>
        </p:pic>
        <p:pic>
          <p:nvPicPr>
            <p:cNvPr id="836" name="Picture 835"/>
            <p:cNvPicPr>
              <a:picLocks noChangeAspect="1"/>
            </p:cNvPicPr>
            <p:nvPr/>
          </p:nvPicPr>
          <p:blipFill>
            <a:blip r:embed="rId3"/>
            <a:stretch>
              <a:fillRect/>
            </a:stretch>
          </p:blipFill>
          <p:spPr>
            <a:xfrm>
              <a:off x="6219923" y="231148"/>
              <a:ext cx="193853" cy="185425"/>
            </a:xfrm>
            <a:prstGeom prst="rect">
              <a:avLst/>
            </a:prstGeom>
          </p:spPr>
        </p:pic>
        <p:pic>
          <p:nvPicPr>
            <p:cNvPr id="837" name="Picture 836"/>
            <p:cNvPicPr>
              <a:picLocks noChangeAspect="1"/>
            </p:cNvPicPr>
            <p:nvPr/>
          </p:nvPicPr>
          <p:blipFill>
            <a:blip r:embed="rId3"/>
            <a:stretch>
              <a:fillRect/>
            </a:stretch>
          </p:blipFill>
          <p:spPr>
            <a:xfrm>
              <a:off x="6427796" y="231148"/>
              <a:ext cx="193853" cy="185425"/>
            </a:xfrm>
            <a:prstGeom prst="rect">
              <a:avLst/>
            </a:prstGeom>
          </p:spPr>
        </p:pic>
        <p:pic>
          <p:nvPicPr>
            <p:cNvPr id="838" name="Picture 837"/>
            <p:cNvPicPr>
              <a:picLocks noChangeAspect="1"/>
            </p:cNvPicPr>
            <p:nvPr/>
          </p:nvPicPr>
          <p:blipFill>
            <a:blip r:embed="rId3"/>
            <a:stretch>
              <a:fillRect/>
            </a:stretch>
          </p:blipFill>
          <p:spPr>
            <a:xfrm>
              <a:off x="5751507" y="383548"/>
              <a:ext cx="193853" cy="185425"/>
            </a:xfrm>
            <a:prstGeom prst="rect">
              <a:avLst/>
            </a:prstGeom>
          </p:spPr>
        </p:pic>
        <p:pic>
          <p:nvPicPr>
            <p:cNvPr id="839" name="Picture 838"/>
            <p:cNvPicPr>
              <a:picLocks noChangeAspect="1"/>
            </p:cNvPicPr>
            <p:nvPr/>
          </p:nvPicPr>
          <p:blipFill>
            <a:blip r:embed="rId3"/>
            <a:stretch>
              <a:fillRect/>
            </a:stretch>
          </p:blipFill>
          <p:spPr>
            <a:xfrm>
              <a:off x="6153233" y="383548"/>
              <a:ext cx="193853" cy="185425"/>
            </a:xfrm>
            <a:prstGeom prst="rect">
              <a:avLst/>
            </a:prstGeom>
          </p:spPr>
        </p:pic>
        <p:pic>
          <p:nvPicPr>
            <p:cNvPr id="840" name="Picture 839"/>
            <p:cNvPicPr>
              <a:picLocks noChangeAspect="1"/>
            </p:cNvPicPr>
            <p:nvPr/>
          </p:nvPicPr>
          <p:blipFill>
            <a:blip r:embed="rId3"/>
            <a:stretch>
              <a:fillRect/>
            </a:stretch>
          </p:blipFill>
          <p:spPr>
            <a:xfrm>
              <a:off x="5945360" y="383548"/>
              <a:ext cx="193853" cy="185425"/>
            </a:xfrm>
            <a:prstGeom prst="rect">
              <a:avLst/>
            </a:prstGeom>
          </p:spPr>
        </p:pic>
        <p:pic>
          <p:nvPicPr>
            <p:cNvPr id="841" name="Picture 840"/>
            <p:cNvPicPr>
              <a:picLocks noChangeAspect="1"/>
            </p:cNvPicPr>
            <p:nvPr/>
          </p:nvPicPr>
          <p:blipFill>
            <a:blip r:embed="rId3"/>
            <a:stretch>
              <a:fillRect/>
            </a:stretch>
          </p:blipFill>
          <p:spPr>
            <a:xfrm>
              <a:off x="6372323" y="383548"/>
              <a:ext cx="193853" cy="185425"/>
            </a:xfrm>
            <a:prstGeom prst="rect">
              <a:avLst/>
            </a:prstGeom>
          </p:spPr>
        </p:pic>
        <p:pic>
          <p:nvPicPr>
            <p:cNvPr id="842" name="Picture 841"/>
            <p:cNvPicPr>
              <a:picLocks noChangeAspect="1"/>
            </p:cNvPicPr>
            <p:nvPr/>
          </p:nvPicPr>
          <p:blipFill>
            <a:blip r:embed="rId3"/>
            <a:stretch>
              <a:fillRect/>
            </a:stretch>
          </p:blipFill>
          <p:spPr>
            <a:xfrm>
              <a:off x="6580196" y="383548"/>
              <a:ext cx="193853" cy="185425"/>
            </a:xfrm>
            <a:prstGeom prst="rect">
              <a:avLst/>
            </a:prstGeom>
          </p:spPr>
        </p:pic>
        <p:pic>
          <p:nvPicPr>
            <p:cNvPr id="843" name="Picture 842"/>
            <p:cNvPicPr>
              <a:picLocks noChangeAspect="1"/>
            </p:cNvPicPr>
            <p:nvPr/>
          </p:nvPicPr>
          <p:blipFill>
            <a:blip r:embed="rId3"/>
            <a:stretch>
              <a:fillRect/>
            </a:stretch>
          </p:blipFill>
          <p:spPr>
            <a:xfrm>
              <a:off x="5903907" y="535948"/>
              <a:ext cx="193853" cy="185425"/>
            </a:xfrm>
            <a:prstGeom prst="rect">
              <a:avLst/>
            </a:prstGeom>
          </p:spPr>
        </p:pic>
        <p:pic>
          <p:nvPicPr>
            <p:cNvPr id="844" name="Picture 843"/>
            <p:cNvPicPr>
              <a:picLocks noChangeAspect="1"/>
            </p:cNvPicPr>
            <p:nvPr/>
          </p:nvPicPr>
          <p:blipFill>
            <a:blip r:embed="rId3"/>
            <a:stretch>
              <a:fillRect/>
            </a:stretch>
          </p:blipFill>
          <p:spPr>
            <a:xfrm>
              <a:off x="6305633" y="535948"/>
              <a:ext cx="193853" cy="185425"/>
            </a:xfrm>
            <a:prstGeom prst="rect">
              <a:avLst/>
            </a:prstGeom>
          </p:spPr>
        </p:pic>
        <p:pic>
          <p:nvPicPr>
            <p:cNvPr id="845" name="Picture 844"/>
            <p:cNvPicPr>
              <a:picLocks noChangeAspect="1"/>
            </p:cNvPicPr>
            <p:nvPr/>
          </p:nvPicPr>
          <p:blipFill>
            <a:blip r:embed="rId3"/>
            <a:stretch>
              <a:fillRect/>
            </a:stretch>
          </p:blipFill>
          <p:spPr>
            <a:xfrm>
              <a:off x="6097760" y="535948"/>
              <a:ext cx="193853" cy="185425"/>
            </a:xfrm>
            <a:prstGeom prst="rect">
              <a:avLst/>
            </a:prstGeom>
          </p:spPr>
        </p:pic>
        <p:pic>
          <p:nvPicPr>
            <p:cNvPr id="846" name="Picture 845"/>
            <p:cNvPicPr>
              <a:picLocks noChangeAspect="1"/>
            </p:cNvPicPr>
            <p:nvPr/>
          </p:nvPicPr>
          <p:blipFill>
            <a:blip r:embed="rId3"/>
            <a:stretch>
              <a:fillRect/>
            </a:stretch>
          </p:blipFill>
          <p:spPr>
            <a:xfrm>
              <a:off x="6524723" y="535948"/>
              <a:ext cx="193853" cy="185425"/>
            </a:xfrm>
            <a:prstGeom prst="rect">
              <a:avLst/>
            </a:prstGeom>
          </p:spPr>
        </p:pic>
        <p:pic>
          <p:nvPicPr>
            <p:cNvPr id="847" name="Picture 846"/>
            <p:cNvPicPr>
              <a:picLocks noChangeAspect="1"/>
            </p:cNvPicPr>
            <p:nvPr/>
          </p:nvPicPr>
          <p:blipFill>
            <a:blip r:embed="rId3"/>
            <a:stretch>
              <a:fillRect/>
            </a:stretch>
          </p:blipFill>
          <p:spPr>
            <a:xfrm>
              <a:off x="6732596" y="535948"/>
              <a:ext cx="193853" cy="185425"/>
            </a:xfrm>
            <a:prstGeom prst="rect">
              <a:avLst/>
            </a:prstGeom>
          </p:spPr>
        </p:pic>
        <p:pic>
          <p:nvPicPr>
            <p:cNvPr id="848" name="Picture 847"/>
            <p:cNvPicPr>
              <a:picLocks noChangeAspect="1"/>
            </p:cNvPicPr>
            <p:nvPr/>
          </p:nvPicPr>
          <p:blipFill>
            <a:blip r:embed="rId3"/>
            <a:stretch>
              <a:fillRect/>
            </a:stretch>
          </p:blipFill>
          <p:spPr>
            <a:xfrm>
              <a:off x="6056307" y="688348"/>
              <a:ext cx="193853" cy="185425"/>
            </a:xfrm>
            <a:prstGeom prst="rect">
              <a:avLst/>
            </a:prstGeom>
          </p:spPr>
        </p:pic>
        <p:pic>
          <p:nvPicPr>
            <p:cNvPr id="849" name="Picture 848"/>
            <p:cNvPicPr>
              <a:picLocks noChangeAspect="1"/>
            </p:cNvPicPr>
            <p:nvPr/>
          </p:nvPicPr>
          <p:blipFill>
            <a:blip r:embed="rId3"/>
            <a:stretch>
              <a:fillRect/>
            </a:stretch>
          </p:blipFill>
          <p:spPr>
            <a:xfrm>
              <a:off x="6458033" y="688348"/>
              <a:ext cx="193853" cy="185425"/>
            </a:xfrm>
            <a:prstGeom prst="rect">
              <a:avLst/>
            </a:prstGeom>
          </p:spPr>
        </p:pic>
        <p:pic>
          <p:nvPicPr>
            <p:cNvPr id="850" name="Picture 849"/>
            <p:cNvPicPr>
              <a:picLocks noChangeAspect="1"/>
            </p:cNvPicPr>
            <p:nvPr/>
          </p:nvPicPr>
          <p:blipFill>
            <a:blip r:embed="rId3"/>
            <a:stretch>
              <a:fillRect/>
            </a:stretch>
          </p:blipFill>
          <p:spPr>
            <a:xfrm>
              <a:off x="6250160" y="688348"/>
              <a:ext cx="193853" cy="185425"/>
            </a:xfrm>
            <a:prstGeom prst="rect">
              <a:avLst/>
            </a:prstGeom>
          </p:spPr>
        </p:pic>
        <p:pic>
          <p:nvPicPr>
            <p:cNvPr id="851" name="Picture 850"/>
            <p:cNvPicPr>
              <a:picLocks noChangeAspect="1"/>
            </p:cNvPicPr>
            <p:nvPr/>
          </p:nvPicPr>
          <p:blipFill>
            <a:blip r:embed="rId3"/>
            <a:stretch>
              <a:fillRect/>
            </a:stretch>
          </p:blipFill>
          <p:spPr>
            <a:xfrm>
              <a:off x="6677123" y="688348"/>
              <a:ext cx="193853" cy="185425"/>
            </a:xfrm>
            <a:prstGeom prst="rect">
              <a:avLst/>
            </a:prstGeom>
          </p:spPr>
        </p:pic>
        <p:pic>
          <p:nvPicPr>
            <p:cNvPr id="852" name="Picture 851"/>
            <p:cNvPicPr>
              <a:picLocks noChangeAspect="1"/>
            </p:cNvPicPr>
            <p:nvPr/>
          </p:nvPicPr>
          <p:blipFill>
            <a:blip r:embed="rId3"/>
            <a:stretch>
              <a:fillRect/>
            </a:stretch>
          </p:blipFill>
          <p:spPr>
            <a:xfrm>
              <a:off x="6884996" y="688348"/>
              <a:ext cx="193853" cy="185425"/>
            </a:xfrm>
            <a:prstGeom prst="rect">
              <a:avLst/>
            </a:prstGeom>
          </p:spPr>
        </p:pic>
      </p:grpSp>
      <p:pic>
        <p:nvPicPr>
          <p:cNvPr id="853" name="Content Placeholder 5" descr="attacker-g.png"/>
          <p:cNvPicPr>
            <a:picLocks noChangeAspect="1"/>
          </p:cNvPicPr>
          <p:nvPr/>
        </p:nvPicPr>
        <p:blipFill>
          <a:blip r:embed="rId2"/>
          <a:srcRect l="-88409" r="-88409"/>
          <a:stretch>
            <a:fillRect/>
          </a:stretch>
        </p:blipFill>
        <p:spPr>
          <a:xfrm>
            <a:off x="2536298" y="6233021"/>
            <a:ext cx="291332" cy="160221"/>
          </a:xfrm>
          <a:prstGeom prst="rect">
            <a:avLst/>
          </a:prstGeom>
        </p:spPr>
      </p:pic>
      <p:grpSp>
        <p:nvGrpSpPr>
          <p:cNvPr id="27" name="Group 853"/>
          <p:cNvGrpSpPr/>
          <p:nvPr/>
        </p:nvGrpSpPr>
        <p:grpSpPr>
          <a:xfrm>
            <a:off x="5742137" y="5060128"/>
            <a:ext cx="1479742" cy="642625"/>
            <a:chOff x="5599107" y="231148"/>
            <a:chExt cx="1479742" cy="642625"/>
          </a:xfrm>
        </p:grpSpPr>
        <p:pic>
          <p:nvPicPr>
            <p:cNvPr id="855" name="Picture 854"/>
            <p:cNvPicPr>
              <a:picLocks noChangeAspect="1"/>
            </p:cNvPicPr>
            <p:nvPr/>
          </p:nvPicPr>
          <p:blipFill>
            <a:blip r:embed="rId3"/>
            <a:stretch>
              <a:fillRect/>
            </a:stretch>
          </p:blipFill>
          <p:spPr>
            <a:xfrm>
              <a:off x="5599107" y="231148"/>
              <a:ext cx="193853" cy="185425"/>
            </a:xfrm>
            <a:prstGeom prst="rect">
              <a:avLst/>
            </a:prstGeom>
          </p:spPr>
        </p:pic>
        <p:pic>
          <p:nvPicPr>
            <p:cNvPr id="856" name="Picture 855"/>
            <p:cNvPicPr>
              <a:picLocks noChangeAspect="1"/>
            </p:cNvPicPr>
            <p:nvPr/>
          </p:nvPicPr>
          <p:blipFill>
            <a:blip r:embed="rId3"/>
            <a:stretch>
              <a:fillRect/>
            </a:stretch>
          </p:blipFill>
          <p:spPr>
            <a:xfrm>
              <a:off x="6000833" y="231148"/>
              <a:ext cx="193853" cy="185425"/>
            </a:xfrm>
            <a:prstGeom prst="rect">
              <a:avLst/>
            </a:prstGeom>
          </p:spPr>
        </p:pic>
        <p:pic>
          <p:nvPicPr>
            <p:cNvPr id="857" name="Picture 856"/>
            <p:cNvPicPr>
              <a:picLocks noChangeAspect="1"/>
            </p:cNvPicPr>
            <p:nvPr/>
          </p:nvPicPr>
          <p:blipFill>
            <a:blip r:embed="rId3"/>
            <a:stretch>
              <a:fillRect/>
            </a:stretch>
          </p:blipFill>
          <p:spPr>
            <a:xfrm>
              <a:off x="5792960" y="231148"/>
              <a:ext cx="193853" cy="185425"/>
            </a:xfrm>
            <a:prstGeom prst="rect">
              <a:avLst/>
            </a:prstGeom>
          </p:spPr>
        </p:pic>
        <p:pic>
          <p:nvPicPr>
            <p:cNvPr id="858" name="Picture 857"/>
            <p:cNvPicPr>
              <a:picLocks noChangeAspect="1"/>
            </p:cNvPicPr>
            <p:nvPr/>
          </p:nvPicPr>
          <p:blipFill>
            <a:blip r:embed="rId3"/>
            <a:stretch>
              <a:fillRect/>
            </a:stretch>
          </p:blipFill>
          <p:spPr>
            <a:xfrm>
              <a:off x="6219923" y="231148"/>
              <a:ext cx="193853" cy="185425"/>
            </a:xfrm>
            <a:prstGeom prst="rect">
              <a:avLst/>
            </a:prstGeom>
          </p:spPr>
        </p:pic>
        <p:pic>
          <p:nvPicPr>
            <p:cNvPr id="859" name="Picture 858"/>
            <p:cNvPicPr>
              <a:picLocks noChangeAspect="1"/>
            </p:cNvPicPr>
            <p:nvPr/>
          </p:nvPicPr>
          <p:blipFill>
            <a:blip r:embed="rId3"/>
            <a:stretch>
              <a:fillRect/>
            </a:stretch>
          </p:blipFill>
          <p:spPr>
            <a:xfrm>
              <a:off x="6427796" y="231148"/>
              <a:ext cx="193853" cy="185425"/>
            </a:xfrm>
            <a:prstGeom prst="rect">
              <a:avLst/>
            </a:prstGeom>
          </p:spPr>
        </p:pic>
        <p:pic>
          <p:nvPicPr>
            <p:cNvPr id="860" name="Picture 859"/>
            <p:cNvPicPr>
              <a:picLocks noChangeAspect="1"/>
            </p:cNvPicPr>
            <p:nvPr/>
          </p:nvPicPr>
          <p:blipFill>
            <a:blip r:embed="rId3"/>
            <a:stretch>
              <a:fillRect/>
            </a:stretch>
          </p:blipFill>
          <p:spPr>
            <a:xfrm>
              <a:off x="5751507" y="383548"/>
              <a:ext cx="193853" cy="185425"/>
            </a:xfrm>
            <a:prstGeom prst="rect">
              <a:avLst/>
            </a:prstGeom>
          </p:spPr>
        </p:pic>
        <p:pic>
          <p:nvPicPr>
            <p:cNvPr id="861" name="Picture 860"/>
            <p:cNvPicPr>
              <a:picLocks noChangeAspect="1"/>
            </p:cNvPicPr>
            <p:nvPr/>
          </p:nvPicPr>
          <p:blipFill>
            <a:blip r:embed="rId3"/>
            <a:stretch>
              <a:fillRect/>
            </a:stretch>
          </p:blipFill>
          <p:spPr>
            <a:xfrm>
              <a:off x="6153233" y="383548"/>
              <a:ext cx="193853" cy="185425"/>
            </a:xfrm>
            <a:prstGeom prst="rect">
              <a:avLst/>
            </a:prstGeom>
          </p:spPr>
        </p:pic>
        <p:pic>
          <p:nvPicPr>
            <p:cNvPr id="862" name="Picture 861"/>
            <p:cNvPicPr>
              <a:picLocks noChangeAspect="1"/>
            </p:cNvPicPr>
            <p:nvPr/>
          </p:nvPicPr>
          <p:blipFill>
            <a:blip r:embed="rId3"/>
            <a:stretch>
              <a:fillRect/>
            </a:stretch>
          </p:blipFill>
          <p:spPr>
            <a:xfrm>
              <a:off x="5945360" y="383548"/>
              <a:ext cx="193853" cy="185425"/>
            </a:xfrm>
            <a:prstGeom prst="rect">
              <a:avLst/>
            </a:prstGeom>
          </p:spPr>
        </p:pic>
        <p:pic>
          <p:nvPicPr>
            <p:cNvPr id="863" name="Picture 862"/>
            <p:cNvPicPr>
              <a:picLocks noChangeAspect="1"/>
            </p:cNvPicPr>
            <p:nvPr/>
          </p:nvPicPr>
          <p:blipFill>
            <a:blip r:embed="rId3"/>
            <a:stretch>
              <a:fillRect/>
            </a:stretch>
          </p:blipFill>
          <p:spPr>
            <a:xfrm>
              <a:off x="6372323" y="383548"/>
              <a:ext cx="193853" cy="185425"/>
            </a:xfrm>
            <a:prstGeom prst="rect">
              <a:avLst/>
            </a:prstGeom>
          </p:spPr>
        </p:pic>
        <p:pic>
          <p:nvPicPr>
            <p:cNvPr id="864" name="Picture 863"/>
            <p:cNvPicPr>
              <a:picLocks noChangeAspect="1"/>
            </p:cNvPicPr>
            <p:nvPr/>
          </p:nvPicPr>
          <p:blipFill>
            <a:blip r:embed="rId3"/>
            <a:stretch>
              <a:fillRect/>
            </a:stretch>
          </p:blipFill>
          <p:spPr>
            <a:xfrm>
              <a:off x="6580196" y="383548"/>
              <a:ext cx="193853" cy="185425"/>
            </a:xfrm>
            <a:prstGeom prst="rect">
              <a:avLst/>
            </a:prstGeom>
          </p:spPr>
        </p:pic>
        <p:pic>
          <p:nvPicPr>
            <p:cNvPr id="865" name="Picture 864"/>
            <p:cNvPicPr>
              <a:picLocks noChangeAspect="1"/>
            </p:cNvPicPr>
            <p:nvPr/>
          </p:nvPicPr>
          <p:blipFill>
            <a:blip r:embed="rId3"/>
            <a:stretch>
              <a:fillRect/>
            </a:stretch>
          </p:blipFill>
          <p:spPr>
            <a:xfrm>
              <a:off x="5903907" y="535948"/>
              <a:ext cx="193853" cy="185425"/>
            </a:xfrm>
            <a:prstGeom prst="rect">
              <a:avLst/>
            </a:prstGeom>
          </p:spPr>
        </p:pic>
        <p:pic>
          <p:nvPicPr>
            <p:cNvPr id="866" name="Picture 865"/>
            <p:cNvPicPr>
              <a:picLocks noChangeAspect="1"/>
            </p:cNvPicPr>
            <p:nvPr/>
          </p:nvPicPr>
          <p:blipFill>
            <a:blip r:embed="rId3"/>
            <a:stretch>
              <a:fillRect/>
            </a:stretch>
          </p:blipFill>
          <p:spPr>
            <a:xfrm>
              <a:off x="6305633" y="535948"/>
              <a:ext cx="193853" cy="185425"/>
            </a:xfrm>
            <a:prstGeom prst="rect">
              <a:avLst/>
            </a:prstGeom>
          </p:spPr>
        </p:pic>
        <p:pic>
          <p:nvPicPr>
            <p:cNvPr id="867" name="Picture 866"/>
            <p:cNvPicPr>
              <a:picLocks noChangeAspect="1"/>
            </p:cNvPicPr>
            <p:nvPr/>
          </p:nvPicPr>
          <p:blipFill>
            <a:blip r:embed="rId3"/>
            <a:stretch>
              <a:fillRect/>
            </a:stretch>
          </p:blipFill>
          <p:spPr>
            <a:xfrm>
              <a:off x="6097760" y="535948"/>
              <a:ext cx="193853" cy="185425"/>
            </a:xfrm>
            <a:prstGeom prst="rect">
              <a:avLst/>
            </a:prstGeom>
          </p:spPr>
        </p:pic>
        <p:pic>
          <p:nvPicPr>
            <p:cNvPr id="868" name="Picture 867"/>
            <p:cNvPicPr>
              <a:picLocks noChangeAspect="1"/>
            </p:cNvPicPr>
            <p:nvPr/>
          </p:nvPicPr>
          <p:blipFill>
            <a:blip r:embed="rId3"/>
            <a:stretch>
              <a:fillRect/>
            </a:stretch>
          </p:blipFill>
          <p:spPr>
            <a:xfrm>
              <a:off x="6524723" y="535948"/>
              <a:ext cx="193853" cy="185425"/>
            </a:xfrm>
            <a:prstGeom prst="rect">
              <a:avLst/>
            </a:prstGeom>
          </p:spPr>
        </p:pic>
        <p:pic>
          <p:nvPicPr>
            <p:cNvPr id="869" name="Picture 868"/>
            <p:cNvPicPr>
              <a:picLocks noChangeAspect="1"/>
            </p:cNvPicPr>
            <p:nvPr/>
          </p:nvPicPr>
          <p:blipFill>
            <a:blip r:embed="rId3"/>
            <a:stretch>
              <a:fillRect/>
            </a:stretch>
          </p:blipFill>
          <p:spPr>
            <a:xfrm>
              <a:off x="6732596" y="535948"/>
              <a:ext cx="193853" cy="185425"/>
            </a:xfrm>
            <a:prstGeom prst="rect">
              <a:avLst/>
            </a:prstGeom>
          </p:spPr>
        </p:pic>
        <p:pic>
          <p:nvPicPr>
            <p:cNvPr id="870" name="Picture 869"/>
            <p:cNvPicPr>
              <a:picLocks noChangeAspect="1"/>
            </p:cNvPicPr>
            <p:nvPr/>
          </p:nvPicPr>
          <p:blipFill>
            <a:blip r:embed="rId3"/>
            <a:stretch>
              <a:fillRect/>
            </a:stretch>
          </p:blipFill>
          <p:spPr>
            <a:xfrm>
              <a:off x="6056307" y="688348"/>
              <a:ext cx="193853" cy="185425"/>
            </a:xfrm>
            <a:prstGeom prst="rect">
              <a:avLst/>
            </a:prstGeom>
          </p:spPr>
        </p:pic>
        <p:pic>
          <p:nvPicPr>
            <p:cNvPr id="871" name="Picture 870"/>
            <p:cNvPicPr>
              <a:picLocks noChangeAspect="1"/>
            </p:cNvPicPr>
            <p:nvPr/>
          </p:nvPicPr>
          <p:blipFill>
            <a:blip r:embed="rId3"/>
            <a:stretch>
              <a:fillRect/>
            </a:stretch>
          </p:blipFill>
          <p:spPr>
            <a:xfrm>
              <a:off x="6458033" y="688348"/>
              <a:ext cx="193853" cy="185425"/>
            </a:xfrm>
            <a:prstGeom prst="rect">
              <a:avLst/>
            </a:prstGeom>
          </p:spPr>
        </p:pic>
        <p:pic>
          <p:nvPicPr>
            <p:cNvPr id="872" name="Picture 871"/>
            <p:cNvPicPr>
              <a:picLocks noChangeAspect="1"/>
            </p:cNvPicPr>
            <p:nvPr/>
          </p:nvPicPr>
          <p:blipFill>
            <a:blip r:embed="rId3"/>
            <a:stretch>
              <a:fillRect/>
            </a:stretch>
          </p:blipFill>
          <p:spPr>
            <a:xfrm>
              <a:off x="6250160" y="688348"/>
              <a:ext cx="193853" cy="185425"/>
            </a:xfrm>
            <a:prstGeom prst="rect">
              <a:avLst/>
            </a:prstGeom>
          </p:spPr>
        </p:pic>
        <p:pic>
          <p:nvPicPr>
            <p:cNvPr id="873" name="Picture 872"/>
            <p:cNvPicPr>
              <a:picLocks noChangeAspect="1"/>
            </p:cNvPicPr>
            <p:nvPr/>
          </p:nvPicPr>
          <p:blipFill>
            <a:blip r:embed="rId3"/>
            <a:stretch>
              <a:fillRect/>
            </a:stretch>
          </p:blipFill>
          <p:spPr>
            <a:xfrm>
              <a:off x="6677123" y="688348"/>
              <a:ext cx="193853" cy="185425"/>
            </a:xfrm>
            <a:prstGeom prst="rect">
              <a:avLst/>
            </a:prstGeom>
          </p:spPr>
        </p:pic>
        <p:pic>
          <p:nvPicPr>
            <p:cNvPr id="874" name="Picture 873"/>
            <p:cNvPicPr>
              <a:picLocks noChangeAspect="1"/>
            </p:cNvPicPr>
            <p:nvPr/>
          </p:nvPicPr>
          <p:blipFill>
            <a:blip r:embed="rId3"/>
            <a:stretch>
              <a:fillRect/>
            </a:stretch>
          </p:blipFill>
          <p:spPr>
            <a:xfrm>
              <a:off x="6884996" y="688348"/>
              <a:ext cx="193853" cy="185425"/>
            </a:xfrm>
            <a:prstGeom prst="rect">
              <a:avLst/>
            </a:prstGeom>
          </p:spPr>
        </p:pic>
      </p:grpSp>
      <p:cxnSp>
        <p:nvCxnSpPr>
          <p:cNvPr id="875" name="Straight Arrow Connector 874"/>
          <p:cNvCxnSpPr/>
          <p:nvPr/>
        </p:nvCxnSpPr>
        <p:spPr>
          <a:xfrm flipV="1">
            <a:off x="2772901" y="5372337"/>
            <a:ext cx="1464257" cy="8899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rot="16200000" flipH="1">
            <a:off x="-380691" y="3511738"/>
            <a:ext cx="5752540" cy="72908"/>
          </a:xfrm>
          <a:prstGeom prst="line">
            <a:avLst/>
          </a:prstGeom>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rot="16200000" flipH="1">
            <a:off x="5708253" y="3173731"/>
            <a:ext cx="6433562" cy="861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Slav graph -&gt; 4 hours ? N machines ?</a:t>
            </a:r>
            <a:endParaRPr lang="en-US" dirty="0"/>
          </a:p>
        </p:txBody>
      </p:sp>
      <p:pic>
        <p:nvPicPr>
          <p:cNvPr id="4" name="Picture 3" descr="ec2graph.pdf (1 page).png"/>
          <p:cNvPicPr>
            <a:picLocks noChangeAspect="1"/>
          </p:cNvPicPr>
          <p:nvPr/>
        </p:nvPicPr>
        <p:blipFill>
          <a:blip r:embed="rId2"/>
          <a:stretch>
            <a:fillRect/>
          </a:stretch>
        </p:blipFill>
        <p:spPr>
          <a:xfrm>
            <a:off x="10079" y="51256"/>
            <a:ext cx="9144000" cy="6074907"/>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27" y="76200"/>
            <a:ext cx="9140173" cy="609600"/>
          </a:xfrm>
        </p:spPr>
        <p:txBody>
          <a:bodyPr>
            <a:normAutofit fontScale="90000"/>
          </a:bodyPr>
          <a:lstStyle/>
          <a:p>
            <a:r>
              <a:rPr lang="en-US" dirty="0" smtClean="0"/>
              <a:t>Another way to steal machine time</a:t>
            </a:r>
            <a:endParaRPr lang="en-US" dirty="0"/>
          </a:p>
        </p:txBody>
      </p:sp>
      <p:pic>
        <p:nvPicPr>
          <p:cNvPr id="5" name="Content Placeholder 4" descr="thief.gif"/>
          <p:cNvPicPr>
            <a:picLocks noGrp="1" noChangeAspect="1"/>
          </p:cNvPicPr>
          <p:nvPr>
            <p:ph idx="1"/>
          </p:nvPr>
        </p:nvPicPr>
        <p:blipFill>
          <a:blip r:embed="rId3"/>
          <a:srcRect l="-30715" r="-30715"/>
          <a:stretch>
            <a:fillRect/>
          </a:stretch>
        </p:blipFill>
        <p:spPr>
          <a:xfrm>
            <a:off x="457200" y="1388520"/>
            <a:ext cx="8229600" cy="4525963"/>
          </a:xfrm>
        </p:spPr>
      </p:pic>
      <p:pic>
        <p:nvPicPr>
          <p:cNvPr id="4" name="Picture 3" descr="shared-ami-security-bullets.png"/>
          <p:cNvPicPr>
            <a:picLocks noChangeAspect="1"/>
          </p:cNvPicPr>
          <p:nvPr/>
        </p:nvPicPr>
        <p:blipFill>
          <a:blip r:embed="rId4"/>
          <a:stretch>
            <a:fillRect/>
          </a:stretch>
        </p:blipFill>
        <p:spPr>
          <a:xfrm>
            <a:off x="3827" y="2053190"/>
            <a:ext cx="9144000" cy="253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6a00d8341fa9ad53ef00e54f0c5a108833-800wi.jpg"/>
          <p:cNvPicPr>
            <a:picLocks noChangeAspect="1"/>
          </p:cNvPicPr>
          <p:nvPr/>
        </p:nvPicPr>
        <p:blipFill>
          <a:blip r:embed="rId3"/>
          <a:stretch>
            <a:fillRect/>
          </a:stretch>
        </p:blipFill>
        <p:spPr>
          <a:xfrm>
            <a:off x="0" y="0"/>
            <a:ext cx="9144000" cy="6858000"/>
          </a:xfrm>
          <a:prstGeom prst="rect">
            <a:avLst/>
          </a:prstGeom>
        </p:spPr>
      </p:pic>
      <p:sp>
        <p:nvSpPr>
          <p:cNvPr id="7" name="Title 1"/>
          <p:cNvSpPr>
            <a:spLocks noGrp="1"/>
          </p:cNvSpPr>
          <p:nvPr>
            <p:ph type="title"/>
          </p:nvPr>
        </p:nvSpPr>
        <p:spPr>
          <a:xfrm>
            <a:off x="304800" y="381000"/>
            <a:ext cx="8229600" cy="1143000"/>
          </a:xfrm>
        </p:spPr>
        <p:txBody>
          <a:bodyPr>
            <a:noAutofit/>
          </a:bodyPr>
          <a:lstStyle/>
          <a:p>
            <a:pPr algn="l"/>
            <a:r>
              <a:rPr lang="en-US" b="1" dirty="0" smtClean="0">
                <a:solidFill>
                  <a:srgbClr val="000000"/>
                </a:solidFill>
                <a:latin typeface="Helvetica"/>
                <a:cs typeface="Helvetica"/>
              </a:rPr>
              <a:t>Problems testing </a:t>
            </a:r>
            <a:br>
              <a:rPr lang="en-US" b="1" dirty="0" smtClean="0">
                <a:solidFill>
                  <a:srgbClr val="000000"/>
                </a:solidFill>
                <a:latin typeface="Helvetica"/>
                <a:cs typeface="Helvetica"/>
              </a:rPr>
            </a:br>
            <a:r>
              <a:rPr lang="en-US" b="1" dirty="0" smtClean="0">
                <a:solidFill>
                  <a:srgbClr val="000000"/>
                </a:solidFill>
                <a:latin typeface="Helvetica"/>
                <a:cs typeface="Helvetica"/>
              </a:rPr>
              <a:t>the Cloud</a:t>
            </a:r>
            <a:endParaRPr lang="en-US" b="1" dirty="0">
              <a:solidFill>
                <a:srgbClr val="000000"/>
              </a:solidFill>
              <a:latin typeface="Helvetica"/>
              <a:cs typeface="Helvetica"/>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Really ?</a:t>
            </a:r>
            <a:endParaRPr lang="en-US" dirty="0"/>
          </a:p>
        </p:txBody>
      </p:sp>
      <p:pic>
        <p:nvPicPr>
          <p:cNvPr id="4" name="Content Placeholder 3" descr="lolcat.jpg (JPEG Image, 750x600 pixels).png"/>
          <p:cNvPicPr>
            <a:picLocks noGrp="1" noChangeAspect="1"/>
          </p:cNvPicPr>
          <p:nvPr>
            <p:ph idx="1"/>
          </p:nvPr>
        </p:nvPicPr>
        <p:blipFill>
          <a:blip r:embed="rId3"/>
          <a:srcRect l="-10258" r="-10258"/>
          <a:stretch>
            <a:fillRect/>
          </a:stretch>
        </p:blip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normAutofit fontScale="90000"/>
          </a:bodyPr>
          <a:lstStyle/>
          <a:p>
            <a:r>
              <a:rPr lang="en-US" dirty="0" smtClean="0"/>
              <a:t>Can we get people to run our image?</a:t>
            </a:r>
            <a:endParaRPr lang="en-US" dirty="0"/>
          </a:p>
        </p:txBody>
      </p:sp>
      <p:sp>
        <p:nvSpPr>
          <p:cNvPr id="3" name="Content Placeholder 2"/>
          <p:cNvSpPr>
            <a:spLocks noGrp="1"/>
          </p:cNvSpPr>
          <p:nvPr>
            <p:ph idx="1"/>
          </p:nvPr>
        </p:nvSpPr>
        <p:spPr/>
        <p:txBody>
          <a:bodyPr/>
          <a:lstStyle/>
          <a:p>
            <a:r>
              <a:rPr lang="en-US" dirty="0" smtClean="0"/>
              <a:t>Bundle an image</a:t>
            </a:r>
          </a:p>
          <a:p>
            <a:r>
              <a:rPr lang="en-US" dirty="0" smtClean="0"/>
              <a:t>Register the image (Amazon assigns it an AMI-ID)</a:t>
            </a:r>
          </a:p>
          <a:p>
            <a:r>
              <a:rPr lang="en-US" dirty="0" smtClean="0"/>
              <a:t>Wait for someone to run it</a:t>
            </a:r>
          </a:p>
          <a:p>
            <a:r>
              <a:rPr lang="en-US" dirty="0" smtClean="0"/>
              <a:t>Profit!</a:t>
            </a:r>
          </a:p>
          <a:p>
            <a:r>
              <a:rPr lang="en-US" dirty="0" smtClean="0"/>
              <a:t>Alas..</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71" y="76200"/>
            <a:ext cx="9143429" cy="609600"/>
          </a:xfrm>
        </p:spPr>
        <p:txBody>
          <a:bodyPr>
            <a:normAutofit fontScale="90000"/>
          </a:bodyPr>
          <a:lstStyle/>
          <a:p>
            <a:r>
              <a:rPr lang="en-US" dirty="0" smtClean="0"/>
              <a:t>Can we get people to run our image?</a:t>
            </a:r>
            <a:endParaRPr lang="en-US" dirty="0"/>
          </a:p>
        </p:txBody>
      </p:sp>
      <p:sp>
        <p:nvSpPr>
          <p:cNvPr id="3" name="Content Placeholder 2"/>
          <p:cNvSpPr>
            <a:spLocks noGrp="1"/>
          </p:cNvSpPr>
          <p:nvPr>
            <p:ph idx="1"/>
          </p:nvPr>
        </p:nvSpPr>
        <p:spPr/>
        <p:txBody>
          <a:bodyPr/>
          <a:lstStyle/>
          <a:p>
            <a:r>
              <a:rPr lang="en-US" dirty="0" smtClean="0"/>
              <a:t>Bundle an image</a:t>
            </a:r>
          </a:p>
        </p:txBody>
      </p:sp>
      <p:pic>
        <p:nvPicPr>
          <p:cNvPr id="5" name="Picture 4" descr="bundle1.png"/>
          <p:cNvPicPr>
            <a:picLocks noChangeAspect="1"/>
          </p:cNvPicPr>
          <p:nvPr/>
        </p:nvPicPr>
        <p:blipFill>
          <a:blip r:embed="rId3"/>
          <a:stretch>
            <a:fillRect/>
          </a:stretch>
        </p:blipFill>
        <p:spPr>
          <a:xfrm>
            <a:off x="0" y="2257610"/>
            <a:ext cx="9144000" cy="3662974"/>
          </a:xfrm>
          <a:prstGeom prst="rect">
            <a:avLst/>
          </a:prstGeom>
        </p:spPr>
      </p:pic>
      <p:pic>
        <p:nvPicPr>
          <p:cNvPr id="6" name="Picture 5" descr="bundled2.png"/>
          <p:cNvPicPr>
            <a:picLocks noChangeAspect="1"/>
          </p:cNvPicPr>
          <p:nvPr/>
        </p:nvPicPr>
        <p:blipFill>
          <a:blip r:embed="rId4"/>
          <a:stretch>
            <a:fillRect/>
          </a:stretch>
        </p:blipFill>
        <p:spPr>
          <a:xfrm>
            <a:off x="571" y="1178557"/>
            <a:ext cx="9142857" cy="5549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normAutofit fontScale="90000"/>
          </a:bodyPr>
          <a:lstStyle/>
          <a:p>
            <a:r>
              <a:rPr lang="en-US" dirty="0" smtClean="0"/>
              <a:t>Can we get people to run our image?</a:t>
            </a:r>
            <a:endParaRPr lang="en-US" dirty="0"/>
          </a:p>
        </p:txBody>
      </p:sp>
      <p:sp>
        <p:nvSpPr>
          <p:cNvPr id="3" name="Content Placeholder 2"/>
          <p:cNvSpPr>
            <a:spLocks noGrp="1"/>
          </p:cNvSpPr>
          <p:nvPr>
            <p:ph idx="1"/>
          </p:nvPr>
        </p:nvSpPr>
        <p:spPr/>
        <p:txBody>
          <a:bodyPr/>
          <a:lstStyle/>
          <a:p>
            <a:r>
              <a:rPr lang="en-US" dirty="0" smtClean="0"/>
              <a:t>Bundle an image</a:t>
            </a:r>
          </a:p>
          <a:p>
            <a:r>
              <a:rPr lang="en-US" dirty="0" smtClean="0"/>
              <a:t>Register the image (Amazon assigns it an AMI-ID)</a:t>
            </a:r>
          </a:p>
          <a:p>
            <a:r>
              <a:rPr lang="en-US" dirty="0" smtClean="0"/>
              <a:t>Wait for someone to run it</a:t>
            </a:r>
          </a:p>
          <a:p>
            <a:r>
              <a:rPr lang="en-US" dirty="0" smtClean="0"/>
              <a:t>Profit!</a:t>
            </a:r>
          </a:p>
          <a:p>
            <a:r>
              <a:rPr lang="en-US" dirty="0" smtClean="0"/>
              <a:t>Alas..</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pPr>
              <a:buNone/>
            </a:pPr>
            <a:r>
              <a:rPr lang="en-US" dirty="0" smtClean="0"/>
              <a:t>Register image, too high, race, top5 </a:t>
            </a:r>
          </a:p>
          <a:p>
            <a:pPr>
              <a:buNone/>
            </a:pPr>
            <a:r>
              <a:rPr lang="en-US" dirty="0" err="1" smtClean="0"/>
              <a:t>file:///Users/haroon/Desktop/Vegas_Video/aws-race/aws-race-release/aws-race-proj.html</a:t>
            </a:r>
            <a:endParaRPr lang="en-US" dirty="0" smtClean="0"/>
          </a:p>
          <a:p>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Helvetica"/>
                <a:cs typeface="Helvetica"/>
              </a:rPr>
              <a:t>AMI creation</a:t>
            </a:r>
            <a:endParaRPr lang="en-US" b="1" dirty="0">
              <a:latin typeface="Helvetica"/>
              <a:cs typeface="Helvetica"/>
            </a:endParaRPr>
          </a:p>
        </p:txBody>
      </p:sp>
      <p:sp>
        <p:nvSpPr>
          <p:cNvPr id="5" name="Title 3"/>
          <p:cNvSpPr txBox="1">
            <a:spLocks/>
          </p:cNvSpPr>
          <p:nvPr/>
        </p:nvSpPr>
        <p:spPr>
          <a:xfrm>
            <a:off x="685800" y="2130425"/>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[registration </a:t>
            </a:r>
            <a:r>
              <a:rPr lang="en-US" sz="4400" b="1" dirty="0" smtClean="0">
                <a:solidFill>
                  <a:srgbClr val="A8BDE5"/>
                </a:solidFill>
                <a:latin typeface="Helvetica"/>
                <a:ea typeface="+mj-ea"/>
                <a:cs typeface="Helvetica"/>
              </a:rPr>
              <a:t>racing </a:t>
            </a:r>
            <a:r>
              <a:rPr kumimoji="0" lang="en-US" sz="4400" b="1" i="0" u="none" strike="noStrike" kern="1200" cap="none" spc="0" normalizeH="0" baseline="0" noProof="0" dirty="0" err="1" smtClean="0">
                <a:ln>
                  <a:noFill/>
                </a:ln>
                <a:solidFill>
                  <a:srgbClr val="A8BDE5"/>
                </a:solidFill>
                <a:effectLst/>
                <a:uLnTx/>
                <a:uFillTx/>
                <a:latin typeface="Helvetica"/>
                <a:ea typeface="+mj-ea"/>
                <a:cs typeface="Helvetica"/>
              </a:rPr>
              <a:t>vid</a:t>
            </a: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a:t>
            </a:r>
            <a:endParaRPr kumimoji="0" lang="en-US" sz="4400" b="1" i="0" u="none" strike="noStrike" kern="1200" cap="none" spc="0" normalizeH="0" baseline="0" noProof="0" dirty="0">
              <a:ln>
                <a:noFill/>
              </a:ln>
              <a:solidFill>
                <a:srgbClr val="A8BDE5"/>
              </a:solidFill>
              <a:effectLst/>
              <a:uLnTx/>
              <a:uFillTx/>
              <a:latin typeface="Helvetica"/>
              <a:ea typeface="+mj-ea"/>
              <a:cs typeface="Helvetica"/>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5" name="Content Placeholder 4" descr="butwait.png"/>
          <p:cNvPicPr>
            <a:picLocks noGrp="1" noChangeAspect="1"/>
          </p:cNvPicPr>
          <p:nvPr>
            <p:ph idx="1"/>
          </p:nvPr>
        </p:nvPicPr>
        <p:blipFill>
          <a:blip r:embed="rId3"/>
          <a:srcRect l="-50365" r="-50365"/>
          <a:stretch>
            <a:fillRect/>
          </a:stretch>
        </p:blipFill>
        <p:spPr>
          <a:xfrm>
            <a:off x="457200" y="1449000"/>
            <a:ext cx="8229600" cy="4525963"/>
          </a:xfr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a:xfrm>
            <a:off x="457200" y="1600201"/>
            <a:ext cx="8229600" cy="1848158"/>
          </a:xfrm>
        </p:spPr>
        <p:txBody>
          <a:bodyPr/>
          <a:lstStyle/>
          <a:p>
            <a:r>
              <a:rPr lang="en-US" dirty="0" smtClean="0"/>
              <a:t>S3 + Image names are going to set off another name grab!</a:t>
            </a:r>
          </a:p>
          <a:p>
            <a:r>
              <a:rPr lang="en-US" dirty="0" smtClean="0"/>
              <a:t>Register image as Fedora ?</a:t>
            </a:r>
            <a:endParaRPr lang="en-US" dirty="0"/>
          </a:p>
        </p:txBody>
      </p:sp>
      <p:sp>
        <p:nvSpPr>
          <p:cNvPr id="5" name="Content Placeholder 2"/>
          <p:cNvSpPr txBox="1">
            <a:spLocks/>
          </p:cNvSpPr>
          <p:nvPr/>
        </p:nvSpPr>
        <p:spPr>
          <a:xfrm>
            <a:off x="465050" y="3283064"/>
            <a:ext cx="8229600" cy="1848158"/>
          </a:xfrm>
          <a:prstGeom prst="rect">
            <a:avLst/>
          </a:prstGeom>
          <a:solidFill>
            <a:schemeClr val="tx1"/>
          </a:solidFill>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rgbClr val="3BC328"/>
                </a:solidFill>
                <a:effectLst/>
                <a:uLnTx/>
                <a:uFillTx/>
                <a:latin typeface="+mn-lt"/>
                <a:ea typeface="+mn-ea"/>
                <a:cs typeface="+mn-cs"/>
              </a:rPr>
              <a:t>[root@ec2box] # ec2-upload-bundle –</a:t>
            </a:r>
            <a:r>
              <a:rPr kumimoji="0" lang="en-US" sz="3200" b="0" i="0" u="none" strike="noStrike" kern="1200" cap="none" spc="0" normalizeH="0" baseline="0" noProof="0" dirty="0" err="1" smtClean="0">
                <a:ln>
                  <a:noFill/>
                </a:ln>
                <a:solidFill>
                  <a:srgbClr val="3BC328"/>
                </a:solidFill>
                <a:effectLst/>
                <a:uLnTx/>
                <a:uFillTx/>
                <a:latin typeface="+mn-lt"/>
                <a:ea typeface="+mn-ea"/>
                <a:cs typeface="+mn-cs"/>
              </a:rPr>
              <a:t>b</a:t>
            </a:r>
            <a:r>
              <a:rPr kumimoji="0" lang="en-US" sz="3200" b="0" i="0" u="none" strike="noStrike" kern="1200" cap="none" spc="0" normalizeH="0" baseline="0" noProof="0" dirty="0" smtClean="0">
                <a:ln>
                  <a:noFill/>
                </a:ln>
                <a:solidFill>
                  <a:srgbClr val="3BC328"/>
                </a:solidFill>
                <a:effectLst/>
                <a:uLnTx/>
                <a:uFillTx/>
                <a:latin typeface="+mn-lt"/>
                <a:ea typeface="+mn-ea"/>
                <a:cs typeface="+mn-cs"/>
              </a:rPr>
              <a:t> </a:t>
            </a:r>
            <a:r>
              <a:rPr lang="en-US" sz="3200" b="1" dirty="0" smtClean="0">
                <a:solidFill>
                  <a:srgbClr val="3BC328"/>
                </a:solidFill>
              </a:rPr>
              <a:t>Fedora </a:t>
            </a:r>
            <a:r>
              <a:rPr lang="en-US" sz="3200" dirty="0" smtClean="0">
                <a:solidFill>
                  <a:srgbClr val="3BC328"/>
                </a:solidFill>
              </a:rPr>
              <a:t>–</a:t>
            </a:r>
            <a:r>
              <a:rPr lang="en-US" sz="3200" dirty="0" err="1" smtClean="0">
                <a:solidFill>
                  <a:srgbClr val="3BC328"/>
                </a:solidFill>
              </a:rPr>
              <a:t>m</a:t>
            </a:r>
            <a:r>
              <a:rPr lang="en-US" sz="3200" dirty="0" smtClean="0">
                <a:solidFill>
                  <a:srgbClr val="3BC328"/>
                </a:solidFill>
              </a:rPr>
              <a:t> /</a:t>
            </a:r>
            <a:r>
              <a:rPr lang="en-US" sz="3200" dirty="0" err="1" smtClean="0">
                <a:solidFill>
                  <a:srgbClr val="3BC328"/>
                </a:solidFill>
              </a:rPr>
              <a:t>tmp/image.manifest.xml</a:t>
            </a:r>
            <a:r>
              <a:rPr lang="en-US" sz="3200" dirty="0" smtClean="0">
                <a:solidFill>
                  <a:srgbClr val="3BC328"/>
                </a:solidFill>
              </a:rPr>
              <a:t> –a secret –</a:t>
            </a:r>
            <a:r>
              <a:rPr lang="en-US" sz="3200" dirty="0" err="1" smtClean="0">
                <a:solidFill>
                  <a:srgbClr val="3BC328"/>
                </a:solidFill>
              </a:rPr>
              <a:t>s</a:t>
            </a:r>
            <a:r>
              <a:rPr lang="en-US" sz="3200" dirty="0" smtClean="0">
                <a:solidFill>
                  <a:srgbClr val="3BC328"/>
                </a:solidFill>
              </a:rPr>
              <a:t> secret</a:t>
            </a:r>
            <a:endParaRPr kumimoji="0" lang="en-US" sz="3200" b="0" i="0" u="none" strike="noStrike" kern="1200" cap="none" spc="0" normalizeH="0" baseline="0" noProof="0" dirty="0">
              <a:ln>
                <a:noFill/>
              </a:ln>
              <a:solidFill>
                <a:srgbClr val="3BC328"/>
              </a:solidFill>
              <a:effectLst/>
              <a:uLnTx/>
              <a:uFillTx/>
              <a:latin typeface="+mn-lt"/>
              <a:ea typeface="+mn-ea"/>
              <a:cs typeface="+mn-cs"/>
            </a:endParaRPr>
          </a:p>
        </p:txBody>
      </p:sp>
      <p:sp>
        <p:nvSpPr>
          <p:cNvPr id="6" name="Content Placeholder 2"/>
          <p:cNvSpPr txBox="1">
            <a:spLocks/>
          </p:cNvSpPr>
          <p:nvPr/>
        </p:nvSpPr>
        <p:spPr>
          <a:xfrm>
            <a:off x="467525" y="4924776"/>
            <a:ext cx="8229600" cy="1324108"/>
          </a:xfrm>
          <a:prstGeom prst="rect">
            <a:avLst/>
          </a:prstGeom>
          <a:solidFill>
            <a:schemeClr val="tx1"/>
          </a:solidFill>
        </p:spPr>
        <p:txBody>
          <a:bodyPr vert="horz" lIns="91440" tIns="45720" rIns="91440" bIns="45720" rtlCol="0">
            <a:normAutofit fontScale="92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rgbClr val="3BC328"/>
                </a:solidFill>
                <a:effectLst/>
                <a:uLnTx/>
                <a:uFillTx/>
                <a:latin typeface="+mn-lt"/>
                <a:ea typeface="+mn-ea"/>
                <a:cs typeface="+mn-cs"/>
              </a:rPr>
              <a:t>ERROR:</a:t>
            </a:r>
            <a:r>
              <a:rPr kumimoji="0" lang="en-US" sz="3200" b="0" i="0" u="none" strike="noStrike" kern="1200" cap="none" spc="0" normalizeH="0" noProof="0" dirty="0" smtClean="0">
                <a:ln>
                  <a:noFill/>
                </a:ln>
                <a:solidFill>
                  <a:srgbClr val="3BC328"/>
                </a:solidFill>
                <a:effectLst/>
                <a:uLnTx/>
                <a:uFillTx/>
                <a:latin typeface="+mn-lt"/>
                <a:ea typeface="+mn-ea"/>
                <a:cs typeface="+mn-cs"/>
              </a:rPr>
              <a:t> Error talking to S3: Server.AccessDenied(403): Only the bucket owner can access this property</a:t>
            </a:r>
            <a:endParaRPr kumimoji="0" lang="en-US" sz="3200" b="0" i="0" u="none" strike="noStrike" kern="1200" cap="none" spc="0" normalizeH="0" baseline="0" noProof="0" dirty="0">
              <a:ln>
                <a:noFill/>
              </a:ln>
              <a:solidFill>
                <a:srgbClr val="3BC328"/>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2"/>
          <p:cNvSpPr txBox="1">
            <a:spLocks/>
          </p:cNvSpPr>
          <p:nvPr/>
        </p:nvSpPr>
        <p:spPr>
          <a:xfrm>
            <a:off x="465050" y="1713555"/>
            <a:ext cx="8229600" cy="1848158"/>
          </a:xfrm>
          <a:prstGeom prst="rect">
            <a:avLst/>
          </a:prstGeom>
          <a:solidFill>
            <a:schemeClr val="tx1"/>
          </a:solidFill>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rgbClr val="3BC328"/>
                </a:solidFill>
                <a:effectLst/>
                <a:uLnTx/>
                <a:uFillTx/>
                <a:latin typeface="+mn-lt"/>
                <a:ea typeface="+mn-ea"/>
                <a:cs typeface="+mn-cs"/>
              </a:rPr>
              <a:t>[root@ec2box] # ec2-upload-bundle –</a:t>
            </a:r>
            <a:r>
              <a:rPr kumimoji="0" lang="en-US" sz="3200" b="0" i="0" u="none" strike="noStrike" kern="1200" cap="none" spc="0" normalizeH="0" baseline="0" noProof="0" dirty="0" err="1" smtClean="0">
                <a:ln>
                  <a:noFill/>
                </a:ln>
                <a:solidFill>
                  <a:srgbClr val="3BC328"/>
                </a:solidFill>
                <a:effectLst/>
                <a:uLnTx/>
                <a:uFillTx/>
                <a:latin typeface="+mn-lt"/>
                <a:ea typeface="+mn-ea"/>
                <a:cs typeface="+mn-cs"/>
              </a:rPr>
              <a:t>b</a:t>
            </a:r>
            <a:r>
              <a:rPr kumimoji="0" lang="en-US" sz="3200" b="0" i="0" u="none" strike="noStrike" kern="1200" cap="none" spc="0" normalizeH="0" baseline="0" noProof="0" dirty="0" smtClean="0">
                <a:ln>
                  <a:noFill/>
                </a:ln>
                <a:solidFill>
                  <a:srgbClr val="3BC328"/>
                </a:solidFill>
                <a:effectLst/>
                <a:uLnTx/>
                <a:uFillTx/>
                <a:latin typeface="+mn-lt"/>
                <a:ea typeface="+mn-ea"/>
                <a:cs typeface="+mn-cs"/>
              </a:rPr>
              <a:t> </a:t>
            </a:r>
            <a:r>
              <a:rPr lang="en-US" sz="3200" b="1" dirty="0" err="1" smtClean="0">
                <a:solidFill>
                  <a:srgbClr val="3BC328"/>
                </a:solidFill>
              </a:rPr>
              <a:t>fedora_core</a:t>
            </a:r>
            <a:r>
              <a:rPr lang="en-US" sz="3200" b="1" dirty="0" smtClean="0">
                <a:solidFill>
                  <a:srgbClr val="3BC328"/>
                </a:solidFill>
              </a:rPr>
              <a:t> </a:t>
            </a:r>
            <a:r>
              <a:rPr lang="en-US" sz="3200" dirty="0" smtClean="0">
                <a:solidFill>
                  <a:srgbClr val="3BC328"/>
                </a:solidFill>
              </a:rPr>
              <a:t>–</a:t>
            </a:r>
            <a:r>
              <a:rPr lang="en-US" sz="3200" dirty="0" err="1" smtClean="0">
                <a:solidFill>
                  <a:srgbClr val="3BC328"/>
                </a:solidFill>
              </a:rPr>
              <a:t>m</a:t>
            </a:r>
            <a:r>
              <a:rPr lang="en-US" sz="3200" dirty="0" smtClean="0">
                <a:solidFill>
                  <a:srgbClr val="3BC328"/>
                </a:solidFill>
              </a:rPr>
              <a:t> /</a:t>
            </a:r>
            <a:r>
              <a:rPr lang="en-US" sz="3200" dirty="0" err="1" smtClean="0">
                <a:solidFill>
                  <a:srgbClr val="3BC328"/>
                </a:solidFill>
              </a:rPr>
              <a:t>tmp/image.manifest.xml</a:t>
            </a:r>
            <a:r>
              <a:rPr lang="en-US" sz="3200" dirty="0" smtClean="0">
                <a:solidFill>
                  <a:srgbClr val="3BC328"/>
                </a:solidFill>
              </a:rPr>
              <a:t> –a secret –</a:t>
            </a:r>
            <a:r>
              <a:rPr lang="en-US" sz="3200" dirty="0" err="1" smtClean="0">
                <a:solidFill>
                  <a:srgbClr val="3BC328"/>
                </a:solidFill>
              </a:rPr>
              <a:t>s</a:t>
            </a:r>
            <a:r>
              <a:rPr lang="en-US" sz="3200" dirty="0" smtClean="0">
                <a:solidFill>
                  <a:srgbClr val="3BC328"/>
                </a:solidFill>
              </a:rPr>
              <a:t> secret</a:t>
            </a:r>
            <a:endParaRPr kumimoji="0" lang="en-US" sz="3200" b="0" i="0" u="none" strike="noStrike" kern="1200" cap="none" spc="0" normalizeH="0" baseline="0" noProof="0" dirty="0">
              <a:ln>
                <a:noFill/>
              </a:ln>
              <a:solidFill>
                <a:srgbClr val="3BC328"/>
              </a:solidFill>
              <a:effectLst/>
              <a:uLnTx/>
              <a:uFillTx/>
              <a:latin typeface="+mn-lt"/>
              <a:ea typeface="+mn-ea"/>
              <a:cs typeface="+mn-cs"/>
            </a:endParaRPr>
          </a:p>
        </p:txBody>
      </p:sp>
      <p:sp>
        <p:nvSpPr>
          <p:cNvPr id="6" name="Content Placeholder 2"/>
          <p:cNvSpPr txBox="1">
            <a:spLocks/>
          </p:cNvSpPr>
          <p:nvPr/>
        </p:nvSpPr>
        <p:spPr>
          <a:xfrm>
            <a:off x="465050" y="3561713"/>
            <a:ext cx="8229600" cy="1324108"/>
          </a:xfrm>
          <a:prstGeom prst="rect">
            <a:avLst/>
          </a:prstGeom>
          <a:solidFill>
            <a:schemeClr val="tx1"/>
          </a:solidFill>
        </p:spPr>
        <p:txBody>
          <a:bodyPr vert="horz" lIns="91440" tIns="45720" rIns="91440" bIns="45720" rtlCol="0">
            <a:normAutofit fontScale="92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rgbClr val="3BC328"/>
                </a:solidFill>
                <a:effectLst/>
                <a:uLnTx/>
                <a:uFillTx/>
                <a:latin typeface="+mn-lt"/>
                <a:ea typeface="+mn-ea"/>
                <a:cs typeface="+mn-cs"/>
              </a:rPr>
              <a:t>ERROR:</a:t>
            </a:r>
            <a:r>
              <a:rPr kumimoji="0" lang="en-US" sz="3200" b="0" i="0" u="none" strike="noStrike" kern="1200" cap="none" spc="0" normalizeH="0" noProof="0" dirty="0" smtClean="0">
                <a:ln>
                  <a:noFill/>
                </a:ln>
                <a:solidFill>
                  <a:srgbClr val="3BC328"/>
                </a:solidFill>
                <a:effectLst/>
                <a:uLnTx/>
                <a:uFillTx/>
                <a:latin typeface="+mn-lt"/>
                <a:ea typeface="+mn-ea"/>
                <a:cs typeface="+mn-cs"/>
              </a:rPr>
              <a:t> Error talking to S3: Server.AccessDenied(403): Only the bucket owner can access this property</a:t>
            </a:r>
            <a:endParaRPr kumimoji="0" lang="en-US" sz="3200" b="0" i="0" u="none" strike="noStrike" kern="1200" cap="none" spc="0" normalizeH="0" baseline="0" noProof="0" dirty="0">
              <a:ln>
                <a:noFill/>
              </a:ln>
              <a:solidFill>
                <a:srgbClr val="3BC328"/>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2"/>
          <p:cNvSpPr txBox="1">
            <a:spLocks/>
          </p:cNvSpPr>
          <p:nvPr/>
        </p:nvSpPr>
        <p:spPr>
          <a:xfrm>
            <a:off x="465050" y="1713555"/>
            <a:ext cx="8229600" cy="1848158"/>
          </a:xfrm>
          <a:prstGeom prst="rect">
            <a:avLst/>
          </a:prstGeom>
          <a:solidFill>
            <a:schemeClr val="tx1"/>
          </a:solidFill>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rgbClr val="3BC328"/>
                </a:solidFill>
                <a:effectLst/>
                <a:uLnTx/>
                <a:uFillTx/>
                <a:latin typeface="+mn-lt"/>
                <a:ea typeface="+mn-ea"/>
                <a:cs typeface="+mn-cs"/>
              </a:rPr>
              <a:t>[root@ec2box] # ec2-upload-bundle –</a:t>
            </a:r>
            <a:r>
              <a:rPr kumimoji="0" lang="en-US" sz="3200" b="0" i="0" u="none" strike="noStrike" kern="1200" cap="none" spc="0" normalizeH="0" baseline="0" noProof="0" dirty="0" err="1" smtClean="0">
                <a:ln>
                  <a:noFill/>
                </a:ln>
                <a:solidFill>
                  <a:srgbClr val="3BC328"/>
                </a:solidFill>
                <a:effectLst/>
                <a:uLnTx/>
                <a:uFillTx/>
                <a:latin typeface="+mn-lt"/>
                <a:ea typeface="+mn-ea"/>
                <a:cs typeface="+mn-cs"/>
              </a:rPr>
              <a:t>b</a:t>
            </a:r>
            <a:r>
              <a:rPr kumimoji="0" lang="en-US" sz="3200" b="0" i="0" u="none" strike="noStrike" kern="1200" cap="none" spc="0" normalizeH="0" baseline="0" noProof="0" dirty="0" smtClean="0">
                <a:ln>
                  <a:noFill/>
                </a:ln>
                <a:solidFill>
                  <a:srgbClr val="3BC328"/>
                </a:solidFill>
                <a:effectLst/>
                <a:uLnTx/>
                <a:uFillTx/>
                <a:latin typeface="+mn-lt"/>
                <a:ea typeface="+mn-ea"/>
                <a:cs typeface="+mn-cs"/>
              </a:rPr>
              <a:t> </a:t>
            </a:r>
            <a:r>
              <a:rPr lang="en-US" sz="3200" b="1" dirty="0" err="1" smtClean="0">
                <a:solidFill>
                  <a:srgbClr val="3BC328"/>
                </a:solidFill>
              </a:rPr>
              <a:t>redhat</a:t>
            </a:r>
            <a:r>
              <a:rPr lang="en-US" sz="3200" b="1" dirty="0" smtClean="0">
                <a:solidFill>
                  <a:srgbClr val="3BC328"/>
                </a:solidFill>
              </a:rPr>
              <a:t> </a:t>
            </a:r>
            <a:r>
              <a:rPr lang="en-US" sz="3200" dirty="0" smtClean="0">
                <a:solidFill>
                  <a:srgbClr val="3BC328"/>
                </a:solidFill>
              </a:rPr>
              <a:t>–</a:t>
            </a:r>
            <a:r>
              <a:rPr lang="en-US" sz="3200" dirty="0" err="1" smtClean="0">
                <a:solidFill>
                  <a:srgbClr val="3BC328"/>
                </a:solidFill>
              </a:rPr>
              <a:t>m</a:t>
            </a:r>
            <a:r>
              <a:rPr lang="en-US" sz="3200" dirty="0" smtClean="0">
                <a:solidFill>
                  <a:srgbClr val="3BC328"/>
                </a:solidFill>
              </a:rPr>
              <a:t> /</a:t>
            </a:r>
            <a:r>
              <a:rPr lang="en-US" sz="3200" dirty="0" err="1" smtClean="0">
                <a:solidFill>
                  <a:srgbClr val="3BC328"/>
                </a:solidFill>
              </a:rPr>
              <a:t>tmp/image.manifest.xml</a:t>
            </a:r>
            <a:r>
              <a:rPr lang="en-US" sz="3200" dirty="0" smtClean="0">
                <a:solidFill>
                  <a:srgbClr val="3BC328"/>
                </a:solidFill>
              </a:rPr>
              <a:t> –a secret –</a:t>
            </a:r>
            <a:r>
              <a:rPr lang="en-US" sz="3200" dirty="0" err="1" smtClean="0">
                <a:solidFill>
                  <a:srgbClr val="3BC328"/>
                </a:solidFill>
              </a:rPr>
              <a:t>s</a:t>
            </a:r>
            <a:r>
              <a:rPr lang="en-US" sz="3200" dirty="0" smtClean="0">
                <a:solidFill>
                  <a:srgbClr val="3BC328"/>
                </a:solidFill>
              </a:rPr>
              <a:t> secret</a:t>
            </a:r>
            <a:endParaRPr kumimoji="0" lang="en-US" sz="3200" b="0" i="0" u="none" strike="noStrike" kern="1200" cap="none" spc="0" normalizeH="0" baseline="0" noProof="0" dirty="0">
              <a:ln>
                <a:noFill/>
              </a:ln>
              <a:solidFill>
                <a:srgbClr val="3BC328"/>
              </a:solidFill>
              <a:effectLst/>
              <a:uLnTx/>
              <a:uFillTx/>
              <a:latin typeface="+mn-lt"/>
              <a:ea typeface="+mn-ea"/>
              <a:cs typeface="+mn-cs"/>
            </a:endParaRPr>
          </a:p>
        </p:txBody>
      </p:sp>
      <p:sp>
        <p:nvSpPr>
          <p:cNvPr id="6" name="Content Placeholder 2"/>
          <p:cNvSpPr txBox="1">
            <a:spLocks/>
          </p:cNvSpPr>
          <p:nvPr/>
        </p:nvSpPr>
        <p:spPr>
          <a:xfrm>
            <a:off x="465050" y="3561713"/>
            <a:ext cx="8229600" cy="1324108"/>
          </a:xfrm>
          <a:prstGeom prst="rect">
            <a:avLst/>
          </a:prstGeom>
          <a:solidFill>
            <a:schemeClr val="tx1"/>
          </a:solidFill>
        </p:spPr>
        <p:txBody>
          <a:bodyPr vert="horz" lIns="91440" tIns="45720" rIns="91440" bIns="45720" rtlCol="0">
            <a:normAutofit fontScale="92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rgbClr val="3BC328"/>
                </a:solidFill>
                <a:effectLst/>
                <a:uLnTx/>
                <a:uFillTx/>
                <a:latin typeface="+mn-lt"/>
                <a:ea typeface="+mn-ea"/>
                <a:cs typeface="+mn-cs"/>
              </a:rPr>
              <a:t>ERROR:</a:t>
            </a:r>
            <a:r>
              <a:rPr kumimoji="0" lang="en-US" sz="3200" b="0" i="0" u="none" strike="noStrike" kern="1200" cap="none" spc="0" normalizeH="0" noProof="0" dirty="0" smtClean="0">
                <a:ln>
                  <a:noFill/>
                </a:ln>
                <a:solidFill>
                  <a:srgbClr val="3BC328"/>
                </a:solidFill>
                <a:effectLst/>
                <a:uLnTx/>
                <a:uFillTx/>
                <a:latin typeface="+mn-lt"/>
                <a:ea typeface="+mn-ea"/>
                <a:cs typeface="+mn-cs"/>
              </a:rPr>
              <a:t> Error talking to S3: Server.AccessDenied(403): Only the bucket owner can access this property</a:t>
            </a:r>
            <a:endParaRPr kumimoji="0" lang="en-US" sz="3200" b="0" i="0" u="none" strike="noStrike" kern="1200" cap="none" spc="0" normalizeH="0" baseline="0" noProof="0" dirty="0">
              <a:ln>
                <a:noFill/>
              </a:ln>
              <a:solidFill>
                <a:srgbClr val="3BC328"/>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loudsecurity.org Interviews Guido van Rossum_ Google App Engine, Python and Security | Cloud Security-3.png"/>
          <p:cNvPicPr>
            <a:picLocks noChangeAspect="1"/>
          </p:cNvPicPr>
          <p:nvPr/>
        </p:nvPicPr>
        <p:blipFill>
          <a:blip r:embed="rId3"/>
          <a:stretch>
            <a:fillRect/>
          </a:stretch>
        </p:blipFill>
        <p:spPr>
          <a:xfrm>
            <a:off x="571233" y="4624388"/>
            <a:ext cx="7607300" cy="952500"/>
          </a:xfrm>
          <a:prstGeom prst="rect">
            <a:avLst/>
          </a:prstGeom>
        </p:spPr>
      </p:pic>
      <p:pic>
        <p:nvPicPr>
          <p:cNvPr id="4" name="Content Placeholder 3" descr="felten-kindle.png"/>
          <p:cNvPicPr>
            <a:picLocks noGrp="1" noChangeAspect="1"/>
          </p:cNvPicPr>
          <p:nvPr>
            <p:ph idx="1"/>
          </p:nvPr>
        </p:nvPicPr>
        <p:blipFill>
          <a:blip r:embed="rId4"/>
          <a:srcRect t="-43081" b="-43081"/>
          <a:stretch>
            <a:fillRect/>
          </a:stretch>
        </p:blipFill>
        <p:spPr>
          <a:xfrm>
            <a:off x="685800" y="0"/>
            <a:ext cx="8229600" cy="4525963"/>
          </a:xfrm>
        </p:spPr>
      </p:pic>
      <p:pic>
        <p:nvPicPr>
          <p:cNvPr id="5" name="Picture 4" descr="guido"/>
          <p:cNvPicPr>
            <a:picLocks noChangeAspect="1"/>
          </p:cNvPicPr>
          <p:nvPr/>
        </p:nvPicPr>
        <p:blipFill>
          <a:blip r:embed="rId5"/>
          <a:stretch>
            <a:fillRect/>
          </a:stretch>
        </p:blipFill>
        <p:spPr>
          <a:xfrm>
            <a:off x="3429000" y="990600"/>
            <a:ext cx="2385280" cy="3592289"/>
          </a:xfrm>
          <a:prstGeom prst="rect">
            <a:avLst/>
          </a:prstGeom>
        </p:spPr>
      </p:pic>
      <p:sp>
        <p:nvSpPr>
          <p:cNvPr id="2" name="Title 1"/>
          <p:cNvSpPr>
            <a:spLocks noGrp="1"/>
          </p:cNvSpPr>
          <p:nvPr>
            <p:ph type="title"/>
          </p:nvPr>
        </p:nvSpPr>
        <p:spPr>
          <a:xfrm>
            <a:off x="703292" y="0"/>
            <a:ext cx="8229600" cy="846138"/>
          </a:xfrm>
        </p:spPr>
        <p:txBody>
          <a:bodyPr/>
          <a:lstStyle/>
          <a:p>
            <a:r>
              <a:rPr lang="en-US" b="1" dirty="0" smtClean="0">
                <a:latin typeface="Helvetica"/>
                <a:cs typeface="Helvetica"/>
              </a:rPr>
              <a:t>Transparency</a:t>
            </a:r>
            <a:endParaRPr lang="en-US" b="1" dirty="0">
              <a:latin typeface="Helvetica"/>
              <a:cs typeface="Helvetica"/>
            </a:endParaRPr>
          </a:p>
        </p:txBody>
      </p:sp>
      <p:pic>
        <p:nvPicPr>
          <p:cNvPr id="6" name="Picture 5" descr="Cloudsecurity.org Interviews Guido van Rossum_ Google App Engine, Python and Security | Cloud Security.png"/>
          <p:cNvPicPr>
            <a:picLocks noChangeAspect="1"/>
          </p:cNvPicPr>
          <p:nvPr/>
        </p:nvPicPr>
        <p:blipFill>
          <a:blip r:embed="rId6"/>
          <a:stretch>
            <a:fillRect/>
          </a:stretch>
        </p:blipFill>
        <p:spPr>
          <a:xfrm>
            <a:off x="1981200" y="4979988"/>
            <a:ext cx="5194300" cy="596900"/>
          </a:xfrm>
          <a:prstGeom prst="rect">
            <a:avLst/>
          </a:prstGeom>
        </p:spPr>
      </p:pic>
      <p:pic>
        <p:nvPicPr>
          <p:cNvPr id="7" name="Picture 6" descr="Cloudsecurity.org Interviews Guido van Rossum_ Google App Engine, Python and Security | Cloud Security-1.png"/>
          <p:cNvPicPr>
            <a:picLocks noChangeAspect="1"/>
          </p:cNvPicPr>
          <p:nvPr/>
        </p:nvPicPr>
        <p:blipFill>
          <a:blip r:embed="rId7"/>
          <a:stretch>
            <a:fillRect/>
          </a:stretch>
        </p:blipFill>
        <p:spPr>
          <a:xfrm>
            <a:off x="703292" y="5100638"/>
            <a:ext cx="6858000" cy="749300"/>
          </a:xfrm>
          <a:prstGeom prst="rect">
            <a:avLst/>
          </a:prstGeom>
        </p:spPr>
      </p:pic>
      <p:pic>
        <p:nvPicPr>
          <p:cNvPr id="8" name="Picture 7" descr="Cloudsecurity.org Interviews Guido van Rossum_ Google App Engine, Python and Security | Cloud Security-2.png"/>
          <p:cNvPicPr>
            <a:picLocks noChangeAspect="1"/>
          </p:cNvPicPr>
          <p:nvPr/>
        </p:nvPicPr>
        <p:blipFill>
          <a:blip r:embed="rId8"/>
          <a:stretch>
            <a:fillRect/>
          </a:stretch>
        </p:blipFill>
        <p:spPr>
          <a:xfrm>
            <a:off x="723633" y="4979988"/>
            <a:ext cx="7454900" cy="800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2"/>
          <p:cNvSpPr txBox="1">
            <a:spLocks/>
          </p:cNvSpPr>
          <p:nvPr/>
        </p:nvSpPr>
        <p:spPr>
          <a:xfrm>
            <a:off x="465050" y="1713555"/>
            <a:ext cx="8229600" cy="1848158"/>
          </a:xfrm>
          <a:prstGeom prst="rect">
            <a:avLst/>
          </a:prstGeom>
          <a:solidFill>
            <a:schemeClr val="tx1"/>
          </a:solidFill>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rgbClr val="3BC328"/>
                </a:solidFill>
                <a:effectLst/>
                <a:uLnTx/>
                <a:uFillTx/>
                <a:latin typeface="+mn-lt"/>
                <a:ea typeface="+mn-ea"/>
                <a:cs typeface="+mn-cs"/>
              </a:rPr>
              <a:t>[root@ec2box] # ec2-upload-bundle –</a:t>
            </a:r>
            <a:r>
              <a:rPr kumimoji="0" lang="en-US" sz="3200" b="0" i="0" u="none" strike="noStrike" kern="1200" cap="none" spc="0" normalizeH="0" baseline="0" noProof="0" dirty="0" err="1" smtClean="0">
                <a:ln>
                  <a:noFill/>
                </a:ln>
                <a:solidFill>
                  <a:srgbClr val="3BC328"/>
                </a:solidFill>
                <a:effectLst/>
                <a:uLnTx/>
                <a:uFillTx/>
                <a:latin typeface="+mn-lt"/>
                <a:ea typeface="+mn-ea"/>
                <a:cs typeface="+mn-cs"/>
              </a:rPr>
              <a:t>b</a:t>
            </a:r>
            <a:r>
              <a:rPr kumimoji="0" lang="en-US" sz="3200" b="0" i="0" u="none" strike="noStrike" kern="1200" cap="none" spc="0" normalizeH="0" baseline="0" noProof="0" dirty="0" smtClean="0">
                <a:ln>
                  <a:noFill/>
                </a:ln>
                <a:solidFill>
                  <a:srgbClr val="3BC328"/>
                </a:solidFill>
                <a:effectLst/>
                <a:uLnTx/>
                <a:uFillTx/>
                <a:latin typeface="+mn-lt"/>
                <a:ea typeface="+mn-ea"/>
                <a:cs typeface="+mn-cs"/>
              </a:rPr>
              <a:t> </a:t>
            </a:r>
            <a:r>
              <a:rPr lang="en-US" sz="3200" b="1" dirty="0" smtClean="0">
                <a:solidFill>
                  <a:srgbClr val="3BC328"/>
                </a:solidFill>
              </a:rPr>
              <a:t>fedora_core_11 </a:t>
            </a:r>
            <a:r>
              <a:rPr lang="en-US" sz="3200" dirty="0" smtClean="0">
                <a:solidFill>
                  <a:srgbClr val="3BC328"/>
                </a:solidFill>
              </a:rPr>
              <a:t>–</a:t>
            </a:r>
            <a:r>
              <a:rPr lang="en-US" sz="3200" dirty="0" err="1" smtClean="0">
                <a:solidFill>
                  <a:srgbClr val="3BC328"/>
                </a:solidFill>
              </a:rPr>
              <a:t>m</a:t>
            </a:r>
            <a:r>
              <a:rPr lang="en-US" sz="3200" dirty="0" smtClean="0">
                <a:solidFill>
                  <a:srgbClr val="3BC328"/>
                </a:solidFill>
              </a:rPr>
              <a:t> /</a:t>
            </a:r>
            <a:r>
              <a:rPr lang="en-US" sz="3200" dirty="0" err="1" smtClean="0">
                <a:solidFill>
                  <a:srgbClr val="3BC328"/>
                </a:solidFill>
              </a:rPr>
              <a:t>tmp/image.manifest.xml</a:t>
            </a:r>
            <a:r>
              <a:rPr lang="en-US" sz="3200" dirty="0" smtClean="0">
                <a:solidFill>
                  <a:srgbClr val="3BC328"/>
                </a:solidFill>
              </a:rPr>
              <a:t> –a secret –</a:t>
            </a:r>
            <a:r>
              <a:rPr lang="en-US" sz="3200" dirty="0" err="1" smtClean="0">
                <a:solidFill>
                  <a:srgbClr val="3BC328"/>
                </a:solidFill>
              </a:rPr>
              <a:t>s</a:t>
            </a:r>
            <a:r>
              <a:rPr lang="en-US" sz="3200" dirty="0" smtClean="0">
                <a:solidFill>
                  <a:srgbClr val="3BC328"/>
                </a:solidFill>
              </a:rPr>
              <a:t> secret</a:t>
            </a:r>
            <a:endParaRPr kumimoji="0" lang="en-US" sz="3200" b="0" i="0" u="none" strike="noStrike" kern="1200" cap="none" spc="0" normalizeH="0" baseline="0" noProof="0" dirty="0">
              <a:ln>
                <a:noFill/>
              </a:ln>
              <a:solidFill>
                <a:srgbClr val="3BC328"/>
              </a:solidFill>
              <a:effectLst/>
              <a:uLnTx/>
              <a:uFillTx/>
              <a:latin typeface="+mn-lt"/>
              <a:ea typeface="+mn-ea"/>
              <a:cs typeface="+mn-cs"/>
            </a:endParaRPr>
          </a:p>
        </p:txBody>
      </p:sp>
      <p:sp>
        <p:nvSpPr>
          <p:cNvPr id="6" name="Content Placeholder 2"/>
          <p:cNvSpPr txBox="1">
            <a:spLocks/>
          </p:cNvSpPr>
          <p:nvPr/>
        </p:nvSpPr>
        <p:spPr>
          <a:xfrm>
            <a:off x="465050" y="3561713"/>
            <a:ext cx="8229600" cy="1324108"/>
          </a:xfrm>
          <a:prstGeom prst="rect">
            <a:avLst/>
          </a:prstGeom>
          <a:solidFill>
            <a:schemeClr val="tx1"/>
          </a:solidFill>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rgbClr val="3BC328"/>
                </a:solidFill>
                <a:effectLst/>
                <a:uLnTx/>
                <a:uFillTx/>
                <a:latin typeface="+mn-lt"/>
                <a:ea typeface="+mn-ea"/>
                <a:cs typeface="+mn-cs"/>
              </a:rPr>
              <a:t>Creating Bucket…</a:t>
            </a:r>
            <a:endParaRPr kumimoji="0" lang="en-US" sz="3200" b="0" i="0" u="none" strike="noStrike" kern="1200" cap="none" spc="0" normalizeH="0" baseline="0" noProof="0" dirty="0">
              <a:ln>
                <a:noFill/>
              </a:ln>
              <a:solidFill>
                <a:srgbClr val="3BC328"/>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descr="fc11-top5.png"/>
          <p:cNvPicPr>
            <a:picLocks noGrp="1" noChangeAspect="1"/>
          </p:cNvPicPr>
          <p:nvPr>
            <p:ph idx="1"/>
          </p:nvPr>
        </p:nvPicPr>
        <p:blipFill>
          <a:blip r:embed="rId2"/>
          <a:srcRect l="-14711" r="-14711"/>
          <a:stretch>
            <a:fillRect/>
          </a:stretch>
        </p:blipFill>
        <p:spPr>
          <a:xfrm>
            <a:off x="-807017" y="274638"/>
            <a:ext cx="10639882" cy="5851525"/>
          </a:xfr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solidFill>
                <a:srgbClr val="FF0000"/>
              </a:solidFill>
            </a:endParaRPr>
          </a:p>
        </p:txBody>
      </p:sp>
      <p:pic>
        <p:nvPicPr>
          <p:cNvPr id="6" name="Content Placeholder 5" descr="imagebooted.jpg"/>
          <p:cNvPicPr>
            <a:picLocks noGrp="1" noChangeAspect="1"/>
          </p:cNvPicPr>
          <p:nvPr>
            <p:ph idx="1"/>
          </p:nvPr>
        </p:nvPicPr>
        <p:blipFill>
          <a:blip r:embed="rId3"/>
          <a:srcRect t="-242439" b="-242439"/>
          <a:stretch>
            <a:fillRect/>
          </a:stretch>
        </p:blipFill>
        <p:spPr>
          <a:xfrm>
            <a:off x="0" y="685800"/>
            <a:ext cx="9144000" cy="5440363"/>
          </a:xfr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locking outbound connections - RightScale Forums.png"/>
          <p:cNvPicPr>
            <a:picLocks noChangeAspect="1"/>
          </p:cNvPicPr>
          <p:nvPr/>
        </p:nvPicPr>
        <p:blipFill>
          <a:blip r:embed="rId2"/>
          <a:stretch>
            <a:fillRect/>
          </a:stretch>
        </p:blipFill>
        <p:spPr>
          <a:xfrm>
            <a:off x="0" y="1417638"/>
            <a:ext cx="9144000" cy="2574925"/>
          </a:xfrm>
          <a:prstGeom prst="rect">
            <a:avLst/>
          </a:prstGeom>
        </p:spPr>
      </p:pic>
      <p:sp>
        <p:nvSpPr>
          <p:cNvPr id="2" name="Title 1"/>
          <p:cNvSpPr>
            <a:spLocks noGrp="1"/>
          </p:cNvSpPr>
          <p:nvPr>
            <p:ph type="title"/>
          </p:nvPr>
        </p:nvSpPr>
        <p:spPr/>
        <p:txBody>
          <a:bodyPr>
            <a:normAutofit fontScale="90000"/>
          </a:bodyPr>
          <a:lstStyle/>
          <a:p>
            <a:r>
              <a:rPr lang="en-US" dirty="0" smtClean="0"/>
              <a:t>New Mistake, Old Mistake</a:t>
            </a:r>
            <a:endParaRPr lang="en-US" dirty="0"/>
          </a:p>
        </p:txBody>
      </p:sp>
      <p:pic>
        <p:nvPicPr>
          <p:cNvPr id="6" name="Picture 5" descr="Blocking outbound connections - RightScale Forums-1.png"/>
          <p:cNvPicPr>
            <a:picLocks noChangeAspect="1"/>
          </p:cNvPicPr>
          <p:nvPr/>
        </p:nvPicPr>
        <p:blipFill>
          <a:blip r:embed="rId3"/>
          <a:stretch>
            <a:fillRect/>
          </a:stretch>
        </p:blipFill>
        <p:spPr>
          <a:xfrm>
            <a:off x="0" y="3962400"/>
            <a:ext cx="9144000" cy="2216150"/>
          </a:xfrm>
          <a:prstGeom prst="rect">
            <a:avLst/>
          </a:prstGeom>
        </p:spPr>
      </p:pic>
      <p:pic>
        <p:nvPicPr>
          <p:cNvPr id="4" name="Picture 3" descr="AWS_Security_Whitepaper_2008_09.pdf (page 4 of 9).png"/>
          <p:cNvPicPr>
            <a:picLocks noChangeAspect="1"/>
          </p:cNvPicPr>
          <p:nvPr/>
        </p:nvPicPr>
        <p:blipFill>
          <a:blip r:embed="rId4"/>
          <a:stretch>
            <a:fillRect/>
          </a:stretch>
        </p:blipFill>
        <p:spPr>
          <a:xfrm>
            <a:off x="2280881" y="1444950"/>
            <a:ext cx="5198953" cy="46888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Mobile me</a:t>
            </a:r>
            <a:endParaRPr lang="en-US" sz="4000" dirty="0"/>
          </a:p>
        </p:txBody>
      </p:sp>
      <p:sp>
        <p:nvSpPr>
          <p:cNvPr id="3" name="Content Placeholder 2"/>
          <p:cNvSpPr>
            <a:spLocks noGrp="1"/>
          </p:cNvSpPr>
          <p:nvPr>
            <p:ph idx="1"/>
          </p:nvPr>
        </p:nvSpPr>
        <p:spPr/>
        <p:txBody>
          <a:bodyPr/>
          <a:lstStyle/>
          <a:p>
            <a:r>
              <a:rPr lang="en-US" dirty="0" smtClean="0"/>
              <a:t>Apple sneaks into the cloud</a:t>
            </a:r>
          </a:p>
          <a:p>
            <a:r>
              <a:rPr lang="en-US" dirty="0" smtClean="0"/>
              <a:t>Makes sense long term, your music, video, * are belong to Steve Jobs</a:t>
            </a:r>
          </a:p>
          <a:p>
            <a:r>
              <a:rPr lang="en-US" dirty="0" smtClean="0"/>
              <a:t>Insidious</a:t>
            </a:r>
          </a:p>
          <a:p>
            <a:r>
              <a:rPr lang="en-US" dirty="0" err="1" smtClean="0"/>
              <a:t>iDisk</a:t>
            </a:r>
            <a:r>
              <a:rPr lang="en-US" dirty="0" smtClean="0"/>
              <a:t>, </a:t>
            </a:r>
            <a:r>
              <a:rPr lang="en-US" dirty="0" err="1" smtClean="0"/>
              <a:t>iMail</a:t>
            </a:r>
            <a:r>
              <a:rPr lang="en-US" dirty="0" smtClean="0"/>
              <a:t>, iCal, </a:t>
            </a:r>
            <a:r>
              <a:rPr lang="en-US" dirty="0" err="1" smtClean="0"/>
              <a:t>findmyPhone</a:t>
            </a: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vanderwalt.png"/>
          <p:cNvPicPr>
            <a:picLocks noChangeAspect="1"/>
          </p:cNvPicPr>
          <p:nvPr/>
        </p:nvPicPr>
        <p:blipFill>
          <a:blip r:embed="rId3"/>
          <a:stretch>
            <a:fillRect/>
          </a:stretch>
        </p:blipFill>
        <p:spPr>
          <a:xfrm>
            <a:off x="0" y="742891"/>
            <a:ext cx="9144000" cy="5372217"/>
          </a:xfrm>
          <a:prstGeom prst="rect">
            <a:avLst/>
          </a:prstGeom>
        </p:spPr>
      </p:pic>
      <p:pic>
        <p:nvPicPr>
          <p:cNvPr id="6" name="Picture 5" descr="charl-found.png"/>
          <p:cNvPicPr>
            <a:picLocks noChangeAspect="1"/>
          </p:cNvPicPr>
          <p:nvPr/>
        </p:nvPicPr>
        <p:blipFill>
          <a:blip r:embed="rId4"/>
          <a:stretch>
            <a:fillRect/>
          </a:stretch>
        </p:blipFill>
        <p:spPr>
          <a:xfrm>
            <a:off x="0" y="742891"/>
            <a:ext cx="9144000" cy="6832677"/>
          </a:xfrm>
          <a:prstGeom prst="rect">
            <a:avLst/>
          </a:prstGeom>
        </p:spPr>
      </p:pic>
      <p:sp>
        <p:nvSpPr>
          <p:cNvPr id="2" name="Title 1"/>
          <p:cNvSpPr>
            <a:spLocks noGrp="1"/>
          </p:cNvSpPr>
          <p:nvPr>
            <p:ph type="title"/>
          </p:nvPr>
        </p:nvSpPr>
        <p:spPr/>
        <p:txBody>
          <a:bodyPr>
            <a:noAutofit/>
          </a:bodyPr>
          <a:lstStyle/>
          <a:p>
            <a:r>
              <a:rPr lang="en-US" sz="4000" dirty="0" smtClean="0"/>
              <a:t>Hacked by..</a:t>
            </a:r>
            <a:endParaRPr lang="en-US" sz="4000" dirty="0"/>
          </a:p>
        </p:txBody>
      </p:sp>
      <p:sp>
        <p:nvSpPr>
          <p:cNvPr id="3" name="Content Placeholder 2"/>
          <p:cNvSpPr>
            <a:spLocks noGrp="1"/>
          </p:cNvSpPr>
          <p:nvPr>
            <p:ph idx="1"/>
          </p:nvPr>
        </p:nvSpPr>
        <p:spPr/>
        <p:txBody>
          <a:bodyPr>
            <a:normAutofit/>
          </a:bodyPr>
          <a:lstStyle/>
          <a:p>
            <a:r>
              <a:rPr lang="en-US" dirty="0" smtClean="0"/>
              <a:t>Mike Arrington! (</a:t>
            </a:r>
            <a:r>
              <a:rPr lang="en-US" dirty="0" err="1" smtClean="0"/>
              <a:t>Techcrunch</a:t>
            </a:r>
            <a:r>
              <a:rPr lang="en-US" dirty="0" smtClean="0"/>
              <a:t>)</a:t>
            </a:r>
          </a:p>
          <a:p>
            <a:r>
              <a:rPr lang="en-US" dirty="0" smtClean="0"/>
              <a:t>Account name leakage</a:t>
            </a:r>
          </a:p>
          <a:p>
            <a:r>
              <a:rPr lang="en-US" dirty="0" smtClean="0"/>
              <a:t>Not the end of the world.. but</a:t>
            </a:r>
          </a:p>
        </p:txBody>
      </p:sp>
      <p:pic>
        <p:nvPicPr>
          <p:cNvPr id="4" name="Picture 3" descr="idisk1.png"/>
          <p:cNvPicPr>
            <a:picLocks noChangeAspect="1"/>
          </p:cNvPicPr>
          <p:nvPr/>
        </p:nvPicPr>
        <p:blipFill>
          <a:blip r:embed="rId5"/>
          <a:stretch>
            <a:fillRect/>
          </a:stretch>
        </p:blipFill>
        <p:spPr>
          <a:xfrm>
            <a:off x="0" y="1485783"/>
            <a:ext cx="9144000" cy="53722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descr="Apple - Press Info - Executive Profiles.png"/>
          <p:cNvPicPr>
            <a:picLocks noGrp="1" noChangeAspect="1"/>
          </p:cNvPicPr>
          <p:nvPr>
            <p:ph idx="1"/>
          </p:nvPr>
        </p:nvPicPr>
        <p:blipFill>
          <a:blip r:embed="rId2"/>
          <a:srcRect l="-41722" r="-41722"/>
          <a:stretch>
            <a:fillRect/>
          </a:stretch>
        </p:blipFill>
        <p:spPr>
          <a:xfrm>
            <a:off x="-553007" y="457200"/>
            <a:ext cx="10306607" cy="6049963"/>
          </a:xfrm>
        </p:spPr>
      </p:pic>
      <p:pic>
        <p:nvPicPr>
          <p:cNvPr id="5" name="Picture 4" descr="idiskstevejobs.png"/>
          <p:cNvPicPr>
            <a:picLocks noChangeAspect="1"/>
          </p:cNvPicPr>
          <p:nvPr/>
        </p:nvPicPr>
        <p:blipFill>
          <a:blip r:embed="rId3"/>
          <a:stretch>
            <a:fillRect/>
          </a:stretch>
        </p:blipFill>
        <p:spPr>
          <a:xfrm>
            <a:off x="0" y="12661"/>
            <a:ext cx="9144000" cy="6832677"/>
          </a:xfrm>
          <a:prstGeom prst="rect">
            <a:avLst/>
          </a:prstGeom>
        </p:spPr>
      </p:pic>
      <p:pic>
        <p:nvPicPr>
          <p:cNvPr id="6" name="Picture 5" descr="idiskrealsteve.png"/>
          <p:cNvPicPr>
            <a:picLocks noChangeAspect="1"/>
          </p:cNvPicPr>
          <p:nvPr/>
        </p:nvPicPr>
        <p:blipFill>
          <a:blip r:embed="rId4"/>
          <a:stretch>
            <a:fillRect/>
          </a:stretch>
        </p:blipFill>
        <p:spPr>
          <a:xfrm>
            <a:off x="0" y="12661"/>
            <a:ext cx="9144000" cy="68326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Account password reset</a:t>
            </a:r>
            <a:endParaRPr lang="en-US" sz="4000" dirty="0"/>
          </a:p>
        </p:txBody>
      </p:sp>
      <p:sp>
        <p:nvSpPr>
          <p:cNvPr id="3" name="Content Placeholder 2"/>
          <p:cNvSpPr>
            <a:spLocks noGrp="1"/>
          </p:cNvSpPr>
          <p:nvPr>
            <p:ph idx="1"/>
          </p:nvPr>
        </p:nvSpPr>
        <p:spPr/>
        <p:txBody>
          <a:bodyPr>
            <a:normAutofit/>
          </a:bodyPr>
          <a:lstStyle/>
          <a:p>
            <a:r>
              <a:rPr lang="en-US" dirty="0" smtClean="0"/>
              <a:t>A hard problem to solve in the cloud..</a:t>
            </a:r>
          </a:p>
          <a:p>
            <a:r>
              <a:rPr lang="en-US" dirty="0" smtClean="0"/>
              <a:t>Forgot password </a:t>
            </a:r>
            <a:r>
              <a:rPr lang="en-US" dirty="0" err="1" smtClean="0">
                <a:sym typeface="Wingdings"/>
              </a:rPr>
              <a:t></a:t>
            </a:r>
            <a:r>
              <a:rPr lang="en-US" dirty="0" smtClean="0">
                <a:sym typeface="Wingdings"/>
              </a:rPr>
              <a:t> Nick</a:t>
            </a:r>
          </a:p>
          <a:p>
            <a:r>
              <a:rPr lang="en-US" dirty="0" smtClean="0"/>
              <a:t>All dressed up and nowhere to go?</a:t>
            </a:r>
          </a:p>
          <a:p>
            <a:r>
              <a:rPr lang="en-US" dirty="0" smtClean="0"/>
              <a:t>Is everyone as “easy” as Nick?</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and so?</a:t>
            </a:r>
            <a:endParaRPr lang="en-US" sz="4000" dirty="0"/>
          </a:p>
        </p:txBody>
      </p:sp>
      <p:sp>
        <p:nvSpPr>
          <p:cNvPr id="3" name="Content Placeholder 2"/>
          <p:cNvSpPr>
            <a:spLocks noGrp="1"/>
          </p:cNvSpPr>
          <p:nvPr>
            <p:ph idx="1"/>
          </p:nvPr>
        </p:nvSpPr>
        <p:spPr/>
        <p:txBody>
          <a:bodyPr>
            <a:normAutofit/>
          </a:bodyPr>
          <a:lstStyle/>
          <a:p>
            <a:r>
              <a:rPr lang="en-US" dirty="0" smtClean="0"/>
              <a:t>Told </a:t>
            </a:r>
            <a:r>
              <a:rPr lang="en-US" dirty="0" err="1" smtClean="0"/>
              <a:t>ya</a:t>
            </a:r>
            <a:r>
              <a:rPr lang="en-US" dirty="0" smtClean="0"/>
              <a:t> it was insidious..</a:t>
            </a:r>
          </a:p>
          <a:p>
            <a:r>
              <a:rPr lang="en-US" dirty="0" smtClean="0"/>
              <a:t>We have been going lower and lower with </a:t>
            </a:r>
            <a:r>
              <a:rPr lang="en-US" dirty="0" err="1" smtClean="0"/>
              <a:t>trojans</a:t>
            </a:r>
            <a:r>
              <a:rPr lang="en-US" dirty="0" smtClean="0"/>
              <a:t> now living in firmware</a:t>
            </a:r>
          </a:p>
          <a:p>
            <a:r>
              <a:rPr lang="en-US" dirty="0" smtClean="0"/>
              <a:t>Will we notice the </a:t>
            </a:r>
            <a:r>
              <a:rPr lang="en-US" dirty="0" err="1" smtClean="0"/>
              <a:t>trojans</a:t>
            </a:r>
            <a:r>
              <a:rPr lang="en-US" dirty="0" smtClean="0"/>
              <a:t> so high up in the stack that follow us everywhere?</a:t>
            </a:r>
          </a:p>
          <a:p>
            <a:r>
              <a:rPr lang="en-US" dirty="0" smtClean="0"/>
              <a:t>We all looked down on XSS initially</a:t>
            </a:r>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64"/>
            <a:ext cx="8229600" cy="794183"/>
          </a:xfrm>
        </p:spPr>
        <p:txBody>
          <a:bodyPr>
            <a:normAutofit/>
          </a:bodyPr>
          <a:lstStyle/>
          <a:p>
            <a:r>
              <a:rPr lang="en-US" sz="4000" dirty="0" smtClean="0"/>
              <a:t>Conclusions</a:t>
            </a:r>
            <a:endParaRPr lang="en-US" sz="4000" dirty="0"/>
          </a:p>
        </p:txBody>
      </p:sp>
      <p:sp>
        <p:nvSpPr>
          <p:cNvPr id="3" name="Content Placeholder 2"/>
          <p:cNvSpPr>
            <a:spLocks noGrp="1"/>
          </p:cNvSpPr>
          <p:nvPr>
            <p:ph idx="1"/>
          </p:nvPr>
        </p:nvSpPr>
        <p:spPr>
          <a:xfrm>
            <a:off x="457200" y="932748"/>
            <a:ext cx="8229600" cy="5193416"/>
          </a:xfrm>
        </p:spPr>
        <p:txBody>
          <a:bodyPr>
            <a:normAutofit fontScale="40000" lnSpcReduction="20000"/>
          </a:bodyPr>
          <a:lstStyle/>
          <a:p>
            <a:r>
              <a:rPr lang="en-US" sz="5120" dirty="0" smtClean="0"/>
              <a:t>There are new problems to be solved (and some new solutions to old problems) with computing power on tap.</a:t>
            </a:r>
          </a:p>
          <a:p>
            <a:r>
              <a:rPr lang="en-US" sz="5120" dirty="0" smtClean="0"/>
              <a:t>Marrying infrastructure to web applications means that your enterprise now faces risks from both infrastructure </a:t>
            </a:r>
            <a:r>
              <a:rPr lang="en-US" sz="5120" dirty="0" err="1" smtClean="0"/>
              <a:t>dodgyness</a:t>
            </a:r>
            <a:r>
              <a:rPr lang="en-US" sz="5120" dirty="0" smtClean="0"/>
              <a:t> and bad web application code.</a:t>
            </a:r>
          </a:p>
          <a:p>
            <a:r>
              <a:rPr lang="en-US" sz="5120" dirty="0" smtClean="0"/>
              <a:t>Even if marrying *</a:t>
            </a:r>
            <a:r>
              <a:rPr lang="en-US" sz="5120" dirty="0" err="1" smtClean="0"/>
              <a:t>aaS</a:t>
            </a:r>
            <a:r>
              <a:rPr lang="en-US" sz="5120" dirty="0" smtClean="0"/>
              <a:t> to web applications makes sense, tying them to Web2.0 seems like a bad idea.</a:t>
            </a:r>
          </a:p>
          <a:p>
            <a:r>
              <a:rPr lang="en-US" sz="5120" dirty="0" smtClean="0"/>
              <a:t>Auditors need to start considering the new risks the new paradigm brings:</a:t>
            </a:r>
          </a:p>
          <a:p>
            <a:pPr marL="742950" lvl="2" indent="-342900"/>
            <a:r>
              <a:rPr lang="en-US" sz="4720" dirty="0" smtClean="0"/>
              <a:t>(negative) One more set of problems scanners cant find</a:t>
            </a:r>
          </a:p>
          <a:p>
            <a:pPr marL="742950" lvl="2" indent="-342900"/>
            <a:r>
              <a:rPr lang="en-US" sz="4720" dirty="0" smtClean="0"/>
              <a:t>(positive) job security++</a:t>
            </a:r>
          </a:p>
          <a:p>
            <a:r>
              <a:rPr lang="en-US" sz="5120" dirty="0" smtClean="0"/>
              <a:t>Computationally difficult is easily within reach of anyone with a Credit Card.</a:t>
            </a:r>
          </a:p>
          <a:p>
            <a:r>
              <a:rPr lang="en-US" sz="5120" dirty="0" smtClean="0"/>
              <a:t>We are getting moved into the cloud even if we don’t know it. (Making us vulnerable to the “lame attacks” even if we don’t rate them)</a:t>
            </a:r>
          </a:p>
          <a:p>
            <a:r>
              <a:rPr lang="en-US" sz="5120" dirty="0" smtClean="0"/>
              <a:t>Transparency and testing are going to be be key..</a:t>
            </a:r>
          </a:p>
          <a:p>
            <a:r>
              <a:rPr lang="en-US" sz="5120" dirty="0" smtClean="0"/>
              <a:t>WOZ is cool…</a:t>
            </a:r>
          </a:p>
          <a:p>
            <a:endParaRPr lang="en-US" dirty="0" smtClean="0">
              <a:solidFill>
                <a:srgbClr val="FF0000"/>
              </a:solidFill>
            </a:endParaRPr>
          </a:p>
          <a:p>
            <a:endParaRPr lang="en-US"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Compliance in the Cloud</a:t>
            </a:r>
            <a:endParaRPr lang="en-US" dirty="0"/>
          </a:p>
        </p:txBody>
      </p:sp>
      <p:sp>
        <p:nvSpPr>
          <p:cNvPr id="3" name="Content Placeholder 2"/>
          <p:cNvSpPr>
            <a:spLocks noGrp="1"/>
          </p:cNvSpPr>
          <p:nvPr>
            <p:ph idx="1"/>
          </p:nvPr>
        </p:nvSpPr>
        <p:spPr/>
        <p:txBody>
          <a:bodyPr>
            <a:normAutofit/>
          </a:bodyPr>
          <a:lstStyle/>
          <a:p>
            <a:pPr>
              <a:buNone/>
            </a:pPr>
            <a:r>
              <a:rPr lang="en-US" dirty="0" smtClean="0"/>
              <a:t>“If its non-regulated data, go ahead and explore. If it is regulated, hold on. I have not run across anyone comfortable putting sensitive/regulated data in the cloud”</a:t>
            </a:r>
          </a:p>
          <a:p>
            <a:pPr>
              <a:buNone/>
            </a:pPr>
            <a:r>
              <a:rPr lang="en-US" dirty="0" smtClean="0"/>
              <a:t>“doesn’t seem to be there as far as comfort level that security and audit aspects of that will stand up to scrutiny” (sic)</a:t>
            </a:r>
          </a:p>
          <a:p>
            <a:pPr algn="r">
              <a:buNone/>
            </a:pPr>
            <a:r>
              <a:rPr lang="en-US" dirty="0" smtClean="0"/>
              <a:t>--</a:t>
            </a:r>
            <a:r>
              <a:rPr lang="en-US" i="1" dirty="0" smtClean="0"/>
              <a:t>Tim Mather: RSA Security Strategist </a:t>
            </a:r>
            <a:endParaRPr lang="en-US" i="1"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Content Placeholder 2"/>
          <p:cNvSpPr>
            <a:spLocks noGrp="1"/>
          </p:cNvSpPr>
          <p:nvPr>
            <p:ph idx="1"/>
          </p:nvPr>
        </p:nvSpPr>
        <p:spPr/>
        <p:txBody>
          <a:bodyPr/>
          <a:lstStyle/>
          <a:p>
            <a:pPr algn="ctr">
              <a:buNone/>
            </a:pPr>
            <a:endParaRPr lang="en-US" sz="4000" b="1" dirty="0" smtClean="0">
              <a:solidFill>
                <a:srgbClr val="A8BDE5"/>
              </a:solidFill>
              <a:ea typeface="+mj-ea"/>
            </a:endParaRPr>
          </a:p>
          <a:p>
            <a:pPr algn="ctr">
              <a:buNone/>
            </a:pPr>
            <a:r>
              <a:rPr lang="en-US" sz="4000" b="1" dirty="0" smtClean="0">
                <a:solidFill>
                  <a:srgbClr val="A8BDE5"/>
                </a:solidFill>
                <a:ea typeface="+mj-ea"/>
              </a:rPr>
              <a:t>Questions ?</a:t>
            </a:r>
            <a:r>
              <a:rPr lang="en-US" dirty="0" smtClean="0"/>
              <a:t> </a:t>
            </a:r>
          </a:p>
          <a:p>
            <a:pPr algn="ctr">
              <a:buNone/>
            </a:pPr>
            <a:r>
              <a:rPr lang="en-US" dirty="0" smtClean="0"/>
              <a:t>(Videos/Slides/Tools)</a:t>
            </a:r>
          </a:p>
          <a:p>
            <a:pPr algn="ctr">
              <a:buNone/>
            </a:pPr>
            <a:r>
              <a:rPr lang="en-US" dirty="0" smtClean="0"/>
              <a:t>http://www.sensepost.com/blog/</a:t>
            </a:r>
          </a:p>
          <a:p>
            <a:pPr algn="ctr">
              <a:buNone/>
            </a:pPr>
            <a:r>
              <a:rPr lang="en-US" dirty="0" err="1" smtClean="0"/>
              <a:t>research@sensepost.com</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laptop-privacy-1.jpg"/>
          <p:cNvPicPr>
            <a:picLocks noChangeAspect="1"/>
          </p:cNvPicPr>
          <p:nvPr/>
        </p:nvPicPr>
        <p:blipFill>
          <a:blip r:embed="rId3"/>
          <a:stretch>
            <a:fillRect/>
          </a:stretch>
        </p:blipFill>
        <p:spPr>
          <a:xfrm>
            <a:off x="-1" y="0"/>
            <a:ext cx="9130473" cy="6858000"/>
          </a:xfrm>
          <a:prstGeom prst="rect">
            <a:avLst/>
          </a:prstGeom>
        </p:spPr>
      </p:pic>
      <p:sp>
        <p:nvSpPr>
          <p:cNvPr id="7" name="Rectangle 6"/>
          <p:cNvSpPr/>
          <p:nvPr/>
        </p:nvSpPr>
        <p:spPr>
          <a:xfrm>
            <a:off x="512687" y="130165"/>
            <a:ext cx="4572000" cy="1446550"/>
          </a:xfrm>
          <a:prstGeom prst="rect">
            <a:avLst/>
          </a:prstGeom>
        </p:spPr>
        <p:txBody>
          <a:bodyPr>
            <a:spAutoFit/>
          </a:bodyPr>
          <a:lstStyle/>
          <a:p>
            <a:r>
              <a:rPr lang="en-US" sz="4400" b="1" dirty="0" smtClean="0">
                <a:latin typeface="Helvetica"/>
                <a:cs typeface="Helvetica"/>
              </a:rPr>
              <a:t>Privacy and legal issues</a:t>
            </a:r>
            <a:endParaRPr lang="en-US" sz="4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Privacy</a:t>
            </a:r>
            <a:endParaRPr lang="en-US" dirty="0"/>
          </a:p>
        </p:txBody>
      </p:sp>
      <p:sp>
        <p:nvSpPr>
          <p:cNvPr id="3" name="Content Placeholder 2"/>
          <p:cNvSpPr>
            <a:spLocks noGrp="1"/>
          </p:cNvSpPr>
          <p:nvPr>
            <p:ph idx="1"/>
          </p:nvPr>
        </p:nvSpPr>
        <p:spPr/>
        <p:txBody>
          <a:bodyPr/>
          <a:lstStyle/>
          <a:p>
            <a:r>
              <a:rPr lang="en-US" dirty="0" smtClean="0"/>
              <a:t>Jim Dempsey (Center for Democracy and Technology): “Loss of 4</a:t>
            </a:r>
            <a:r>
              <a:rPr lang="en-US" baseline="30000" dirty="0" smtClean="0"/>
              <a:t>th</a:t>
            </a:r>
            <a:r>
              <a:rPr lang="en-US" dirty="0" smtClean="0"/>
              <a:t> Amendment protection for US companies”</a:t>
            </a:r>
          </a:p>
          <a:p>
            <a:r>
              <a:rPr lang="en-US" dirty="0" smtClean="0"/>
              <a:t>A legal order (court) to serve data, can be used to obtain your data without any notification being served to you</a:t>
            </a:r>
          </a:p>
          <a:p>
            <a:r>
              <a:rPr lang="en-US" dirty="0" smtClean="0"/>
              <a:t>There is no legal obligation to even inform you it has been given</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latin typeface="Helvetica"/>
                <a:cs typeface="Helvetica"/>
              </a:rPr>
              <a:t>Simple solution..</a:t>
            </a:r>
            <a:endParaRPr lang="en-US" b="1" dirty="0">
              <a:latin typeface="Helvetica"/>
              <a:cs typeface="Helvetica"/>
            </a:endParaRPr>
          </a:p>
        </p:txBody>
      </p:sp>
      <p:sp>
        <p:nvSpPr>
          <p:cNvPr id="3" name="Content Placeholder 2"/>
          <p:cNvSpPr>
            <a:spLocks noGrp="1"/>
          </p:cNvSpPr>
          <p:nvPr>
            <p:ph idx="1"/>
          </p:nvPr>
        </p:nvSpPr>
        <p:spPr/>
        <p:txBody>
          <a:bodyPr/>
          <a:lstStyle/>
          <a:p>
            <a:pPr>
              <a:buNone/>
            </a:pPr>
            <a:r>
              <a:rPr lang="en-US" dirty="0" smtClean="0">
                <a:latin typeface="Helvetica"/>
                <a:cs typeface="Helvetica"/>
              </a:rPr>
              <a:t>Crypto Pixie Dust!</a:t>
            </a:r>
          </a:p>
          <a:p>
            <a:endParaRPr lang="en-US" dirty="0" smtClean="0"/>
          </a:p>
          <a:p>
            <a:endParaRPr lang="en-US" dirty="0" smtClean="0"/>
          </a:p>
          <a:p>
            <a:endParaRPr lang="en-US" dirty="0" smtClean="0"/>
          </a:p>
          <a:p>
            <a:endParaRPr lang="en-US" dirty="0" smtClean="0"/>
          </a:p>
          <a:p>
            <a:endParaRPr lang="en-US" dirty="0" smtClean="0"/>
          </a:p>
          <a:p>
            <a:pPr>
              <a:buNone/>
            </a:pPr>
            <a:r>
              <a:rPr lang="en-US" dirty="0" smtClean="0">
                <a:latin typeface="Helvetica"/>
                <a:cs typeface="Helvetica"/>
              </a:rPr>
              <a:t>Would you trust crypto on an owned box ?</a:t>
            </a:r>
          </a:p>
          <a:p>
            <a:pPr>
              <a:buNone/>
            </a:pPr>
            <a:endParaRPr lang="en-US" dirty="0" smtClean="0"/>
          </a:p>
          <a:p>
            <a:endParaRPr lang="en-US" dirty="0"/>
          </a:p>
        </p:txBody>
      </p:sp>
      <p:pic>
        <p:nvPicPr>
          <p:cNvPr id="4" name="Picture 3" descr="robmorris.jpg"/>
          <p:cNvPicPr>
            <a:picLocks noChangeAspect="1"/>
          </p:cNvPicPr>
          <p:nvPr/>
        </p:nvPicPr>
        <p:blipFill>
          <a:blip r:embed="rId3"/>
          <a:stretch>
            <a:fillRect/>
          </a:stretch>
        </p:blipFill>
        <p:spPr>
          <a:xfrm>
            <a:off x="3606800" y="2101850"/>
            <a:ext cx="1930400" cy="26543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Vendor Lock-in</a:t>
            </a:r>
            <a:endParaRPr lang="en-US" dirty="0"/>
          </a:p>
        </p:txBody>
      </p:sp>
      <p:sp>
        <p:nvSpPr>
          <p:cNvPr id="3" name="Content Placeholder 2"/>
          <p:cNvSpPr>
            <a:spLocks noGrp="1"/>
          </p:cNvSpPr>
          <p:nvPr>
            <p:ph idx="1"/>
          </p:nvPr>
        </p:nvSpPr>
        <p:spPr/>
        <p:txBody>
          <a:bodyPr/>
          <a:lstStyle/>
          <a:p>
            <a:r>
              <a:rPr lang="en-US" dirty="0" smtClean="0"/>
              <a:t>Pretty self-explanatory</a:t>
            </a:r>
          </a:p>
          <a:p>
            <a:r>
              <a:rPr lang="en-US" dirty="0" smtClean="0"/>
              <a:t>If your relationship dies, how do you get access to your data ?</a:t>
            </a:r>
          </a:p>
          <a:p>
            <a:r>
              <a:rPr lang="en-US" dirty="0" smtClean="0"/>
              <a:t>Is it even your data ?</a:t>
            </a:r>
          </a:p>
          <a:p>
            <a:endParaRPr lang="en-US" dirty="0"/>
          </a:p>
        </p:txBody>
      </p:sp>
      <p:pic>
        <p:nvPicPr>
          <p:cNvPr id="4" name="Picture 3" descr="flickr-logo.gif"/>
          <p:cNvPicPr>
            <a:picLocks noChangeAspect="1"/>
          </p:cNvPicPr>
          <p:nvPr/>
        </p:nvPicPr>
        <p:blipFill>
          <a:blip r:embed="rId3"/>
          <a:stretch>
            <a:fillRect/>
          </a:stretch>
        </p:blipFill>
        <p:spPr>
          <a:xfrm>
            <a:off x="3010495" y="4346153"/>
            <a:ext cx="2969562" cy="787843"/>
          </a:xfrm>
          <a:prstGeom prst="rect">
            <a:avLst/>
          </a:prstGeom>
        </p:spPr>
      </p:pic>
      <p:pic>
        <p:nvPicPr>
          <p:cNvPr id="5" name="Picture 4" descr="stuck.JPG.jpeg"/>
          <p:cNvPicPr>
            <a:picLocks noChangeAspect="1"/>
          </p:cNvPicPr>
          <p:nvPr/>
        </p:nvPicPr>
        <p:blipFill>
          <a:blip r:embed="rId4"/>
          <a:stretch>
            <a:fillRect/>
          </a:stretch>
        </p:blipFill>
        <p:spPr>
          <a:xfrm>
            <a:off x="0" y="5101954"/>
            <a:ext cx="1676400" cy="175604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Availability [Big guys fail too?]</a:t>
            </a:r>
            <a:endParaRPr lang="en-US" dirty="0"/>
          </a:p>
        </p:txBody>
      </p:sp>
      <p:pic>
        <p:nvPicPr>
          <p:cNvPr id="4" name="Content Placeholder 3" descr="Cloud Files Status.png"/>
          <p:cNvPicPr>
            <a:picLocks noGrp="1" noChangeAspect="1"/>
          </p:cNvPicPr>
          <p:nvPr>
            <p:ph idx="1"/>
          </p:nvPr>
        </p:nvPicPr>
        <p:blipFill>
          <a:blip r:embed="rId3"/>
          <a:srcRect l="-18414" r="-18414"/>
          <a:stretch>
            <a:fillRect/>
          </a:stretch>
        </p:blipFill>
        <p:spPr>
          <a:xfrm>
            <a:off x="-964877" y="1279221"/>
            <a:ext cx="8229600" cy="4525963"/>
          </a:xfrm>
        </p:spPr>
      </p:pic>
      <p:pic>
        <p:nvPicPr>
          <p:cNvPr id="5" name="Picture 4" descr="Elevated Datastore latency, error-rates, serving errors - Google App Engine Downtime Notify | Google Groups.png.png"/>
          <p:cNvPicPr>
            <a:picLocks noChangeAspect="1"/>
          </p:cNvPicPr>
          <p:nvPr/>
        </p:nvPicPr>
        <p:blipFill>
          <a:blip r:embed="rId4"/>
          <a:stretch>
            <a:fillRect/>
          </a:stretch>
        </p:blipFill>
        <p:spPr>
          <a:xfrm>
            <a:off x="0" y="685800"/>
            <a:ext cx="4737100" cy="2146300"/>
          </a:xfrm>
          <a:prstGeom prst="rect">
            <a:avLst/>
          </a:prstGeom>
        </p:spPr>
      </p:pic>
      <p:pic>
        <p:nvPicPr>
          <p:cNvPr id="6" name="Picture 5" descr="Elevated Datastore latency, error-rates, serving errors - Google App Engine Downtime Notify | Google Groups.png-1.png"/>
          <p:cNvPicPr>
            <a:picLocks noChangeAspect="1"/>
          </p:cNvPicPr>
          <p:nvPr/>
        </p:nvPicPr>
        <p:blipFill>
          <a:blip r:embed="rId5"/>
          <a:stretch>
            <a:fillRect/>
          </a:stretch>
        </p:blipFill>
        <p:spPr>
          <a:xfrm>
            <a:off x="2406650" y="1905000"/>
            <a:ext cx="4660900" cy="3492500"/>
          </a:xfrm>
          <a:prstGeom prst="rect">
            <a:avLst/>
          </a:prstGeom>
        </p:spPr>
      </p:pic>
      <p:pic>
        <p:nvPicPr>
          <p:cNvPr id="7" name="Picture 6" descr="Elevated Datastore latency, error-rates, serving errors - Google App Engine Downtime Notify | Google Groups.png-2.png"/>
          <p:cNvPicPr>
            <a:picLocks noChangeAspect="1"/>
          </p:cNvPicPr>
          <p:nvPr/>
        </p:nvPicPr>
        <p:blipFill>
          <a:blip r:embed="rId6"/>
          <a:stretch>
            <a:fillRect/>
          </a:stretch>
        </p:blipFill>
        <p:spPr>
          <a:xfrm>
            <a:off x="4508500" y="5461000"/>
            <a:ext cx="4635500" cy="1397000"/>
          </a:xfrm>
          <a:prstGeom prst="rect">
            <a:avLst/>
          </a:prstGeom>
        </p:spPr>
      </p:pic>
      <p:pic>
        <p:nvPicPr>
          <p:cNvPr id="8" name="Picture 7" descr="Pardon The Dust - SugarSync.png"/>
          <p:cNvPicPr>
            <a:picLocks noChangeAspect="1"/>
          </p:cNvPicPr>
          <p:nvPr/>
        </p:nvPicPr>
        <p:blipFill>
          <a:blip r:embed="rId7"/>
          <a:stretch>
            <a:fillRect/>
          </a:stretch>
        </p:blipFill>
        <p:spPr>
          <a:xfrm>
            <a:off x="0" y="1039509"/>
            <a:ext cx="9144001" cy="4765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a:latin typeface="Helvetica"/>
                <a:cs typeface="Helvetica"/>
              </a:rPr>
              <a:t>a</a:t>
            </a:r>
            <a:r>
              <a:rPr lang="en-US" b="1" dirty="0" smtClean="0">
                <a:latin typeface="Helvetica"/>
                <a:cs typeface="Helvetica"/>
              </a:rPr>
              <a:t>bout: us</a:t>
            </a:r>
            <a:endParaRPr lang="en-US" b="1" dirty="0">
              <a:latin typeface="Helvetica"/>
              <a:cs typeface="Helvetica"/>
            </a:endParaRPr>
          </a:p>
        </p:txBody>
      </p:sp>
      <p:sp>
        <p:nvSpPr>
          <p:cNvPr id="3" name="Content Placeholder 2"/>
          <p:cNvSpPr>
            <a:spLocks noGrp="1"/>
          </p:cNvSpPr>
          <p:nvPr>
            <p:ph idx="1"/>
          </p:nvPr>
        </p:nvSpPr>
        <p:spPr>
          <a:xfrm>
            <a:off x="457200" y="838200"/>
            <a:ext cx="8229600" cy="5562600"/>
          </a:xfrm>
        </p:spPr>
        <p:txBody>
          <a:bodyPr/>
          <a:lstStyle/>
          <a:p>
            <a:endParaRPr lang="en-US" sz="2400" dirty="0" smtClean="0">
              <a:latin typeface="Helvetica"/>
              <a:cs typeface="Helvetica"/>
            </a:endParaRPr>
          </a:p>
          <a:p>
            <a:pPr>
              <a:buNone/>
            </a:pPr>
            <a:endParaRPr lang="en-US" sz="2400" dirty="0">
              <a:latin typeface="Helvetica"/>
              <a:cs typeface="Helvetica"/>
            </a:endParaRPr>
          </a:p>
        </p:txBody>
      </p:sp>
      <p:pic>
        <p:nvPicPr>
          <p:cNvPr id="4" name="Picture 3" descr="stc.jpg"/>
          <p:cNvPicPr>
            <a:picLocks noChangeAspect="1"/>
          </p:cNvPicPr>
          <p:nvPr/>
        </p:nvPicPr>
        <p:blipFill>
          <a:blip r:embed="rId3"/>
          <a:stretch>
            <a:fillRect/>
          </a:stretch>
        </p:blipFill>
        <p:spPr>
          <a:xfrm>
            <a:off x="4775199" y="4493696"/>
            <a:ext cx="1143000" cy="1490662"/>
          </a:xfrm>
          <a:prstGeom prst="rect">
            <a:avLst/>
          </a:prstGeom>
          <a:effectLst>
            <a:reflection stA="35000" endPos="20000" dir="5400000" sy="-100000" algn="bl"/>
          </a:effectLst>
        </p:spPr>
      </p:pic>
      <p:pic>
        <p:nvPicPr>
          <p:cNvPr id="5" name="Picture 4" descr="sqlinjection.jpg"/>
          <p:cNvPicPr>
            <a:picLocks noChangeAspect="1"/>
          </p:cNvPicPr>
          <p:nvPr/>
        </p:nvPicPr>
        <p:blipFill>
          <a:blip r:embed="rId4"/>
          <a:stretch>
            <a:fillRect/>
          </a:stretch>
        </p:blipFill>
        <p:spPr>
          <a:xfrm>
            <a:off x="6908799" y="4493693"/>
            <a:ext cx="1473201" cy="1473201"/>
          </a:xfrm>
          <a:prstGeom prst="rect">
            <a:avLst/>
          </a:prstGeom>
          <a:effectLst>
            <a:reflection stA="35000" endPos="20000" dir="5400000" sy="-100000" algn="bl"/>
          </a:effectLst>
        </p:spPr>
      </p:pic>
      <p:pic>
        <p:nvPicPr>
          <p:cNvPr id="6" name="Picture 5" descr="specialops.jpg"/>
          <p:cNvPicPr>
            <a:picLocks noChangeAspect="1"/>
          </p:cNvPicPr>
          <p:nvPr/>
        </p:nvPicPr>
        <p:blipFill>
          <a:blip r:embed="rId5"/>
          <a:stretch>
            <a:fillRect/>
          </a:stretch>
        </p:blipFill>
        <p:spPr>
          <a:xfrm>
            <a:off x="1346199" y="4493694"/>
            <a:ext cx="1143000" cy="1473200"/>
          </a:xfrm>
          <a:prstGeom prst="rect">
            <a:avLst/>
          </a:prstGeom>
          <a:effectLst>
            <a:reflection stA="35000" endPos="20000" dir="5400000" sy="-100000" algn="bl"/>
          </a:effectLst>
        </p:spPr>
      </p:pic>
      <p:pic>
        <p:nvPicPr>
          <p:cNvPr id="7" name="Picture 6" descr="ptost.jpg"/>
          <p:cNvPicPr>
            <a:picLocks noChangeAspect="1"/>
          </p:cNvPicPr>
          <p:nvPr/>
        </p:nvPicPr>
        <p:blipFill>
          <a:blip r:embed="rId6"/>
          <a:stretch>
            <a:fillRect/>
          </a:stretch>
        </p:blipFill>
        <p:spPr>
          <a:xfrm>
            <a:off x="5918199" y="4495800"/>
            <a:ext cx="1143000" cy="1488558"/>
          </a:xfrm>
          <a:prstGeom prst="rect">
            <a:avLst/>
          </a:prstGeom>
          <a:effectLst>
            <a:reflection stA="35000" endPos="20000" dir="5400000" sy="-100000" algn="bl"/>
          </a:effectLst>
        </p:spPr>
      </p:pic>
      <p:pic>
        <p:nvPicPr>
          <p:cNvPr id="8" name="Picture 7" descr="nessus.jpg"/>
          <p:cNvPicPr>
            <a:picLocks noChangeAspect="1"/>
          </p:cNvPicPr>
          <p:nvPr/>
        </p:nvPicPr>
        <p:blipFill>
          <a:blip r:embed="rId7"/>
          <a:stretch>
            <a:fillRect/>
          </a:stretch>
        </p:blipFill>
        <p:spPr>
          <a:xfrm>
            <a:off x="2489199" y="4493695"/>
            <a:ext cx="1143000" cy="1490663"/>
          </a:xfrm>
          <a:prstGeom prst="rect">
            <a:avLst/>
          </a:prstGeom>
          <a:effectLst>
            <a:reflection stA="35000" endPos="20000" dir="5400000" sy="-100000" algn="bl"/>
          </a:effectLst>
        </p:spPr>
      </p:pic>
      <p:pic>
        <p:nvPicPr>
          <p:cNvPr id="9" name="Picture 8" descr="ans.jpg"/>
          <p:cNvPicPr>
            <a:picLocks noChangeAspect="1"/>
          </p:cNvPicPr>
          <p:nvPr/>
        </p:nvPicPr>
        <p:blipFill>
          <a:blip r:embed="rId8"/>
          <a:stretch>
            <a:fillRect/>
          </a:stretch>
        </p:blipFill>
        <p:spPr>
          <a:xfrm>
            <a:off x="3632199" y="4493696"/>
            <a:ext cx="1143000" cy="1473200"/>
          </a:xfrm>
          <a:prstGeom prst="rect">
            <a:avLst/>
          </a:prstGeom>
          <a:effectLst>
            <a:reflection stA="35000" endPos="20000" dir="5400000" sy="-100000" algn="bl"/>
          </a:effectLst>
        </p:spPr>
      </p:pic>
      <p:pic>
        <p:nvPicPr>
          <p:cNvPr id="10" name="Picture 9" descr="screen-capture.png"/>
          <p:cNvPicPr>
            <a:picLocks noChangeAspect="1"/>
          </p:cNvPicPr>
          <p:nvPr/>
        </p:nvPicPr>
        <p:blipFill>
          <a:blip r:embed="rId9"/>
          <a:srcRect/>
          <a:stretch>
            <a:fillRect/>
          </a:stretch>
        </p:blipFill>
        <p:spPr bwMode="auto">
          <a:xfrm>
            <a:off x="3276600" y="1295400"/>
            <a:ext cx="2532186" cy="2133601"/>
          </a:xfrm>
          <a:prstGeom prst="rect">
            <a:avLst/>
          </a:prstGeom>
          <a:noFill/>
          <a:ln w="9525">
            <a:noFill/>
            <a:miter lim="800000"/>
            <a:headEnd/>
            <a:tailEnd/>
          </a:ln>
        </p:spPr>
      </p:pic>
      <p:sp>
        <p:nvSpPr>
          <p:cNvPr id="11" name="Rectangle 10"/>
          <p:cNvSpPr/>
          <p:nvPr/>
        </p:nvSpPr>
        <p:spPr>
          <a:xfrm>
            <a:off x="0" y="3657600"/>
            <a:ext cx="9144000" cy="523220"/>
          </a:xfrm>
          <a:prstGeom prst="rect">
            <a:avLst/>
          </a:prstGeom>
        </p:spPr>
        <p:txBody>
          <a:bodyPr wrap="square">
            <a:spAutoFit/>
          </a:bodyPr>
          <a:lstStyle/>
          <a:p>
            <a:pPr algn="ctr">
              <a:buNone/>
            </a:pPr>
            <a:r>
              <a:rPr lang="en-US" sz="2800" b="1" dirty="0" smtClean="0">
                <a:latin typeface="Helvetica"/>
                <a:cs typeface="Helvetica"/>
              </a:rPr>
              <a:t> {Nicholas Arvanitis | Marco </a:t>
            </a:r>
            <a:r>
              <a:rPr lang="en-US" sz="2800" b="1" dirty="0" err="1" smtClean="0">
                <a:latin typeface="Helvetica"/>
                <a:cs typeface="Helvetica"/>
              </a:rPr>
              <a:t>Slaviero</a:t>
            </a:r>
            <a:r>
              <a:rPr lang="en-US" sz="2800" b="1" dirty="0" smtClean="0">
                <a:latin typeface="Helvetica"/>
                <a:cs typeface="Helvetica"/>
              </a:rPr>
              <a:t> | Haroon Meer}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Oosah.png"/>
          <p:cNvPicPr>
            <a:picLocks noChangeAspect="1"/>
          </p:cNvPicPr>
          <p:nvPr/>
        </p:nvPicPr>
        <p:blipFill>
          <a:blip r:embed="rId3"/>
          <a:stretch>
            <a:fillRect/>
          </a:stretch>
        </p:blipFill>
        <p:spPr>
          <a:xfrm>
            <a:off x="1905000" y="2084388"/>
            <a:ext cx="6190553" cy="2944812"/>
          </a:xfrm>
          <a:prstGeom prst="rect">
            <a:avLst/>
          </a:prstGeom>
        </p:spPr>
      </p:pic>
      <p:sp>
        <p:nvSpPr>
          <p:cNvPr id="2" name="Title 1"/>
          <p:cNvSpPr>
            <a:spLocks noGrp="1"/>
          </p:cNvSpPr>
          <p:nvPr>
            <p:ph type="title"/>
          </p:nvPr>
        </p:nvSpPr>
        <p:spPr/>
        <p:txBody>
          <a:bodyPr>
            <a:normAutofit fontScale="90000"/>
          </a:bodyPr>
          <a:lstStyle/>
          <a:p>
            <a:r>
              <a:rPr lang="en-US" dirty="0" smtClean="0"/>
              <a:t>Availability [Not Just Uptime!]</a:t>
            </a:r>
            <a:endParaRPr lang="en-US" dirty="0"/>
          </a:p>
        </p:txBody>
      </p:sp>
      <p:pic>
        <p:nvPicPr>
          <p:cNvPr id="8" name="Picture 7" descr="IStorage.png"/>
          <p:cNvPicPr>
            <a:picLocks noChangeAspect="1"/>
          </p:cNvPicPr>
          <p:nvPr/>
        </p:nvPicPr>
        <p:blipFill>
          <a:blip r:embed="rId4"/>
          <a:stretch>
            <a:fillRect/>
          </a:stretch>
        </p:blipFill>
        <p:spPr>
          <a:xfrm>
            <a:off x="990600" y="147637"/>
            <a:ext cx="7185763" cy="6557963"/>
          </a:xfrm>
          <a:prstGeom prst="rect">
            <a:avLst/>
          </a:prstGeom>
        </p:spPr>
      </p:pic>
      <p:pic>
        <p:nvPicPr>
          <p:cNvPr id="9" name="Picture 8" descr="NomaDesk versus Omnidrive.png"/>
          <p:cNvPicPr>
            <a:picLocks noChangeAspect="1"/>
          </p:cNvPicPr>
          <p:nvPr/>
        </p:nvPicPr>
        <p:blipFill>
          <a:blip r:embed="rId5"/>
          <a:stretch>
            <a:fillRect/>
          </a:stretch>
        </p:blipFill>
        <p:spPr>
          <a:xfrm>
            <a:off x="76200" y="147637"/>
            <a:ext cx="8946119" cy="6195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Helvetica"/>
                <a:cs typeface="Helvetica"/>
              </a:rPr>
              <a:t>Availability [not just uptime!]</a:t>
            </a:r>
            <a:endParaRPr lang="en-US" b="1" dirty="0">
              <a:latin typeface="Helvetica"/>
              <a:cs typeface="Helvetica"/>
            </a:endParaRPr>
          </a:p>
        </p:txBody>
      </p:sp>
      <p:sp>
        <p:nvSpPr>
          <p:cNvPr id="3" name="Content Placeholder 2"/>
          <p:cNvSpPr>
            <a:spLocks noGrp="1"/>
          </p:cNvSpPr>
          <p:nvPr>
            <p:ph idx="1"/>
          </p:nvPr>
        </p:nvSpPr>
        <p:spPr/>
        <p:txBody>
          <a:bodyPr/>
          <a:lstStyle/>
          <a:p>
            <a:r>
              <a:rPr lang="en-US" dirty="0" smtClean="0"/>
              <a:t>Account Lockout?</a:t>
            </a:r>
          </a:p>
          <a:p>
            <a:r>
              <a:rPr lang="en-US" dirty="0" smtClean="0"/>
              <a:t>“Malicious activity from your account”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latin typeface="Helvetica"/>
                <a:cs typeface="Helvetica"/>
              </a:rPr>
              <a:t>Monoculture</a:t>
            </a:r>
            <a:endParaRPr lang="en-US" b="1" dirty="0">
              <a:latin typeface="Helvetica"/>
              <a:cs typeface="Helvetica"/>
            </a:endParaRPr>
          </a:p>
        </p:txBody>
      </p:sp>
      <p:pic>
        <p:nvPicPr>
          <p:cNvPr id="4" name="Content Placeholder 3" descr="geer.jpg"/>
          <p:cNvPicPr>
            <a:picLocks noGrp="1" noChangeAspect="1"/>
          </p:cNvPicPr>
          <p:nvPr>
            <p:ph idx="1"/>
          </p:nvPr>
        </p:nvPicPr>
        <p:blipFill>
          <a:blip r:embed="rId2"/>
          <a:srcRect l="-74038" r="-74038"/>
          <a:stretch>
            <a:fillRect/>
          </a:stretch>
        </p:blip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Monoculture</a:t>
            </a:r>
            <a:endParaRPr lang="en-US" dirty="0"/>
          </a:p>
        </p:txBody>
      </p:sp>
      <p:sp>
        <p:nvSpPr>
          <p:cNvPr id="3" name="Content Placeholder 2"/>
          <p:cNvSpPr>
            <a:spLocks noGrp="1"/>
          </p:cNvSpPr>
          <p:nvPr>
            <p:ph idx="1"/>
          </p:nvPr>
        </p:nvSpPr>
        <p:spPr>
          <a:xfrm>
            <a:off x="457200" y="1233496"/>
            <a:ext cx="8229600" cy="4525963"/>
          </a:xfrm>
        </p:spPr>
        <p:txBody>
          <a:bodyPr>
            <a:normAutofit fontScale="85000" lnSpcReduction="10000"/>
          </a:bodyPr>
          <a:lstStyle/>
          <a:p>
            <a:r>
              <a:rPr lang="en-US" b="1" i="1" dirty="0" err="1" smtClean="0"/>
              <a:t>MonocultureGate</a:t>
            </a:r>
            <a:r>
              <a:rPr lang="en-US" dirty="0" smtClean="0"/>
              <a:t> is well known in our circles.</a:t>
            </a:r>
          </a:p>
          <a:p>
            <a:r>
              <a:rPr lang="en-US" dirty="0" smtClean="0"/>
              <a:t>Just viewing that </a:t>
            </a:r>
            <a:r>
              <a:rPr lang="en-US" dirty="0" err="1" smtClean="0"/>
              <a:t>pic</a:t>
            </a:r>
            <a:r>
              <a:rPr lang="en-US" dirty="0" smtClean="0"/>
              <a:t> resulted in a raised average IQ in this room.</a:t>
            </a:r>
          </a:p>
          <a:p>
            <a:r>
              <a:rPr lang="en-US" dirty="0" smtClean="0"/>
              <a:t>His (their) thesis:</a:t>
            </a:r>
          </a:p>
          <a:p>
            <a:pPr lvl="1">
              <a:buNone/>
            </a:pPr>
            <a:r>
              <a:rPr lang="en-US" i="1" dirty="0" smtClean="0"/>
              <a:t>“ A monoculture of networked computers is a convenient and susceptible reservoir of platforms from which to launch attacks; these attacks can and do cascade. ”</a:t>
            </a:r>
          </a:p>
          <a:p>
            <a:r>
              <a:rPr lang="en-US" dirty="0" smtClean="0"/>
              <a:t>Most people agreed with Dr Geer (et al) back then..</a:t>
            </a:r>
          </a:p>
          <a:p>
            <a:r>
              <a:rPr lang="en-US" dirty="0" smtClean="0"/>
              <a:t>Just because its not Windows, doesn’t mean the thesis disappears.</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SmugMug</a:t>
            </a:r>
            <a:r>
              <a:rPr lang="en-US" dirty="0" smtClean="0"/>
              <a:t> Case Study</a:t>
            </a:r>
            <a:endParaRPr lang="en-US" dirty="0"/>
          </a:p>
        </p:txBody>
      </p:sp>
      <p:sp>
        <p:nvSpPr>
          <p:cNvPr id="5" name="Content Placeholder 4"/>
          <p:cNvSpPr>
            <a:spLocks noGrp="1"/>
          </p:cNvSpPr>
          <p:nvPr>
            <p:ph idx="1"/>
          </p:nvPr>
        </p:nvSpPr>
        <p:spPr/>
        <p:txBody>
          <a:bodyPr>
            <a:normAutofit lnSpcReduction="10000"/>
          </a:bodyPr>
          <a:lstStyle/>
          <a:p>
            <a:r>
              <a:rPr lang="en-US" dirty="0" smtClean="0"/>
              <a:t>Process 50+ </a:t>
            </a:r>
            <a:r>
              <a:rPr lang="en-US" dirty="0" err="1" smtClean="0"/>
              <a:t>terapixels</a:t>
            </a:r>
            <a:r>
              <a:rPr lang="en-US" dirty="0" smtClean="0"/>
              <a:t> per day</a:t>
            </a:r>
          </a:p>
          <a:p>
            <a:r>
              <a:rPr lang="en-US" dirty="0" err="1" smtClean="0"/>
              <a:t>Posterchild</a:t>
            </a:r>
            <a:r>
              <a:rPr lang="en-US" dirty="0" smtClean="0"/>
              <a:t> of AWS</a:t>
            </a:r>
          </a:p>
          <a:p>
            <a:r>
              <a:rPr lang="en-US" dirty="0" smtClean="0"/>
              <a:t>Heavy use of S3 and EC2</a:t>
            </a:r>
          </a:p>
          <a:p>
            <a:r>
              <a:rPr lang="en-US" dirty="0" smtClean="0"/>
              <a:t>Launched 1920 standard instances in one call</a:t>
            </a:r>
          </a:p>
          <a:p>
            <a:r>
              <a:rPr lang="en-US" dirty="0" smtClean="0"/>
              <a:t>You don’t get </a:t>
            </a:r>
            <a:r>
              <a:rPr lang="en-US" dirty="0" err="1" smtClean="0"/>
              <a:t>monoculture’er</a:t>
            </a:r>
            <a:r>
              <a:rPr lang="en-US" dirty="0" smtClean="0"/>
              <a:t> than ~2000 machines that are all copies of the same image..</a:t>
            </a:r>
          </a:p>
          <a:p>
            <a:r>
              <a:rPr lang="en-US" dirty="0" smtClean="0"/>
              <a:t>ASLR Fail .. ?</a:t>
            </a:r>
          </a:p>
        </p:txBody>
      </p:sp>
      <p:pic>
        <p:nvPicPr>
          <p:cNvPr id="6" name="Picture 5" descr="smugmug_logo.jpg"/>
          <p:cNvPicPr>
            <a:picLocks noChangeAspect="1"/>
          </p:cNvPicPr>
          <p:nvPr/>
        </p:nvPicPr>
        <p:blipFill>
          <a:blip r:embed="rId3"/>
          <a:stretch>
            <a:fillRect/>
          </a:stretch>
        </p:blipFill>
        <p:spPr>
          <a:xfrm>
            <a:off x="7271302" y="1066800"/>
            <a:ext cx="1718673" cy="177679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phishing_wideweb__470x340,0.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5136886" y="331816"/>
            <a:ext cx="3752558" cy="2123658"/>
          </a:xfrm>
          <a:prstGeom prst="rect">
            <a:avLst/>
          </a:prstGeom>
          <a:noFill/>
        </p:spPr>
        <p:txBody>
          <a:bodyPr wrap="square" rtlCol="0">
            <a:spAutoFit/>
          </a:bodyPr>
          <a:lstStyle/>
          <a:p>
            <a:pPr algn="r"/>
            <a:r>
              <a:rPr lang="en-US" sz="4400" b="1" dirty="0" smtClean="0">
                <a:latin typeface="Helvetica"/>
                <a:cs typeface="Helvetica"/>
              </a:rPr>
              <a:t>Extending your attack surface</a:t>
            </a:r>
            <a:endParaRPr lang="en-US" sz="4400" b="1" dirty="0">
              <a:latin typeface="Helvetica"/>
              <a:cs typeface="Helvetic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120166.JPG.jpeg"/>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270453" y="975935"/>
            <a:ext cx="6651117" cy="1143000"/>
          </a:xfrm>
        </p:spPr>
        <p:txBody>
          <a:bodyPr>
            <a:noAutofit/>
          </a:bodyPr>
          <a:lstStyle/>
          <a:p>
            <a:pPr algn="l"/>
            <a:r>
              <a:rPr lang="en-US" b="1" dirty="0" smtClean="0">
                <a:solidFill>
                  <a:srgbClr val="000000"/>
                </a:solidFill>
                <a:latin typeface="Helvetica"/>
                <a:cs typeface="Helvetica"/>
              </a:rPr>
              <a:t>While we’re </a:t>
            </a:r>
            <a:br>
              <a:rPr lang="en-US" b="1" dirty="0" smtClean="0">
                <a:solidFill>
                  <a:srgbClr val="000000"/>
                </a:solidFill>
                <a:latin typeface="Helvetica"/>
                <a:cs typeface="Helvetica"/>
              </a:rPr>
            </a:br>
            <a:r>
              <a:rPr lang="en-US" b="1" dirty="0" smtClean="0">
                <a:solidFill>
                  <a:srgbClr val="000000"/>
                </a:solidFill>
                <a:latin typeface="Helvetica"/>
                <a:cs typeface="Helvetica"/>
              </a:rPr>
              <a:t>talking </a:t>
            </a:r>
            <a:br>
              <a:rPr lang="en-US" b="1" dirty="0" smtClean="0">
                <a:solidFill>
                  <a:srgbClr val="000000"/>
                </a:solidFill>
                <a:latin typeface="Helvetica"/>
                <a:cs typeface="Helvetica"/>
              </a:rPr>
            </a:br>
            <a:r>
              <a:rPr lang="en-US" b="1" dirty="0" smtClean="0">
                <a:solidFill>
                  <a:srgbClr val="000000"/>
                </a:solidFill>
                <a:latin typeface="Helvetica"/>
                <a:cs typeface="Helvetica"/>
              </a:rPr>
              <a:t>about </a:t>
            </a:r>
            <a:br>
              <a:rPr lang="en-US" b="1" dirty="0" smtClean="0">
                <a:solidFill>
                  <a:srgbClr val="000000"/>
                </a:solidFill>
                <a:latin typeface="Helvetica"/>
                <a:cs typeface="Helvetica"/>
              </a:rPr>
            </a:br>
            <a:r>
              <a:rPr lang="en-US" b="1" dirty="0" smtClean="0">
                <a:solidFill>
                  <a:srgbClr val="000000"/>
                </a:solidFill>
                <a:latin typeface="Helvetica"/>
                <a:cs typeface="Helvetica"/>
              </a:rPr>
              <a:t>phishing…</a:t>
            </a:r>
            <a:endParaRPr lang="en-US" b="1" dirty="0">
              <a:solidFill>
                <a:srgbClr val="000000"/>
              </a:solidFill>
              <a:latin typeface="Helvetica"/>
              <a:cs typeface="Helvetic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capture.jpg"/>
          <p:cNvPicPr>
            <a:picLocks noChangeAspect="1"/>
          </p:cNvPicPr>
          <p:nvPr/>
        </p:nvPicPr>
        <p:blipFill>
          <a:blip r:embed="rId3"/>
          <a:stretch>
            <a:fillRect/>
          </a:stretch>
        </p:blipFill>
        <p:spPr>
          <a:xfrm>
            <a:off x="0" y="0"/>
            <a:ext cx="5171208" cy="6875522"/>
          </a:xfrm>
          <a:prstGeom prst="rect">
            <a:avLst/>
          </a:prstGeom>
        </p:spPr>
      </p:pic>
      <p:sp>
        <p:nvSpPr>
          <p:cNvPr id="8" name="TextBox 7"/>
          <p:cNvSpPr txBox="1"/>
          <p:nvPr/>
        </p:nvSpPr>
        <p:spPr>
          <a:xfrm>
            <a:off x="5171208" y="1521775"/>
            <a:ext cx="3752558" cy="769441"/>
          </a:xfrm>
          <a:prstGeom prst="rect">
            <a:avLst/>
          </a:prstGeom>
          <a:noFill/>
        </p:spPr>
        <p:txBody>
          <a:bodyPr wrap="square" rtlCol="0">
            <a:spAutoFit/>
          </a:bodyPr>
          <a:lstStyle/>
          <a:p>
            <a:pPr algn="ctr"/>
            <a:r>
              <a:rPr lang="en-US" sz="4400" b="1" dirty="0" smtClean="0">
                <a:latin typeface="Helvetica"/>
                <a:cs typeface="Helvetica"/>
              </a:rPr>
              <a:t>Trust…</a:t>
            </a:r>
            <a:endParaRPr lang="en-US" sz="4400" b="1" dirty="0">
              <a:latin typeface="Helvetica"/>
              <a:cs typeface="Helvetic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5" descr="fail-keyboar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Cloud #fail</a:t>
            </a:r>
            <a:endParaRPr lang="en-US" dirty="0"/>
          </a:p>
        </p:txBody>
      </p:sp>
      <p:sp>
        <p:nvSpPr>
          <p:cNvPr id="3" name="Content Placeholder 2"/>
          <p:cNvSpPr>
            <a:spLocks noGrp="1"/>
          </p:cNvSpPr>
          <p:nvPr>
            <p:ph idx="1"/>
          </p:nvPr>
        </p:nvSpPr>
        <p:spPr/>
        <p:txBody>
          <a:bodyPr/>
          <a:lstStyle/>
          <a:p>
            <a:pPr algn="just"/>
            <a:r>
              <a:rPr lang="en-US" dirty="0" err="1" smtClean="0"/>
              <a:t>MediaMax</a:t>
            </a:r>
            <a:r>
              <a:rPr lang="en-US" dirty="0" smtClean="0"/>
              <a:t> Online Storage – inactive account purging script error whacked active customer accounts</a:t>
            </a:r>
          </a:p>
          <a:p>
            <a:pPr algn="just"/>
            <a:r>
              <a:rPr lang="en-US" dirty="0" smtClean="0"/>
              <a:t>Nokia </a:t>
            </a:r>
            <a:r>
              <a:rPr lang="en-US" dirty="0" err="1" smtClean="0"/>
              <a:t>Ovi</a:t>
            </a:r>
            <a:r>
              <a:rPr lang="en-US" dirty="0" smtClean="0"/>
              <a:t> (like </a:t>
            </a:r>
            <a:r>
              <a:rPr lang="en-US" dirty="0" err="1" smtClean="0"/>
              <a:t>MobileMe</a:t>
            </a:r>
            <a:r>
              <a:rPr lang="en-US" dirty="0" smtClean="0"/>
              <a:t>) lost 3 weeks of customer data after crash</a:t>
            </a:r>
          </a:p>
          <a:p>
            <a:pPr algn="just"/>
            <a:r>
              <a:rPr lang="en-US" dirty="0" smtClean="0"/>
              <a:t>Jan 2009 – </a:t>
            </a:r>
            <a:r>
              <a:rPr lang="en-US" dirty="0" err="1" smtClean="0"/>
              <a:t>SF.com</a:t>
            </a:r>
            <a:r>
              <a:rPr lang="en-US" dirty="0" smtClean="0"/>
              <a:t> customers couldn’t log in – “core network device failed with memory allocation errors”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318947873_12028f1b66.jpg"/>
          <p:cNvPicPr>
            <a:picLocks noChangeAspect="1"/>
          </p:cNvPicPr>
          <p:nvPr/>
        </p:nvPicPr>
        <p:blipFill>
          <a:blip r:embed="rId3"/>
          <a:stretch>
            <a:fillRect/>
          </a:stretch>
        </p:blipFill>
        <p:spPr>
          <a:xfrm>
            <a:off x="0" y="-1"/>
            <a:ext cx="9144000" cy="6859219"/>
          </a:xfrm>
          <a:prstGeom prst="rect">
            <a:avLst/>
          </a:prstGeom>
        </p:spPr>
      </p:pic>
      <p:sp>
        <p:nvSpPr>
          <p:cNvPr id="7" name="Title 1"/>
          <p:cNvSpPr>
            <a:spLocks noGrp="1"/>
          </p:cNvSpPr>
          <p:nvPr>
            <p:ph type="title"/>
          </p:nvPr>
        </p:nvSpPr>
        <p:spPr>
          <a:xfrm>
            <a:off x="2895600" y="-1"/>
            <a:ext cx="8229600" cy="1143000"/>
          </a:xfrm>
        </p:spPr>
        <p:txBody>
          <a:bodyPr/>
          <a:lstStyle/>
          <a:p>
            <a:r>
              <a:rPr lang="en-US" b="1" dirty="0" smtClean="0">
                <a:solidFill>
                  <a:schemeClr val="tx1"/>
                </a:solidFill>
                <a:latin typeface="Helvetica"/>
                <a:cs typeface="Helvetica"/>
              </a:rPr>
              <a:t>Why this talk ?</a:t>
            </a:r>
            <a:endParaRPr lang="en-US" b="1" dirty="0">
              <a:solidFill>
                <a:schemeClr val="tx1"/>
              </a:solidFill>
              <a:latin typeface="Helvetica"/>
              <a:cs typeface="Helvetic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Helvetica"/>
                <a:cs typeface="Helvetica"/>
              </a:rPr>
              <a:t>But you have to trust someone!</a:t>
            </a:r>
            <a:endParaRPr lang="en-US" b="1" dirty="0">
              <a:latin typeface="Helvetica"/>
              <a:cs typeface="Helvetica"/>
            </a:endParaRPr>
          </a:p>
        </p:txBody>
      </p:sp>
      <p:sp>
        <p:nvSpPr>
          <p:cNvPr id="3" name="Content Placeholder 2"/>
          <p:cNvSpPr>
            <a:spLocks noGrp="1"/>
          </p:cNvSpPr>
          <p:nvPr>
            <p:ph idx="1"/>
          </p:nvPr>
        </p:nvSpPr>
        <p:spPr>
          <a:xfrm>
            <a:off x="457200" y="1600200"/>
            <a:ext cx="8229600" cy="4052563"/>
          </a:xfrm>
          <a:solidFill>
            <a:schemeClr val="tx1"/>
          </a:solidFill>
        </p:spPr>
        <p:txBody>
          <a:bodyPr>
            <a:normAutofit fontScale="92500"/>
          </a:bodyPr>
          <a:lstStyle/>
          <a:p>
            <a:pPr>
              <a:buNone/>
            </a:pPr>
            <a:r>
              <a:rPr lang="en-US" dirty="0" smtClean="0">
                <a:solidFill>
                  <a:srgbClr val="3BC328"/>
                </a:solidFill>
              </a:rPr>
              <a:t>&lt;+</a:t>
            </a:r>
            <a:r>
              <a:rPr lang="en-US" dirty="0" err="1" smtClean="0">
                <a:solidFill>
                  <a:srgbClr val="3BC328"/>
                </a:solidFill>
              </a:rPr>
              <a:t>ben</a:t>
            </a:r>
            <a:r>
              <a:rPr lang="en-US" dirty="0" smtClean="0">
                <a:solidFill>
                  <a:srgbClr val="3BC328"/>
                </a:solidFill>
              </a:rPr>
              <a:t>&gt; </a:t>
            </a:r>
            <a:r>
              <a:rPr lang="en-US" dirty="0" err="1" smtClean="0">
                <a:solidFill>
                  <a:srgbClr val="3BC328"/>
                </a:solidFill>
              </a:rPr>
              <a:t>kostyas</a:t>
            </a:r>
            <a:r>
              <a:rPr lang="en-US" dirty="0" smtClean="0">
                <a:solidFill>
                  <a:srgbClr val="3BC328"/>
                </a:solidFill>
              </a:rPr>
              <a:t> </a:t>
            </a:r>
            <a:r>
              <a:rPr lang="en-US" dirty="0" err="1" smtClean="0">
                <a:solidFill>
                  <a:srgbClr val="3BC328"/>
                </a:solidFill>
              </a:rPr>
              <a:t>cloudbreak</a:t>
            </a:r>
            <a:r>
              <a:rPr lang="en-US" dirty="0" smtClean="0">
                <a:solidFill>
                  <a:srgbClr val="3BC328"/>
                </a:solidFill>
              </a:rPr>
              <a:t> stuff really scares me</a:t>
            </a:r>
          </a:p>
          <a:p>
            <a:pPr>
              <a:buNone/>
            </a:pPr>
            <a:r>
              <a:rPr lang="en-US" dirty="0" smtClean="0">
                <a:solidFill>
                  <a:srgbClr val="3BC328"/>
                </a:solidFill>
              </a:rPr>
              <a:t>&lt;+MH&gt; its impressive for sure, but why would that scare you more than simple Amazon evilness ? (Malfeasance)</a:t>
            </a:r>
          </a:p>
          <a:p>
            <a:pPr>
              <a:buNone/>
            </a:pPr>
            <a:r>
              <a:rPr lang="en-US" dirty="0" smtClean="0">
                <a:solidFill>
                  <a:srgbClr val="3BC328"/>
                </a:solidFill>
              </a:rPr>
              <a:t>&lt;+</a:t>
            </a:r>
            <a:r>
              <a:rPr lang="en-US" dirty="0" err="1" smtClean="0">
                <a:solidFill>
                  <a:srgbClr val="3BC328"/>
                </a:solidFill>
              </a:rPr>
              <a:t>ben</a:t>
            </a:r>
            <a:r>
              <a:rPr lang="en-US" dirty="0" smtClean="0">
                <a:solidFill>
                  <a:srgbClr val="3BC328"/>
                </a:solidFill>
              </a:rPr>
              <a:t>&gt; You have to trust someone.. Just like how you trust Microsoft not to backdoor your OS, you trust Amazon not to screw you</a:t>
            </a:r>
            <a:endParaRPr lang="en-US" dirty="0">
              <a:solidFill>
                <a:srgbClr val="3BC328"/>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latin typeface="Helvetica"/>
                <a:cs typeface="Helvetica"/>
              </a:rPr>
              <a:t>Red Herring Alert!</a:t>
            </a:r>
            <a:endParaRPr lang="en-US" b="1" dirty="0">
              <a:latin typeface="Helvetica"/>
              <a:cs typeface="Helvetica"/>
            </a:endParaRPr>
          </a:p>
        </p:txBody>
      </p:sp>
      <p:pic>
        <p:nvPicPr>
          <p:cNvPr id="4" name="Content Placeholder 3" descr="red_herring.jpg"/>
          <p:cNvPicPr>
            <a:picLocks noGrp="1" noChangeAspect="1"/>
          </p:cNvPicPr>
          <p:nvPr>
            <p:ph idx="1"/>
          </p:nvPr>
        </p:nvPicPr>
        <p:blipFill>
          <a:blip r:embed="rId2"/>
          <a:srcRect l="-50007" r="-50007"/>
          <a:stretch>
            <a:fillRect/>
          </a:stretch>
        </p:blip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Complete the popular phrase.</a:t>
            </a:r>
            <a:endParaRPr lang="en-US" dirty="0"/>
          </a:p>
        </p:txBody>
      </p:sp>
      <p:sp>
        <p:nvSpPr>
          <p:cNvPr id="3" name="Content Placeholder 2"/>
          <p:cNvSpPr>
            <a:spLocks noGrp="1"/>
          </p:cNvSpPr>
          <p:nvPr>
            <p:ph idx="1"/>
          </p:nvPr>
        </p:nvSpPr>
        <p:spPr/>
        <p:txBody>
          <a:bodyPr/>
          <a:lstStyle/>
          <a:p>
            <a:r>
              <a:rPr lang="en-US" dirty="0" smtClean="0"/>
              <a:t>Trust, but …………… !</a:t>
            </a:r>
          </a:p>
          <a:p>
            <a:r>
              <a:rPr lang="en-US" dirty="0" smtClean="0"/>
              <a:t>Reverse Engineers keep Microsoft honest</a:t>
            </a:r>
          </a:p>
          <a:p>
            <a:r>
              <a:rPr lang="en-US" dirty="0" smtClean="0"/>
              <a:t>(or at least raise the cost of possibly effective malfeasance)</a:t>
            </a:r>
          </a:p>
          <a:p>
            <a:r>
              <a:rPr lang="en-US" dirty="0" smtClean="0"/>
              <a:t>Even “pre-owned” hardware is relatively easy to spot (for some definition of easy)</a:t>
            </a:r>
          </a:p>
          <a:p>
            <a:r>
              <a:rPr lang="en-US" dirty="0" smtClean="0"/>
              <a:t>But how do we know that Amazon (or other big names) “Wont be evil”™ </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p:txBody>
      </p:sp>
      <p:pic>
        <p:nvPicPr>
          <p:cNvPr id="4" name="Picture 3" descr="Crypto AG_ The NSA_s Trojan Whore?.png"/>
          <p:cNvPicPr>
            <a:picLocks noChangeAspect="1"/>
          </p:cNvPicPr>
          <p:nvPr/>
        </p:nvPicPr>
        <p:blipFill>
          <a:blip r:embed="rId3"/>
          <a:stretch>
            <a:fillRect/>
          </a:stretch>
        </p:blipFill>
        <p:spPr>
          <a:xfrm>
            <a:off x="0" y="0"/>
            <a:ext cx="9144000" cy="685800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oing-it-wrong-ball.jpg"/>
          <p:cNvPicPr>
            <a:picLocks noChangeAspect="1"/>
          </p:cNvPicPr>
          <p:nvPr/>
        </p:nvPicPr>
        <p:blipFill>
          <a:blip r:embed="rId3"/>
          <a:stretch>
            <a:fillRect/>
          </a:stretch>
        </p:blipFill>
        <p:spPr>
          <a:xfrm>
            <a:off x="0" y="0"/>
            <a:ext cx="9144000" cy="6869400"/>
          </a:xfrm>
          <a:prstGeom prst="rect">
            <a:avLst/>
          </a:prstGeom>
        </p:spPr>
      </p:pic>
      <p:sp>
        <p:nvSpPr>
          <p:cNvPr id="5" name="TextBox 4"/>
          <p:cNvSpPr txBox="1"/>
          <p:nvPr/>
        </p:nvSpPr>
        <p:spPr>
          <a:xfrm>
            <a:off x="3741119" y="0"/>
            <a:ext cx="5208390" cy="1446550"/>
          </a:xfrm>
          <a:prstGeom prst="rect">
            <a:avLst/>
          </a:prstGeom>
          <a:noFill/>
        </p:spPr>
        <p:txBody>
          <a:bodyPr wrap="square" rtlCol="0">
            <a:spAutoFit/>
          </a:bodyPr>
          <a:lstStyle/>
          <a:p>
            <a:pPr algn="r"/>
            <a:r>
              <a:rPr lang="en-US" sz="4400" b="1" dirty="0" smtClean="0">
                <a:solidFill>
                  <a:schemeClr val="bg1"/>
                </a:solidFill>
                <a:latin typeface="Helvetica"/>
                <a:cs typeface="Helvetica"/>
              </a:rPr>
              <a:t>Web Application Security</a:t>
            </a:r>
            <a:endParaRPr lang="en-US" sz="4400" b="1" dirty="0">
              <a:solidFill>
                <a:schemeClr val="bg1"/>
              </a:solidFill>
              <a:latin typeface="Helvetica"/>
              <a:cs typeface="Helvetic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Using the Cloud..</a:t>
            </a:r>
            <a:endParaRPr lang="en-US" dirty="0"/>
          </a:p>
        </p:txBody>
      </p:sp>
      <p:sp>
        <p:nvSpPr>
          <p:cNvPr id="3" name="Content Placeholder 2"/>
          <p:cNvSpPr>
            <a:spLocks noGrp="1"/>
          </p:cNvSpPr>
          <p:nvPr>
            <p:ph idx="1"/>
          </p:nvPr>
        </p:nvSpPr>
        <p:spPr/>
        <p:txBody>
          <a:bodyPr/>
          <a:lstStyle/>
          <a:p>
            <a:pPr marL="342900" lvl="1" indent="-342900" algn="just">
              <a:buNone/>
            </a:pPr>
            <a:r>
              <a:rPr lang="en-US" sz="3600" dirty="0" smtClean="0"/>
              <a:t>For hax0r fun and profit:</a:t>
            </a:r>
          </a:p>
          <a:p>
            <a:pPr marL="342900" lvl="1" indent="-342900" algn="just"/>
            <a:r>
              <a:rPr lang="en-US" sz="3600" dirty="0" smtClean="0"/>
              <a:t>Dino Dai </a:t>
            </a:r>
            <a:r>
              <a:rPr lang="en-US" sz="3600" dirty="0" err="1" smtClean="0"/>
              <a:t>Zovi</a:t>
            </a:r>
            <a:r>
              <a:rPr lang="en-US" sz="3600" dirty="0" smtClean="0"/>
              <a:t> vs. </a:t>
            </a:r>
            <a:r>
              <a:rPr lang="en-US" sz="3600" dirty="0" err="1" smtClean="0"/>
              <a:t>Debian</a:t>
            </a:r>
            <a:endParaRPr lang="en-US" sz="3600" dirty="0" smtClean="0"/>
          </a:p>
          <a:p>
            <a:pPr marL="342900" lvl="1" indent="-342900" algn="just"/>
            <a:r>
              <a:rPr lang="en-US" sz="3600" dirty="0" smtClean="0"/>
              <a:t>Ben Nagy vs. MS Office</a:t>
            </a:r>
          </a:p>
          <a:p>
            <a:pPr marL="342900" lvl="1" indent="-342900" algn="just"/>
            <a:r>
              <a:rPr lang="en-US" sz="3600" dirty="0" err="1" smtClean="0"/>
              <a:t>Dmolnar</a:t>
            </a:r>
            <a:r>
              <a:rPr lang="en-US" sz="3600" dirty="0" smtClean="0"/>
              <a:t> &amp;&amp; </a:t>
            </a:r>
            <a:r>
              <a:rPr lang="en-US" sz="3600" dirty="0" err="1" smtClean="0"/>
              <a:t>Zynamics</a:t>
            </a:r>
            <a:endParaRPr lang="en-US" sz="3600" dirty="0" smtClean="0"/>
          </a:p>
          <a:p>
            <a:endParaRPr lang="en-US" dirty="0">
              <a:solidFill>
                <a:srgbClr val="3366F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2muchrock41hand.jpg"/>
          <p:cNvPicPr>
            <a:picLocks noChangeAspect="1"/>
          </p:cNvPicPr>
          <p:nvPr/>
        </p:nvPicPr>
        <p:blipFill>
          <a:blip r:embed="rId3"/>
          <a:stretch>
            <a:fillRect/>
          </a:stretch>
        </p:blipFill>
        <p:spPr>
          <a:xfrm>
            <a:off x="0" y="-1"/>
            <a:ext cx="7137641" cy="6850663"/>
          </a:xfrm>
          <a:prstGeom prst="rect">
            <a:avLst/>
          </a:prstGeom>
        </p:spPr>
      </p:pic>
      <p:pic>
        <p:nvPicPr>
          <p:cNvPr id="5" name="Picture 4" descr="debian-logo-portrait.jpg"/>
          <p:cNvPicPr>
            <a:picLocks noChangeAspect="1"/>
          </p:cNvPicPr>
          <p:nvPr/>
        </p:nvPicPr>
        <p:blipFill>
          <a:blip r:embed="rId4"/>
          <a:stretch>
            <a:fillRect/>
          </a:stretch>
        </p:blipFill>
        <p:spPr>
          <a:xfrm>
            <a:off x="7137640" y="2149611"/>
            <a:ext cx="2006359" cy="245962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DDZ </a:t>
            </a:r>
            <a:r>
              <a:rPr lang="en-US" dirty="0" err="1" smtClean="0"/>
              <a:t>vs</a:t>
            </a:r>
            <a:r>
              <a:rPr lang="en-US" dirty="0" smtClean="0"/>
              <a:t> </a:t>
            </a:r>
            <a:r>
              <a:rPr lang="en-US" dirty="0" err="1" smtClean="0"/>
              <a:t>Debian</a:t>
            </a:r>
            <a:endParaRPr lang="en-US" dirty="0"/>
          </a:p>
        </p:txBody>
      </p:sp>
      <p:sp>
        <p:nvSpPr>
          <p:cNvPr id="3" name="Content Placeholder 2"/>
          <p:cNvSpPr>
            <a:spLocks noGrp="1"/>
          </p:cNvSpPr>
          <p:nvPr>
            <p:ph idx="1"/>
          </p:nvPr>
        </p:nvSpPr>
        <p:spPr/>
        <p:txBody>
          <a:bodyPr/>
          <a:lstStyle/>
          <a:p>
            <a:pPr marL="342900" lvl="1" indent="-342900" algn="just">
              <a:buFont typeface="Arial"/>
              <a:buNone/>
            </a:pPr>
            <a:r>
              <a:rPr lang="en-US" sz="3600" dirty="0" smtClean="0"/>
              <a:t>1. Populate a distributed queue with strings describing which keys to generate</a:t>
            </a:r>
          </a:p>
          <a:p>
            <a:pPr marL="342900" lvl="1" indent="-342900" algn="just">
              <a:buFont typeface="Arial"/>
              <a:buNone/>
            </a:pPr>
            <a:r>
              <a:rPr lang="en-US" sz="3600" dirty="0" smtClean="0"/>
              <a:t>2.  Launch 20 </a:t>
            </a:r>
            <a:r>
              <a:rPr lang="en-US" sz="3600" dirty="0" err="1" smtClean="0"/>
              <a:t>VMs</a:t>
            </a:r>
            <a:r>
              <a:rPr lang="en-US" sz="3600" dirty="0" smtClean="0"/>
              <a:t> (the default limit) </a:t>
            </a:r>
          </a:p>
          <a:p>
            <a:pPr marL="342900" lvl="1" indent="-342900" algn="just">
              <a:buFont typeface="Arial"/>
              <a:buNone/>
            </a:pPr>
            <a:r>
              <a:rPr lang="en-US" sz="3600" dirty="0" smtClean="0"/>
              <a:t>3. Fetch key descriptors from queue, generate batches of keys, and store in S3 </a:t>
            </a:r>
          </a:p>
          <a:p>
            <a:pPr marL="342900" lvl="1" indent="-342900" algn="just">
              <a:buNone/>
            </a:pPr>
            <a:r>
              <a:rPr lang="en-US" sz="3600" b="1" dirty="0" smtClean="0"/>
              <a:t>524,288 RSA keys – 6 Hours - $16</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Metafuzz.pptx.png"/>
          <p:cNvPicPr>
            <a:picLocks noChangeAspect="1"/>
          </p:cNvPicPr>
          <p:nvPr/>
        </p:nvPicPr>
        <p:blipFill>
          <a:blip r:embed="rId3"/>
          <a:stretch>
            <a:fillRect/>
          </a:stretch>
        </p:blipFill>
        <p:spPr>
          <a:xfrm>
            <a:off x="-1" y="0"/>
            <a:ext cx="9144001" cy="6858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Zynamics</a:t>
            </a:r>
            <a:r>
              <a:rPr lang="en-US" dirty="0" smtClean="0"/>
              <a:t> &amp;&amp; </a:t>
            </a:r>
            <a:r>
              <a:rPr lang="en-US" dirty="0" err="1" smtClean="0"/>
              <a:t>DMolnar</a:t>
            </a:r>
            <a:endParaRPr lang="en-US" dirty="0"/>
          </a:p>
        </p:txBody>
      </p:sp>
      <p:sp>
        <p:nvSpPr>
          <p:cNvPr id="3" name="Content Placeholder 2"/>
          <p:cNvSpPr>
            <a:spLocks noGrp="1"/>
          </p:cNvSpPr>
          <p:nvPr>
            <p:ph idx="1"/>
          </p:nvPr>
        </p:nvSpPr>
        <p:spPr/>
        <p:txBody>
          <a:bodyPr/>
          <a:lstStyle/>
          <a:p>
            <a:r>
              <a:rPr lang="en-US" dirty="0" err="1" smtClean="0"/>
              <a:t>Zynamics</a:t>
            </a:r>
            <a:r>
              <a:rPr lang="en-US" dirty="0" smtClean="0"/>
              <a:t> use EC2 to demo software and classify malware, </a:t>
            </a:r>
            <a:r>
              <a:rPr lang="en-US" dirty="0" err="1" smtClean="0"/>
              <a:t>upto</a:t>
            </a:r>
            <a:r>
              <a:rPr lang="en-US" dirty="0" smtClean="0"/>
              <a:t> ~50k samples/day</a:t>
            </a:r>
          </a:p>
          <a:p>
            <a:r>
              <a:rPr lang="en-US" dirty="0" smtClean="0"/>
              <a:t>David Molnar and friends </a:t>
            </a:r>
            <a:r>
              <a:rPr lang="en-US" dirty="0" err="1" smtClean="0"/>
              <a:t>fuzztest</a:t>
            </a:r>
            <a:r>
              <a:rPr lang="en-US" dirty="0" smtClean="0"/>
              <a:t> Linux binaries, sift results and notify </a:t>
            </a:r>
            <a:r>
              <a:rPr lang="en-US" dirty="0" err="1" smtClean="0"/>
              <a:t>devs</a:t>
            </a:r>
            <a:r>
              <a:rPr lang="en-US" dirty="0" smtClean="0"/>
              <a:t>, all on EC2</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web_monkey_picking1.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37289" y="137303"/>
            <a:ext cx="9006711" cy="769441"/>
          </a:xfrm>
          <a:prstGeom prst="rect">
            <a:avLst/>
          </a:prstGeom>
          <a:noFill/>
        </p:spPr>
        <p:txBody>
          <a:bodyPr wrap="square" rtlCol="0">
            <a:spAutoFit/>
          </a:bodyPr>
          <a:lstStyle/>
          <a:p>
            <a:r>
              <a:rPr lang="en-US" sz="4400" b="1" dirty="0" smtClean="0">
                <a:solidFill>
                  <a:srgbClr val="FFFFFF"/>
                </a:solidFill>
                <a:latin typeface="Helvetica"/>
                <a:cs typeface="Helvetica"/>
              </a:rPr>
              <a:t>This is not the time to split hairs</a:t>
            </a:r>
            <a:endParaRPr lang="en-US" sz="4400" b="1" dirty="0">
              <a:solidFill>
                <a:srgbClr val="FFFFFF"/>
              </a:solidFill>
              <a:latin typeface="Helvetica"/>
              <a:cs typeface="Helvetic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9425" y="0"/>
            <a:ext cx="8229600" cy="914400"/>
          </a:xfrm>
        </p:spPr>
        <p:txBody>
          <a:bodyPr/>
          <a:lstStyle/>
          <a:p>
            <a:r>
              <a:rPr lang="en-US" b="1" dirty="0" smtClean="0">
                <a:latin typeface="Helvetica"/>
                <a:cs typeface="Helvetica"/>
              </a:rPr>
              <a:t>Some of the players</a:t>
            </a:r>
            <a:endParaRPr lang="en-US" b="1" dirty="0">
              <a:latin typeface="Helvetica"/>
              <a:cs typeface="Helvetica"/>
            </a:endParaRPr>
          </a:p>
        </p:txBody>
      </p:sp>
      <p:pic>
        <p:nvPicPr>
          <p:cNvPr id="4" name="Picture 3" descr="images-1.jpeg"/>
          <p:cNvPicPr>
            <a:picLocks noChangeAspect="1"/>
          </p:cNvPicPr>
          <p:nvPr/>
        </p:nvPicPr>
        <p:blipFill>
          <a:blip r:embed="rId3"/>
          <a:stretch>
            <a:fillRect/>
          </a:stretch>
        </p:blipFill>
        <p:spPr>
          <a:xfrm>
            <a:off x="479425" y="1096350"/>
            <a:ext cx="537178" cy="655456"/>
          </a:xfrm>
          <a:prstGeom prst="rect">
            <a:avLst/>
          </a:prstGeom>
        </p:spPr>
      </p:pic>
      <p:pic>
        <p:nvPicPr>
          <p:cNvPr id="5" name="Picture 4" descr="images-2.jpeg"/>
          <p:cNvPicPr>
            <a:picLocks noChangeAspect="1"/>
          </p:cNvPicPr>
          <p:nvPr/>
        </p:nvPicPr>
        <p:blipFill>
          <a:blip r:embed="rId4"/>
          <a:stretch>
            <a:fillRect/>
          </a:stretch>
        </p:blipFill>
        <p:spPr>
          <a:xfrm>
            <a:off x="4535488" y="1417638"/>
            <a:ext cx="1854200" cy="876300"/>
          </a:xfrm>
          <a:prstGeom prst="rect">
            <a:avLst/>
          </a:prstGeom>
        </p:spPr>
      </p:pic>
      <p:pic>
        <p:nvPicPr>
          <p:cNvPr id="6" name="Picture 5" descr="images-3.jpeg"/>
          <p:cNvPicPr>
            <a:picLocks noChangeAspect="1"/>
          </p:cNvPicPr>
          <p:nvPr/>
        </p:nvPicPr>
        <p:blipFill>
          <a:blip r:embed="rId5"/>
          <a:stretch>
            <a:fillRect/>
          </a:stretch>
        </p:blipFill>
        <p:spPr>
          <a:xfrm>
            <a:off x="3538839" y="4713337"/>
            <a:ext cx="1118956" cy="960437"/>
          </a:xfrm>
          <a:prstGeom prst="rect">
            <a:avLst/>
          </a:prstGeom>
        </p:spPr>
      </p:pic>
      <p:pic>
        <p:nvPicPr>
          <p:cNvPr id="7" name="Picture 6" descr="images-4.jpeg"/>
          <p:cNvPicPr>
            <a:picLocks noChangeAspect="1"/>
          </p:cNvPicPr>
          <p:nvPr/>
        </p:nvPicPr>
        <p:blipFill>
          <a:blip r:embed="rId6"/>
          <a:stretch>
            <a:fillRect/>
          </a:stretch>
        </p:blipFill>
        <p:spPr>
          <a:xfrm>
            <a:off x="5562600" y="3606800"/>
            <a:ext cx="1410501" cy="1060450"/>
          </a:xfrm>
          <a:prstGeom prst="rect">
            <a:avLst/>
          </a:prstGeom>
        </p:spPr>
      </p:pic>
      <p:pic>
        <p:nvPicPr>
          <p:cNvPr id="8" name="Picture 7" descr="images-5.jpeg"/>
          <p:cNvPicPr>
            <a:picLocks noChangeAspect="1"/>
          </p:cNvPicPr>
          <p:nvPr/>
        </p:nvPicPr>
        <p:blipFill>
          <a:blip r:embed="rId7"/>
          <a:stretch>
            <a:fillRect/>
          </a:stretch>
        </p:blipFill>
        <p:spPr>
          <a:xfrm>
            <a:off x="1036638" y="5222875"/>
            <a:ext cx="1600200" cy="406400"/>
          </a:xfrm>
          <a:prstGeom prst="rect">
            <a:avLst/>
          </a:prstGeom>
        </p:spPr>
      </p:pic>
      <p:pic>
        <p:nvPicPr>
          <p:cNvPr id="9" name="Picture 8" descr="images-6.jpeg"/>
          <p:cNvPicPr>
            <a:picLocks noChangeAspect="1"/>
          </p:cNvPicPr>
          <p:nvPr/>
        </p:nvPicPr>
        <p:blipFill>
          <a:blip r:embed="rId8"/>
          <a:stretch>
            <a:fillRect/>
          </a:stretch>
        </p:blipFill>
        <p:spPr>
          <a:xfrm>
            <a:off x="6158121" y="2316956"/>
            <a:ext cx="1133057" cy="687388"/>
          </a:xfrm>
          <a:prstGeom prst="rect">
            <a:avLst/>
          </a:prstGeom>
        </p:spPr>
      </p:pic>
      <p:pic>
        <p:nvPicPr>
          <p:cNvPr id="10" name="Picture 9" descr="images-7.jpeg"/>
          <p:cNvPicPr>
            <a:picLocks noChangeAspect="1"/>
          </p:cNvPicPr>
          <p:nvPr/>
        </p:nvPicPr>
        <p:blipFill>
          <a:blip r:embed="rId9"/>
          <a:stretch>
            <a:fillRect/>
          </a:stretch>
        </p:blipFill>
        <p:spPr>
          <a:xfrm>
            <a:off x="479425" y="1819983"/>
            <a:ext cx="1630362" cy="630407"/>
          </a:xfrm>
          <a:prstGeom prst="rect">
            <a:avLst/>
          </a:prstGeom>
        </p:spPr>
      </p:pic>
      <p:pic>
        <p:nvPicPr>
          <p:cNvPr id="11" name="Picture 10" descr="images-8.jpeg"/>
          <p:cNvPicPr>
            <a:picLocks noChangeAspect="1"/>
          </p:cNvPicPr>
          <p:nvPr/>
        </p:nvPicPr>
        <p:blipFill>
          <a:blip r:embed="rId10"/>
          <a:stretch>
            <a:fillRect/>
          </a:stretch>
        </p:blipFill>
        <p:spPr>
          <a:xfrm>
            <a:off x="5362632" y="6080174"/>
            <a:ext cx="1866900" cy="546100"/>
          </a:xfrm>
          <a:prstGeom prst="rect">
            <a:avLst/>
          </a:prstGeom>
        </p:spPr>
      </p:pic>
      <p:pic>
        <p:nvPicPr>
          <p:cNvPr id="12" name="Picture 11" descr="images-9.jpeg"/>
          <p:cNvPicPr>
            <a:picLocks noChangeAspect="1"/>
          </p:cNvPicPr>
          <p:nvPr/>
        </p:nvPicPr>
        <p:blipFill>
          <a:blip r:embed="rId11"/>
          <a:stretch>
            <a:fillRect/>
          </a:stretch>
        </p:blipFill>
        <p:spPr>
          <a:xfrm>
            <a:off x="2359025" y="3146425"/>
            <a:ext cx="1320800" cy="990600"/>
          </a:xfrm>
          <a:prstGeom prst="rect">
            <a:avLst/>
          </a:prstGeom>
        </p:spPr>
      </p:pic>
      <p:pic>
        <p:nvPicPr>
          <p:cNvPr id="13" name="Picture 12" descr="images-10.jpeg"/>
          <p:cNvPicPr>
            <a:picLocks noChangeAspect="1"/>
          </p:cNvPicPr>
          <p:nvPr/>
        </p:nvPicPr>
        <p:blipFill>
          <a:blip r:embed="rId12"/>
          <a:stretch>
            <a:fillRect/>
          </a:stretch>
        </p:blipFill>
        <p:spPr>
          <a:xfrm>
            <a:off x="88900" y="4303713"/>
            <a:ext cx="1295400" cy="647700"/>
          </a:xfrm>
          <a:prstGeom prst="rect">
            <a:avLst/>
          </a:prstGeom>
        </p:spPr>
      </p:pic>
      <p:pic>
        <p:nvPicPr>
          <p:cNvPr id="14" name="Picture 13" descr="images-11.jpeg"/>
          <p:cNvPicPr>
            <a:picLocks noChangeAspect="1"/>
          </p:cNvPicPr>
          <p:nvPr/>
        </p:nvPicPr>
        <p:blipFill>
          <a:blip r:embed="rId13"/>
          <a:stretch>
            <a:fillRect/>
          </a:stretch>
        </p:blipFill>
        <p:spPr>
          <a:xfrm>
            <a:off x="3468688" y="5743525"/>
            <a:ext cx="1189107" cy="749300"/>
          </a:xfrm>
          <a:prstGeom prst="rect">
            <a:avLst/>
          </a:prstGeom>
        </p:spPr>
      </p:pic>
      <p:pic>
        <p:nvPicPr>
          <p:cNvPr id="15" name="Picture 14" descr="images-12.jpeg"/>
          <p:cNvPicPr>
            <a:picLocks noChangeAspect="1"/>
          </p:cNvPicPr>
          <p:nvPr/>
        </p:nvPicPr>
        <p:blipFill>
          <a:blip r:embed="rId14"/>
          <a:stretch>
            <a:fillRect/>
          </a:stretch>
        </p:blipFill>
        <p:spPr>
          <a:xfrm>
            <a:off x="479425" y="2687638"/>
            <a:ext cx="1380900" cy="1311275"/>
          </a:xfrm>
          <a:prstGeom prst="rect">
            <a:avLst/>
          </a:prstGeom>
        </p:spPr>
      </p:pic>
      <p:pic>
        <p:nvPicPr>
          <p:cNvPr id="16" name="Picture 15" descr="images-13.jpeg"/>
          <p:cNvPicPr>
            <a:picLocks noChangeAspect="1"/>
          </p:cNvPicPr>
          <p:nvPr/>
        </p:nvPicPr>
        <p:blipFill>
          <a:blip r:embed="rId15"/>
          <a:stretch>
            <a:fillRect/>
          </a:stretch>
        </p:blipFill>
        <p:spPr>
          <a:xfrm>
            <a:off x="7563002" y="2660650"/>
            <a:ext cx="1304621" cy="981075"/>
          </a:xfrm>
          <a:prstGeom prst="rect">
            <a:avLst/>
          </a:prstGeom>
        </p:spPr>
      </p:pic>
      <p:pic>
        <p:nvPicPr>
          <p:cNvPr id="17" name="Picture 16" descr="images-14.jpeg"/>
          <p:cNvPicPr>
            <a:picLocks noChangeAspect="1"/>
          </p:cNvPicPr>
          <p:nvPr/>
        </p:nvPicPr>
        <p:blipFill>
          <a:blip r:embed="rId16"/>
          <a:stretch>
            <a:fillRect/>
          </a:stretch>
        </p:blipFill>
        <p:spPr>
          <a:xfrm>
            <a:off x="7563002" y="1663531"/>
            <a:ext cx="1570038" cy="460544"/>
          </a:xfrm>
          <a:prstGeom prst="rect">
            <a:avLst/>
          </a:prstGeom>
        </p:spPr>
      </p:pic>
      <p:pic>
        <p:nvPicPr>
          <p:cNvPr id="18" name="Picture 17" descr="images-15.jpeg"/>
          <p:cNvPicPr>
            <a:picLocks noChangeAspect="1"/>
          </p:cNvPicPr>
          <p:nvPr/>
        </p:nvPicPr>
        <p:blipFill>
          <a:blip r:embed="rId17"/>
          <a:stretch>
            <a:fillRect/>
          </a:stretch>
        </p:blipFill>
        <p:spPr>
          <a:xfrm>
            <a:off x="7331075" y="3971925"/>
            <a:ext cx="1250950" cy="1250950"/>
          </a:xfrm>
          <a:prstGeom prst="rect">
            <a:avLst/>
          </a:prstGeom>
        </p:spPr>
      </p:pic>
      <p:pic>
        <p:nvPicPr>
          <p:cNvPr id="19" name="Picture 18" descr="images-16.jpeg"/>
          <p:cNvPicPr>
            <a:picLocks noChangeAspect="1"/>
          </p:cNvPicPr>
          <p:nvPr/>
        </p:nvPicPr>
        <p:blipFill>
          <a:blip r:embed="rId18"/>
          <a:stretch>
            <a:fillRect/>
          </a:stretch>
        </p:blipFill>
        <p:spPr>
          <a:xfrm>
            <a:off x="1860325" y="6132532"/>
            <a:ext cx="1006475" cy="493742"/>
          </a:xfrm>
          <a:prstGeom prst="rect">
            <a:avLst/>
          </a:prstGeom>
        </p:spPr>
      </p:pic>
      <p:pic>
        <p:nvPicPr>
          <p:cNvPr id="20" name="Picture 19" descr="images-17.jpeg"/>
          <p:cNvPicPr>
            <a:picLocks noChangeAspect="1"/>
          </p:cNvPicPr>
          <p:nvPr/>
        </p:nvPicPr>
        <p:blipFill>
          <a:blip r:embed="rId19"/>
          <a:stretch>
            <a:fillRect/>
          </a:stretch>
        </p:blipFill>
        <p:spPr>
          <a:xfrm>
            <a:off x="479425" y="5743525"/>
            <a:ext cx="911225" cy="882749"/>
          </a:xfrm>
          <a:prstGeom prst="rect">
            <a:avLst/>
          </a:prstGeom>
        </p:spPr>
      </p:pic>
      <p:pic>
        <p:nvPicPr>
          <p:cNvPr id="21" name="Picture 20" descr="images-18.jpeg"/>
          <p:cNvPicPr>
            <a:picLocks noChangeAspect="1"/>
          </p:cNvPicPr>
          <p:nvPr/>
        </p:nvPicPr>
        <p:blipFill>
          <a:blip r:embed="rId20"/>
          <a:stretch>
            <a:fillRect/>
          </a:stretch>
        </p:blipFill>
        <p:spPr>
          <a:xfrm>
            <a:off x="7563002" y="5673774"/>
            <a:ext cx="1382661" cy="952500"/>
          </a:xfrm>
          <a:prstGeom prst="rect">
            <a:avLst/>
          </a:prstGeom>
        </p:spPr>
      </p:pic>
      <p:pic>
        <p:nvPicPr>
          <p:cNvPr id="22" name="Picture 21" descr="images-19.jpeg"/>
          <p:cNvPicPr>
            <a:picLocks noChangeAspect="1"/>
          </p:cNvPicPr>
          <p:nvPr/>
        </p:nvPicPr>
        <p:blipFill>
          <a:blip r:embed="rId21"/>
          <a:stretch>
            <a:fillRect/>
          </a:stretch>
        </p:blipFill>
        <p:spPr>
          <a:xfrm>
            <a:off x="5276850" y="5092700"/>
            <a:ext cx="1112838" cy="693083"/>
          </a:xfrm>
          <a:prstGeom prst="rect">
            <a:avLst/>
          </a:prstGeom>
        </p:spPr>
      </p:pic>
      <p:pic>
        <p:nvPicPr>
          <p:cNvPr id="23" name="Picture 22" descr="images-20.jpeg"/>
          <p:cNvPicPr>
            <a:picLocks noChangeAspect="1"/>
          </p:cNvPicPr>
          <p:nvPr/>
        </p:nvPicPr>
        <p:blipFill>
          <a:blip r:embed="rId22"/>
          <a:stretch>
            <a:fillRect/>
          </a:stretch>
        </p:blipFill>
        <p:spPr>
          <a:xfrm>
            <a:off x="2961533" y="2467071"/>
            <a:ext cx="974725" cy="679354"/>
          </a:xfrm>
          <a:prstGeom prst="rect">
            <a:avLst/>
          </a:prstGeom>
        </p:spPr>
      </p:pic>
      <p:pic>
        <p:nvPicPr>
          <p:cNvPr id="24" name="Picture 23" descr="images-21.jpeg"/>
          <p:cNvPicPr>
            <a:picLocks noChangeAspect="1"/>
          </p:cNvPicPr>
          <p:nvPr/>
        </p:nvPicPr>
        <p:blipFill>
          <a:blip r:embed="rId23"/>
          <a:stretch>
            <a:fillRect/>
          </a:stretch>
        </p:blipFill>
        <p:spPr>
          <a:xfrm>
            <a:off x="1836738" y="4300538"/>
            <a:ext cx="1454299" cy="650875"/>
          </a:xfrm>
          <a:prstGeom prst="rect">
            <a:avLst/>
          </a:prstGeom>
        </p:spPr>
      </p:pic>
      <p:pic>
        <p:nvPicPr>
          <p:cNvPr id="25" name="Picture 24" descr="images-22.jpeg"/>
          <p:cNvPicPr>
            <a:picLocks noChangeAspect="1"/>
          </p:cNvPicPr>
          <p:nvPr/>
        </p:nvPicPr>
        <p:blipFill>
          <a:blip r:embed="rId24"/>
          <a:stretch>
            <a:fillRect/>
          </a:stretch>
        </p:blipFill>
        <p:spPr>
          <a:xfrm>
            <a:off x="2471887" y="1306512"/>
            <a:ext cx="1464371" cy="828675"/>
          </a:xfrm>
          <a:prstGeom prst="rect">
            <a:avLst/>
          </a:prstGeom>
        </p:spPr>
      </p:pic>
      <p:pic>
        <p:nvPicPr>
          <p:cNvPr id="26" name="Picture 25" descr="images-23.jpeg"/>
          <p:cNvPicPr>
            <a:picLocks noChangeAspect="1"/>
          </p:cNvPicPr>
          <p:nvPr/>
        </p:nvPicPr>
        <p:blipFill>
          <a:blip r:embed="rId25"/>
          <a:stretch>
            <a:fillRect/>
          </a:stretch>
        </p:blipFill>
        <p:spPr>
          <a:xfrm>
            <a:off x="4518025" y="2660650"/>
            <a:ext cx="1044575" cy="774726"/>
          </a:xfrm>
          <a:prstGeom prst="rect">
            <a:avLst/>
          </a:prstGeom>
        </p:spPr>
      </p:pic>
      <p:pic>
        <p:nvPicPr>
          <p:cNvPr id="27" name="Picture 26" descr="images.jpeg"/>
          <p:cNvPicPr>
            <a:picLocks noChangeAspect="1"/>
          </p:cNvPicPr>
          <p:nvPr/>
        </p:nvPicPr>
        <p:blipFill>
          <a:blip r:embed="rId26"/>
          <a:stretch>
            <a:fillRect/>
          </a:stretch>
        </p:blipFill>
        <p:spPr>
          <a:xfrm>
            <a:off x="6158121" y="1180931"/>
            <a:ext cx="1435100" cy="482600"/>
          </a:xfrm>
          <a:prstGeom prst="rect">
            <a:avLst/>
          </a:prstGeom>
        </p:spPr>
      </p:pic>
      <p:pic>
        <p:nvPicPr>
          <p:cNvPr id="28" name="Picture 27" descr="sf-logo.gif"/>
          <p:cNvPicPr>
            <a:picLocks noChangeAspect="1"/>
          </p:cNvPicPr>
          <p:nvPr/>
        </p:nvPicPr>
        <p:blipFill>
          <a:blip r:embed="rId27"/>
          <a:stretch>
            <a:fillRect/>
          </a:stretch>
        </p:blipFill>
        <p:spPr>
          <a:xfrm>
            <a:off x="3411595" y="3881156"/>
            <a:ext cx="1951037" cy="41938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38023" y="-152400"/>
            <a:ext cx="8229600" cy="1143000"/>
          </a:xfrm>
        </p:spPr>
        <p:txBody>
          <a:bodyPr/>
          <a:lstStyle/>
          <a:p>
            <a:r>
              <a:rPr lang="en-US" b="1" dirty="0" smtClean="0">
                <a:latin typeface="Helvetica"/>
                <a:cs typeface="Helvetica"/>
              </a:rPr>
              <a:t>The ones we looked at…</a:t>
            </a:r>
            <a:endParaRPr lang="en-US" b="1" dirty="0">
              <a:latin typeface="Helvetica"/>
              <a:cs typeface="Helvetica"/>
            </a:endParaRPr>
          </a:p>
        </p:txBody>
      </p:sp>
      <p:pic>
        <p:nvPicPr>
          <p:cNvPr id="4" name="Picture 3" descr="images-1.jpeg"/>
          <p:cNvPicPr>
            <a:picLocks noChangeAspect="1"/>
          </p:cNvPicPr>
          <p:nvPr/>
        </p:nvPicPr>
        <p:blipFill>
          <a:blip r:embed="rId3">
            <a:grayscl/>
            <a:alphaModFix amt="50000"/>
          </a:blip>
          <a:stretch>
            <a:fillRect/>
          </a:stretch>
        </p:blipFill>
        <p:spPr>
          <a:xfrm>
            <a:off x="392757" y="990600"/>
            <a:ext cx="623845" cy="761206"/>
          </a:xfrm>
          <a:prstGeom prst="rect">
            <a:avLst/>
          </a:prstGeom>
        </p:spPr>
      </p:pic>
      <p:pic>
        <p:nvPicPr>
          <p:cNvPr id="5" name="Picture 4" descr="images-2.jpeg"/>
          <p:cNvPicPr>
            <a:picLocks noChangeAspect="1"/>
          </p:cNvPicPr>
          <p:nvPr/>
        </p:nvPicPr>
        <p:blipFill>
          <a:blip r:embed="rId4">
            <a:grayscl/>
            <a:alphaModFix amt="50000"/>
          </a:blip>
          <a:stretch>
            <a:fillRect/>
          </a:stretch>
        </p:blipFill>
        <p:spPr>
          <a:xfrm>
            <a:off x="4535488" y="1417638"/>
            <a:ext cx="1854200" cy="876300"/>
          </a:xfrm>
          <a:prstGeom prst="rect">
            <a:avLst/>
          </a:prstGeom>
        </p:spPr>
      </p:pic>
      <p:pic>
        <p:nvPicPr>
          <p:cNvPr id="7" name="Picture 6" descr="images-4.jpeg"/>
          <p:cNvPicPr>
            <a:picLocks noChangeAspect="1"/>
          </p:cNvPicPr>
          <p:nvPr/>
        </p:nvPicPr>
        <p:blipFill>
          <a:blip r:embed="rId5">
            <a:grayscl/>
            <a:alphaModFix amt="50000"/>
          </a:blip>
          <a:stretch>
            <a:fillRect/>
          </a:stretch>
        </p:blipFill>
        <p:spPr>
          <a:xfrm>
            <a:off x="5562600" y="3606800"/>
            <a:ext cx="1410501" cy="1060450"/>
          </a:xfrm>
          <a:prstGeom prst="rect">
            <a:avLst/>
          </a:prstGeom>
        </p:spPr>
      </p:pic>
      <p:pic>
        <p:nvPicPr>
          <p:cNvPr id="8" name="Picture 7" descr="images-5.jpeg"/>
          <p:cNvPicPr>
            <a:picLocks noChangeAspect="1"/>
          </p:cNvPicPr>
          <p:nvPr/>
        </p:nvPicPr>
        <p:blipFill>
          <a:blip r:embed="rId6">
            <a:grayscl/>
            <a:alphaModFix amt="50000"/>
          </a:blip>
          <a:stretch>
            <a:fillRect/>
          </a:stretch>
        </p:blipFill>
        <p:spPr>
          <a:xfrm>
            <a:off x="1036638" y="5222875"/>
            <a:ext cx="1600200" cy="406400"/>
          </a:xfrm>
          <a:prstGeom prst="rect">
            <a:avLst/>
          </a:prstGeom>
        </p:spPr>
      </p:pic>
      <p:pic>
        <p:nvPicPr>
          <p:cNvPr id="9" name="Picture 8" descr="images-6.jpeg"/>
          <p:cNvPicPr>
            <a:picLocks noChangeAspect="1"/>
          </p:cNvPicPr>
          <p:nvPr/>
        </p:nvPicPr>
        <p:blipFill>
          <a:blip r:embed="rId7">
            <a:grayscl/>
            <a:alphaModFix amt="50000"/>
          </a:blip>
          <a:stretch>
            <a:fillRect/>
          </a:stretch>
        </p:blipFill>
        <p:spPr>
          <a:xfrm>
            <a:off x="6158121" y="2316956"/>
            <a:ext cx="1133057" cy="687388"/>
          </a:xfrm>
          <a:prstGeom prst="rect">
            <a:avLst/>
          </a:prstGeom>
        </p:spPr>
      </p:pic>
      <p:pic>
        <p:nvPicPr>
          <p:cNvPr id="10" name="Picture 9" descr="images-7.jpeg"/>
          <p:cNvPicPr>
            <a:picLocks noChangeAspect="1"/>
          </p:cNvPicPr>
          <p:nvPr/>
        </p:nvPicPr>
        <p:blipFill>
          <a:blip r:embed="rId8">
            <a:grayscl/>
            <a:alphaModFix amt="50000"/>
          </a:blip>
          <a:stretch>
            <a:fillRect/>
          </a:stretch>
        </p:blipFill>
        <p:spPr>
          <a:xfrm>
            <a:off x="479425" y="1819983"/>
            <a:ext cx="1630362" cy="630407"/>
          </a:xfrm>
          <a:prstGeom prst="rect">
            <a:avLst/>
          </a:prstGeom>
        </p:spPr>
      </p:pic>
      <p:pic>
        <p:nvPicPr>
          <p:cNvPr id="11" name="Picture 10" descr="images-8.jpeg"/>
          <p:cNvPicPr>
            <a:picLocks noChangeAspect="1"/>
          </p:cNvPicPr>
          <p:nvPr/>
        </p:nvPicPr>
        <p:blipFill>
          <a:blip r:embed="rId9">
            <a:grayscl/>
            <a:alphaModFix amt="50000"/>
          </a:blip>
          <a:stretch>
            <a:fillRect/>
          </a:stretch>
        </p:blipFill>
        <p:spPr>
          <a:xfrm>
            <a:off x="5362632" y="6080174"/>
            <a:ext cx="1866900" cy="546100"/>
          </a:xfrm>
          <a:prstGeom prst="rect">
            <a:avLst/>
          </a:prstGeom>
        </p:spPr>
      </p:pic>
      <p:pic>
        <p:nvPicPr>
          <p:cNvPr id="12" name="Picture 11" descr="images-9.jpeg"/>
          <p:cNvPicPr>
            <a:picLocks noChangeAspect="1"/>
          </p:cNvPicPr>
          <p:nvPr/>
        </p:nvPicPr>
        <p:blipFill>
          <a:blip r:embed="rId10">
            <a:grayscl/>
            <a:alphaModFix amt="50000"/>
          </a:blip>
          <a:stretch>
            <a:fillRect/>
          </a:stretch>
        </p:blipFill>
        <p:spPr>
          <a:xfrm>
            <a:off x="1976438" y="2940076"/>
            <a:ext cx="1320800" cy="990600"/>
          </a:xfrm>
          <a:prstGeom prst="rect">
            <a:avLst/>
          </a:prstGeom>
        </p:spPr>
      </p:pic>
      <p:pic>
        <p:nvPicPr>
          <p:cNvPr id="13" name="Picture 12" descr="images-10.jpeg"/>
          <p:cNvPicPr>
            <a:picLocks noChangeAspect="1"/>
          </p:cNvPicPr>
          <p:nvPr/>
        </p:nvPicPr>
        <p:blipFill>
          <a:blip r:embed="rId11">
            <a:grayscl/>
            <a:alphaModFix amt="50000"/>
          </a:blip>
          <a:stretch>
            <a:fillRect/>
          </a:stretch>
        </p:blipFill>
        <p:spPr>
          <a:xfrm>
            <a:off x="88900" y="4303713"/>
            <a:ext cx="1295400" cy="647700"/>
          </a:xfrm>
          <a:prstGeom prst="rect">
            <a:avLst/>
          </a:prstGeom>
        </p:spPr>
      </p:pic>
      <p:pic>
        <p:nvPicPr>
          <p:cNvPr id="14" name="Picture 13" descr="images-11.jpeg"/>
          <p:cNvPicPr>
            <a:picLocks noChangeAspect="1"/>
          </p:cNvPicPr>
          <p:nvPr/>
        </p:nvPicPr>
        <p:blipFill>
          <a:blip r:embed="rId12">
            <a:grayscl/>
            <a:alphaModFix amt="50000"/>
          </a:blip>
          <a:stretch>
            <a:fillRect/>
          </a:stretch>
        </p:blipFill>
        <p:spPr>
          <a:xfrm>
            <a:off x="3468688" y="5743525"/>
            <a:ext cx="1189107" cy="749300"/>
          </a:xfrm>
          <a:prstGeom prst="rect">
            <a:avLst/>
          </a:prstGeom>
        </p:spPr>
      </p:pic>
      <p:pic>
        <p:nvPicPr>
          <p:cNvPr id="15" name="Picture 14" descr="images-12.jpeg"/>
          <p:cNvPicPr>
            <a:picLocks noChangeAspect="1"/>
          </p:cNvPicPr>
          <p:nvPr/>
        </p:nvPicPr>
        <p:blipFill>
          <a:blip r:embed="rId13">
            <a:grayscl/>
            <a:alphaModFix amt="50000"/>
          </a:blip>
          <a:stretch>
            <a:fillRect/>
          </a:stretch>
        </p:blipFill>
        <p:spPr>
          <a:xfrm>
            <a:off x="479425" y="2687638"/>
            <a:ext cx="1380900" cy="1311275"/>
          </a:xfrm>
          <a:prstGeom prst="rect">
            <a:avLst/>
          </a:prstGeom>
        </p:spPr>
      </p:pic>
      <p:pic>
        <p:nvPicPr>
          <p:cNvPr id="16" name="Picture 15" descr="images-13.jpeg"/>
          <p:cNvPicPr>
            <a:picLocks noChangeAspect="1"/>
          </p:cNvPicPr>
          <p:nvPr/>
        </p:nvPicPr>
        <p:blipFill>
          <a:blip r:embed="rId14">
            <a:grayscl/>
            <a:alphaModFix amt="50000"/>
          </a:blip>
          <a:stretch>
            <a:fillRect/>
          </a:stretch>
        </p:blipFill>
        <p:spPr>
          <a:xfrm>
            <a:off x="7563002" y="2660650"/>
            <a:ext cx="1304621" cy="981075"/>
          </a:xfrm>
          <a:prstGeom prst="rect">
            <a:avLst/>
          </a:prstGeom>
        </p:spPr>
      </p:pic>
      <p:pic>
        <p:nvPicPr>
          <p:cNvPr id="17" name="Picture 16" descr="images-14.jpeg"/>
          <p:cNvPicPr>
            <a:picLocks noChangeAspect="1"/>
          </p:cNvPicPr>
          <p:nvPr/>
        </p:nvPicPr>
        <p:blipFill>
          <a:blip r:embed="rId15">
            <a:grayscl/>
            <a:alphaModFix amt="50000"/>
          </a:blip>
          <a:stretch>
            <a:fillRect/>
          </a:stretch>
        </p:blipFill>
        <p:spPr>
          <a:xfrm>
            <a:off x="7563002" y="1663531"/>
            <a:ext cx="1570038" cy="460544"/>
          </a:xfrm>
          <a:prstGeom prst="rect">
            <a:avLst/>
          </a:prstGeom>
        </p:spPr>
      </p:pic>
      <p:pic>
        <p:nvPicPr>
          <p:cNvPr id="18" name="Picture 17" descr="images-15.jpeg"/>
          <p:cNvPicPr>
            <a:picLocks noChangeAspect="1"/>
          </p:cNvPicPr>
          <p:nvPr/>
        </p:nvPicPr>
        <p:blipFill>
          <a:blip r:embed="rId16">
            <a:grayscl/>
            <a:alphaModFix amt="50000"/>
          </a:blip>
          <a:stretch>
            <a:fillRect/>
          </a:stretch>
        </p:blipFill>
        <p:spPr>
          <a:xfrm>
            <a:off x="7331075" y="3971925"/>
            <a:ext cx="1250950" cy="1250950"/>
          </a:xfrm>
          <a:prstGeom prst="rect">
            <a:avLst/>
          </a:prstGeom>
        </p:spPr>
      </p:pic>
      <p:pic>
        <p:nvPicPr>
          <p:cNvPr id="19" name="Picture 18" descr="images-16.jpeg"/>
          <p:cNvPicPr>
            <a:picLocks noChangeAspect="1"/>
          </p:cNvPicPr>
          <p:nvPr/>
        </p:nvPicPr>
        <p:blipFill>
          <a:blip r:embed="rId17">
            <a:grayscl/>
            <a:alphaModFix amt="50000"/>
          </a:blip>
          <a:stretch>
            <a:fillRect/>
          </a:stretch>
        </p:blipFill>
        <p:spPr>
          <a:xfrm>
            <a:off x="1860325" y="6132532"/>
            <a:ext cx="1006475" cy="493742"/>
          </a:xfrm>
          <a:prstGeom prst="rect">
            <a:avLst/>
          </a:prstGeom>
        </p:spPr>
      </p:pic>
      <p:pic>
        <p:nvPicPr>
          <p:cNvPr id="20" name="Picture 19" descr="images-17.jpeg"/>
          <p:cNvPicPr>
            <a:picLocks noChangeAspect="1"/>
          </p:cNvPicPr>
          <p:nvPr/>
        </p:nvPicPr>
        <p:blipFill>
          <a:blip r:embed="rId18">
            <a:grayscl/>
            <a:alphaModFix amt="50000"/>
          </a:blip>
          <a:stretch>
            <a:fillRect/>
          </a:stretch>
        </p:blipFill>
        <p:spPr>
          <a:xfrm>
            <a:off x="479425" y="5743525"/>
            <a:ext cx="911225" cy="882749"/>
          </a:xfrm>
          <a:prstGeom prst="rect">
            <a:avLst/>
          </a:prstGeom>
        </p:spPr>
      </p:pic>
      <p:pic>
        <p:nvPicPr>
          <p:cNvPr id="21" name="Picture 20" descr="images-18.jpeg"/>
          <p:cNvPicPr>
            <a:picLocks noChangeAspect="1"/>
          </p:cNvPicPr>
          <p:nvPr/>
        </p:nvPicPr>
        <p:blipFill>
          <a:blip r:embed="rId19">
            <a:grayscl/>
            <a:alphaModFix amt="50000"/>
          </a:blip>
          <a:stretch>
            <a:fillRect/>
          </a:stretch>
        </p:blipFill>
        <p:spPr>
          <a:xfrm>
            <a:off x="7563002" y="5673774"/>
            <a:ext cx="1382661" cy="952500"/>
          </a:xfrm>
          <a:prstGeom prst="rect">
            <a:avLst/>
          </a:prstGeom>
        </p:spPr>
      </p:pic>
      <p:pic>
        <p:nvPicPr>
          <p:cNvPr id="22" name="Picture 21" descr="images-19.jpeg"/>
          <p:cNvPicPr>
            <a:picLocks noChangeAspect="1"/>
          </p:cNvPicPr>
          <p:nvPr/>
        </p:nvPicPr>
        <p:blipFill>
          <a:blip r:embed="rId20">
            <a:grayscl/>
            <a:alphaModFix amt="50000"/>
          </a:blip>
          <a:stretch>
            <a:fillRect/>
          </a:stretch>
        </p:blipFill>
        <p:spPr>
          <a:xfrm>
            <a:off x="5276850" y="5092700"/>
            <a:ext cx="1112838" cy="693083"/>
          </a:xfrm>
          <a:prstGeom prst="rect">
            <a:avLst/>
          </a:prstGeom>
        </p:spPr>
      </p:pic>
      <p:pic>
        <p:nvPicPr>
          <p:cNvPr id="23" name="Picture 22" descr="images-20.jpeg"/>
          <p:cNvPicPr>
            <a:picLocks noChangeAspect="1"/>
          </p:cNvPicPr>
          <p:nvPr/>
        </p:nvPicPr>
        <p:blipFill>
          <a:blip r:embed="rId21">
            <a:grayscl/>
            <a:alphaModFix amt="50000"/>
          </a:blip>
          <a:stretch>
            <a:fillRect/>
          </a:stretch>
        </p:blipFill>
        <p:spPr>
          <a:xfrm>
            <a:off x="2961533" y="2467071"/>
            <a:ext cx="974725" cy="679354"/>
          </a:xfrm>
          <a:prstGeom prst="rect">
            <a:avLst/>
          </a:prstGeom>
        </p:spPr>
      </p:pic>
      <p:pic>
        <p:nvPicPr>
          <p:cNvPr id="24" name="Picture 23" descr="images-21.jpeg"/>
          <p:cNvPicPr>
            <a:picLocks noChangeAspect="1"/>
          </p:cNvPicPr>
          <p:nvPr/>
        </p:nvPicPr>
        <p:blipFill>
          <a:blip r:embed="rId22">
            <a:grayscl/>
            <a:alphaModFix amt="50000"/>
          </a:blip>
          <a:stretch>
            <a:fillRect/>
          </a:stretch>
        </p:blipFill>
        <p:spPr>
          <a:xfrm>
            <a:off x="1382637" y="4300538"/>
            <a:ext cx="1454299" cy="650875"/>
          </a:xfrm>
          <a:prstGeom prst="rect">
            <a:avLst/>
          </a:prstGeom>
        </p:spPr>
      </p:pic>
      <p:pic>
        <p:nvPicPr>
          <p:cNvPr id="25" name="Picture 24" descr="images-22.jpeg"/>
          <p:cNvPicPr>
            <a:picLocks noChangeAspect="1"/>
          </p:cNvPicPr>
          <p:nvPr/>
        </p:nvPicPr>
        <p:blipFill>
          <a:blip r:embed="rId23">
            <a:grayscl/>
            <a:alphaModFix amt="50000"/>
          </a:blip>
          <a:stretch>
            <a:fillRect/>
          </a:stretch>
        </p:blipFill>
        <p:spPr>
          <a:xfrm>
            <a:off x="2471887" y="1306512"/>
            <a:ext cx="1464371" cy="828675"/>
          </a:xfrm>
          <a:prstGeom prst="rect">
            <a:avLst/>
          </a:prstGeom>
        </p:spPr>
      </p:pic>
      <p:pic>
        <p:nvPicPr>
          <p:cNvPr id="26" name="Picture 25" descr="images-23.jpeg"/>
          <p:cNvPicPr>
            <a:picLocks noChangeAspect="1"/>
          </p:cNvPicPr>
          <p:nvPr/>
        </p:nvPicPr>
        <p:blipFill>
          <a:blip r:embed="rId24"/>
          <a:stretch>
            <a:fillRect/>
          </a:stretch>
        </p:blipFill>
        <p:spPr>
          <a:xfrm>
            <a:off x="4054617" y="2316956"/>
            <a:ext cx="1507983" cy="1118420"/>
          </a:xfrm>
          <a:prstGeom prst="rect">
            <a:avLst/>
          </a:prstGeom>
        </p:spPr>
      </p:pic>
      <p:pic>
        <p:nvPicPr>
          <p:cNvPr id="27" name="Picture 26" descr="images.jpeg"/>
          <p:cNvPicPr>
            <a:picLocks noChangeAspect="1"/>
          </p:cNvPicPr>
          <p:nvPr/>
        </p:nvPicPr>
        <p:blipFill>
          <a:blip r:embed="rId25">
            <a:grayscl/>
            <a:alphaModFix amt="50000"/>
          </a:blip>
          <a:stretch>
            <a:fillRect/>
          </a:stretch>
        </p:blipFill>
        <p:spPr>
          <a:xfrm>
            <a:off x="6158121" y="1180931"/>
            <a:ext cx="1435100" cy="482600"/>
          </a:xfrm>
          <a:prstGeom prst="rect">
            <a:avLst/>
          </a:prstGeom>
        </p:spPr>
      </p:pic>
      <p:pic>
        <p:nvPicPr>
          <p:cNvPr id="28" name="Picture 27" descr="sf-logo.gif"/>
          <p:cNvPicPr>
            <a:picLocks noChangeAspect="1"/>
          </p:cNvPicPr>
          <p:nvPr/>
        </p:nvPicPr>
        <p:blipFill>
          <a:blip r:embed="rId26"/>
          <a:stretch>
            <a:fillRect/>
          </a:stretch>
        </p:blipFill>
        <p:spPr>
          <a:xfrm>
            <a:off x="2297721" y="3641725"/>
            <a:ext cx="3064911" cy="658813"/>
          </a:xfrm>
          <a:prstGeom prst="rect">
            <a:avLst/>
          </a:prstGeom>
        </p:spPr>
      </p:pic>
      <p:pic>
        <p:nvPicPr>
          <p:cNvPr id="6" name="Picture 5" descr="images-3.jpeg"/>
          <p:cNvPicPr>
            <a:picLocks noChangeAspect="1"/>
          </p:cNvPicPr>
          <p:nvPr/>
        </p:nvPicPr>
        <p:blipFill>
          <a:blip r:embed="rId27"/>
          <a:stretch>
            <a:fillRect/>
          </a:stretch>
        </p:blipFill>
        <p:spPr>
          <a:xfrm>
            <a:off x="2866800" y="4454240"/>
            <a:ext cx="1790995" cy="15372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3000" fill="hold"/>
                                        <p:tgtEl>
                                          <p:spTgt spid="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accel="50000" decel="50000" fill="hold" nodeType="clickEffect">
                                  <p:stCondLst>
                                    <p:cond delay="0"/>
                                  </p:stCondLst>
                                  <p:childTnLst>
                                    <p:animScale>
                                      <p:cBhvr>
                                        <p:cTn id="10" dur="3000" fill="hold"/>
                                        <p:tgtEl>
                                          <p:spTgt spid="28"/>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accel="50000" decel="50000" fill="hold" nodeType="clickEffect">
                                  <p:stCondLst>
                                    <p:cond delay="0"/>
                                  </p:stCondLst>
                                  <p:childTnLst>
                                    <p:animScale>
                                      <p:cBhvr>
                                        <p:cTn id="14" dur="3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Autoscaling</a:t>
            </a:r>
            <a:r>
              <a:rPr lang="en-US" dirty="0" smtClean="0"/>
              <a:t> / Usage costing</a:t>
            </a:r>
            <a:endParaRPr lang="en-US" dirty="0"/>
          </a:p>
        </p:txBody>
      </p:sp>
      <p:sp>
        <p:nvSpPr>
          <p:cNvPr id="3" name="Content Placeholder 2"/>
          <p:cNvSpPr>
            <a:spLocks noGrp="1"/>
          </p:cNvSpPr>
          <p:nvPr>
            <p:ph idx="1"/>
          </p:nvPr>
        </p:nvSpPr>
        <p:spPr/>
        <p:txBody>
          <a:bodyPr/>
          <a:lstStyle/>
          <a:p>
            <a:r>
              <a:rPr lang="en-US" dirty="0" err="1" smtClean="0"/>
              <a:t>Autoscaling</a:t>
            </a:r>
            <a:r>
              <a:rPr lang="en-US" dirty="0" smtClean="0"/>
              <a:t> is a great idea for companies.</a:t>
            </a:r>
          </a:p>
          <a:p>
            <a:endParaRPr lang="en-US" dirty="0"/>
          </a:p>
        </p:txBody>
      </p:sp>
      <p:pic>
        <p:nvPicPr>
          <p:cNvPr id="4" name="Picture 3" descr="PowerPoint Slide Show - [jassyawsstartupeventoverview061509-090617134931-phpapp02.ppt].png"/>
          <p:cNvPicPr>
            <a:picLocks noChangeAspect="1"/>
          </p:cNvPicPr>
          <p:nvPr/>
        </p:nvPicPr>
        <p:blipFill>
          <a:blip r:embed="rId3"/>
          <a:stretch>
            <a:fillRect/>
          </a:stretch>
        </p:blipFill>
        <p:spPr>
          <a:xfrm>
            <a:off x="1538347" y="2218476"/>
            <a:ext cx="6031530" cy="4374141"/>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danger.jpg"/>
          <p:cNvPicPr>
            <a:picLocks noGrp="1" noChangeAspect="1"/>
          </p:cNvPicPr>
          <p:nvPr>
            <p:ph idx="1"/>
          </p:nvPr>
        </p:nvPicPr>
        <p:blipFill>
          <a:blip r:embed="rId3"/>
          <a:srcRect l="-30006" r="-30006"/>
          <a:stretch>
            <a:fillRect/>
          </a:stretch>
        </p:blipFill>
        <p:spPr>
          <a:xfrm>
            <a:off x="-2869166" y="0"/>
            <a:ext cx="14910260" cy="6858000"/>
          </a:xfrm>
        </p:spPr>
      </p:pic>
      <p:sp>
        <p:nvSpPr>
          <p:cNvPr id="5" name="Rectangle 4"/>
          <p:cNvSpPr/>
          <p:nvPr/>
        </p:nvSpPr>
        <p:spPr>
          <a:xfrm>
            <a:off x="352767" y="159461"/>
            <a:ext cx="6146534" cy="1446550"/>
          </a:xfrm>
          <a:prstGeom prst="rect">
            <a:avLst/>
          </a:prstGeom>
        </p:spPr>
        <p:txBody>
          <a:bodyPr wrap="none">
            <a:spAutoFit/>
          </a:bodyPr>
          <a:lstStyle/>
          <a:p>
            <a:r>
              <a:rPr lang="en-US" sz="4400" b="1" dirty="0" smtClean="0">
                <a:latin typeface="Helvetica"/>
                <a:cs typeface="Helvetica"/>
              </a:rPr>
              <a:t>			Can you spot the </a:t>
            </a:r>
          </a:p>
          <a:p>
            <a:r>
              <a:rPr lang="en-US" sz="4400" b="1" dirty="0" smtClean="0">
                <a:latin typeface="Helvetica"/>
                <a:cs typeface="Helvetica"/>
              </a:rPr>
              <a:t>								danger?</a:t>
            </a:r>
            <a:endParaRPr lang="en-US" sz="4400" b="1" dirty="0">
              <a:latin typeface="Helvetica"/>
              <a:cs typeface="Helvetic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chneier_motivational_poster.png"/>
          <p:cNvPicPr>
            <a:picLocks noGrp="1" noChangeAspect="1"/>
          </p:cNvPicPr>
          <p:nvPr>
            <p:ph idx="1"/>
          </p:nvPr>
        </p:nvPicPr>
        <p:blipFill>
          <a:blip r:embed="rId3"/>
          <a:srcRect l="-63644" r="-63644"/>
          <a:stretch>
            <a:fillRect/>
          </a:stretch>
        </p:blipFill>
        <p:spPr>
          <a:xfrm>
            <a:off x="-1805602" y="804162"/>
            <a:ext cx="8229600" cy="4525963"/>
          </a:xfrm>
        </p:spPr>
      </p:pic>
      <p:pic>
        <p:nvPicPr>
          <p:cNvPr id="5" name="Picture 4" descr="tx_0425freakanomics140.jpg"/>
          <p:cNvPicPr>
            <a:picLocks noChangeAspect="1"/>
          </p:cNvPicPr>
          <p:nvPr/>
        </p:nvPicPr>
        <p:blipFill>
          <a:blip r:embed="rId4"/>
          <a:stretch>
            <a:fillRect/>
          </a:stretch>
        </p:blipFill>
        <p:spPr>
          <a:xfrm>
            <a:off x="5497285" y="3937000"/>
            <a:ext cx="2794000" cy="1778000"/>
          </a:xfrm>
          <a:prstGeom prst="rect">
            <a:avLst/>
          </a:prstGeom>
        </p:spPr>
      </p:pic>
      <p:pic>
        <p:nvPicPr>
          <p:cNvPr id="6" name="Picture 5" descr="adsense_logo.gif"/>
          <p:cNvPicPr>
            <a:picLocks noChangeAspect="1"/>
          </p:cNvPicPr>
          <p:nvPr/>
        </p:nvPicPr>
        <p:blipFill>
          <a:blip r:embed="rId5"/>
          <a:stretch>
            <a:fillRect/>
          </a:stretch>
        </p:blipFill>
        <p:spPr>
          <a:xfrm>
            <a:off x="4790233" y="2657928"/>
            <a:ext cx="2578100" cy="508000"/>
          </a:xfrm>
          <a:prstGeom prst="rect">
            <a:avLst/>
          </a:prstGeom>
          <a:effectLst>
            <a:outerShdw blurRad="50800" dist="38100" dir="2700000" algn="tl" rotWithShape="0">
              <a:srgbClr val="000000">
                <a:alpha val="43000"/>
              </a:srgbClr>
            </a:outerShdw>
          </a:effectLst>
        </p:spPr>
      </p:pic>
      <p:pic>
        <p:nvPicPr>
          <p:cNvPr id="7" name="Picture 6" descr="hof.jpg"/>
          <p:cNvPicPr>
            <a:picLocks noChangeAspect="1"/>
          </p:cNvPicPr>
          <p:nvPr/>
        </p:nvPicPr>
        <p:blipFill>
          <a:blip r:embed="rId6"/>
          <a:stretch>
            <a:fillRect/>
          </a:stretch>
        </p:blipFill>
        <p:spPr>
          <a:xfrm>
            <a:off x="6966857" y="143328"/>
            <a:ext cx="1905000" cy="2260600"/>
          </a:xfrm>
          <a:prstGeom prst="rect">
            <a:avLst/>
          </a:prstGeom>
        </p:spPr>
      </p:pic>
      <p:pic>
        <p:nvPicPr>
          <p:cNvPr id="8" name="Picture 7" descr="extern blog SensePost;.png"/>
          <p:cNvPicPr>
            <a:picLocks noChangeAspect="1"/>
          </p:cNvPicPr>
          <p:nvPr/>
        </p:nvPicPr>
        <p:blipFill>
          <a:blip r:embed="rId7"/>
          <a:stretch>
            <a:fillRect/>
          </a:stretch>
        </p:blipFill>
        <p:spPr>
          <a:xfrm>
            <a:off x="2188935" y="5854700"/>
            <a:ext cx="3822700" cy="6096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Helvetica"/>
                <a:cs typeface="Helvetica"/>
              </a:rPr>
              <a:t>Storage as a Service</a:t>
            </a:r>
            <a:endParaRPr lang="en-US" b="1" dirty="0">
              <a:latin typeface="Helvetica"/>
              <a:cs typeface="Helvetica"/>
            </a:endParaRPr>
          </a:p>
        </p:txBody>
      </p:sp>
      <p:sp>
        <p:nvSpPr>
          <p:cNvPr id="3" name="Content Placeholder 2"/>
          <p:cNvSpPr>
            <a:spLocks noGrp="1"/>
          </p:cNvSpPr>
          <p:nvPr>
            <p:ph idx="1"/>
          </p:nvPr>
        </p:nvSpPr>
        <p:spPr/>
        <p:txBody>
          <a:bodyPr/>
          <a:lstStyle/>
          <a:p>
            <a:r>
              <a:rPr lang="en-US" dirty="0" smtClean="0"/>
              <a:t>In most cases this is a really simple model</a:t>
            </a:r>
          </a:p>
          <a:p>
            <a:r>
              <a:rPr lang="en-US" dirty="0" smtClean="0"/>
              <a:t>Faster Internet tubes is making backing up over tubes reasonable</a:t>
            </a:r>
          </a:p>
          <a:p>
            <a:r>
              <a:rPr lang="en-US" dirty="0" smtClean="0"/>
              <a:t>Disk access anywhere is a nice idea</a:t>
            </a:r>
          </a:p>
          <a:p>
            <a:r>
              <a:rPr lang="en-US" dirty="0" smtClean="0"/>
              <a:t>All throw crypto-</a:t>
            </a:r>
            <a:r>
              <a:rPr lang="en-US" dirty="0" err="1" smtClean="0"/>
              <a:t>pixieDust</a:t>
            </a:r>
            <a:r>
              <a:rPr lang="en-US" dirty="0" smtClean="0"/>
              <a:t>-magic words in their marketing documents</a:t>
            </a:r>
          </a:p>
          <a:p>
            <a:r>
              <a:rPr lang="en-US" dirty="0" smtClean="0"/>
              <a:t>For good measure all throw in Web based GUI access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painterOnBuckets-1.jpg"/>
          <p:cNvPicPr>
            <a:picLocks noGrp="1" noChangeAspect="1"/>
          </p:cNvPicPr>
          <p:nvPr>
            <p:ph idx="1"/>
          </p:nvPr>
        </p:nvPicPr>
        <p:blipFill>
          <a:blip r:embed="rId3"/>
          <a:srcRect l="-71903" r="-71903"/>
          <a:stretch>
            <a:fillRect/>
          </a:stretch>
        </p:blipFill>
        <p:spPr>
          <a:xfrm>
            <a:off x="-3706945" y="0"/>
            <a:ext cx="12469964" cy="6858000"/>
          </a:xfrm>
        </p:spPr>
      </p:pic>
      <p:sp>
        <p:nvSpPr>
          <p:cNvPr id="5" name="Rectangle 4"/>
          <p:cNvSpPr/>
          <p:nvPr/>
        </p:nvSpPr>
        <p:spPr>
          <a:xfrm>
            <a:off x="5150390" y="2163518"/>
            <a:ext cx="3993610" cy="2123658"/>
          </a:xfrm>
          <a:prstGeom prst="rect">
            <a:avLst/>
          </a:prstGeom>
        </p:spPr>
        <p:txBody>
          <a:bodyPr wrap="square">
            <a:spAutoFit/>
          </a:bodyPr>
          <a:lstStyle/>
          <a:p>
            <a:pPr algn="ctr"/>
            <a:r>
              <a:rPr lang="en-US" sz="4400" b="1" dirty="0" smtClean="0">
                <a:latin typeface="Helvetica"/>
                <a:cs typeface="Helvetica"/>
              </a:rPr>
              <a:t>Web Apps</a:t>
            </a:r>
          </a:p>
          <a:p>
            <a:pPr algn="ctr"/>
            <a:r>
              <a:rPr lang="en-US" sz="4400" b="1" dirty="0" smtClean="0">
                <a:latin typeface="Helvetica"/>
                <a:cs typeface="Helvetica"/>
              </a:rPr>
              <a:t>+</a:t>
            </a:r>
          </a:p>
          <a:p>
            <a:pPr algn="ctr"/>
            <a:r>
              <a:rPr lang="en-US" sz="4400" b="1" dirty="0" smtClean="0">
                <a:latin typeface="Helvetica"/>
                <a:cs typeface="Helvetica"/>
              </a:rPr>
              <a:t>File Systems</a:t>
            </a:r>
            <a:endParaRPr lang="en-US" sz="44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quir.jpg"/>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4644935" y="354699"/>
            <a:ext cx="4347475" cy="1446550"/>
          </a:xfrm>
          <a:prstGeom prst="rect">
            <a:avLst/>
          </a:prstGeom>
          <a:noFill/>
        </p:spPr>
        <p:txBody>
          <a:bodyPr wrap="square" rtlCol="0">
            <a:spAutoFit/>
          </a:bodyPr>
          <a:lstStyle/>
          <a:p>
            <a:pPr algn="ctr"/>
            <a:r>
              <a:rPr lang="en-US" sz="4400" b="1" dirty="0" smtClean="0">
                <a:latin typeface="Helvetica"/>
                <a:cs typeface="Helvetica"/>
              </a:rPr>
              <a:t>Amazon EC2 Secure Wiping</a:t>
            </a:r>
            <a:endParaRPr lang="en-US" sz="4400" b="1" dirty="0">
              <a:latin typeface="Helvetica"/>
              <a:cs typeface="Helvetic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teekR _ your secured online space.png"/>
          <p:cNvPicPr>
            <a:picLocks noGrp="1" noChangeAspect="1"/>
          </p:cNvPicPr>
          <p:nvPr>
            <p:ph idx="1"/>
          </p:nvPr>
        </p:nvPicPr>
        <p:blipFill>
          <a:blip r:embed="rId3"/>
          <a:srcRect t="-129461" b="-129461"/>
          <a:stretch>
            <a:fillRect/>
          </a:stretch>
        </p:blipFill>
        <p:spPr>
          <a:xfrm>
            <a:off x="226547" y="-241495"/>
            <a:ext cx="4650160" cy="2557409"/>
          </a:xfrm>
        </p:spPr>
      </p:pic>
      <p:pic>
        <p:nvPicPr>
          <p:cNvPr id="5" name="Picture 4" descr="F-Secure acquires Steek SA.png"/>
          <p:cNvPicPr>
            <a:picLocks noChangeAspect="1"/>
          </p:cNvPicPr>
          <p:nvPr/>
        </p:nvPicPr>
        <p:blipFill>
          <a:blip r:embed="rId4"/>
          <a:stretch>
            <a:fillRect/>
          </a:stretch>
        </p:blipFill>
        <p:spPr>
          <a:xfrm>
            <a:off x="2101919" y="1630114"/>
            <a:ext cx="3276600" cy="685800"/>
          </a:xfrm>
          <a:prstGeom prst="rect">
            <a:avLst/>
          </a:prstGeom>
        </p:spPr>
      </p:pic>
      <p:pic>
        <p:nvPicPr>
          <p:cNvPr id="6" name="Picture 5" descr="steekR _ your secured online space-1.png"/>
          <p:cNvPicPr>
            <a:picLocks noChangeAspect="1"/>
          </p:cNvPicPr>
          <p:nvPr/>
        </p:nvPicPr>
        <p:blipFill>
          <a:blip r:embed="rId5"/>
          <a:stretch>
            <a:fillRect/>
          </a:stretch>
        </p:blipFill>
        <p:spPr>
          <a:xfrm>
            <a:off x="889000" y="2622550"/>
            <a:ext cx="7366000" cy="1612900"/>
          </a:xfrm>
          <a:prstGeom prst="rect">
            <a:avLst/>
          </a:prstGeom>
        </p:spPr>
      </p:pic>
      <p:pic>
        <p:nvPicPr>
          <p:cNvPr id="7" name="Picture 6" descr="steek1.png"/>
          <p:cNvPicPr>
            <a:picLocks noChangeAspect="1"/>
          </p:cNvPicPr>
          <p:nvPr/>
        </p:nvPicPr>
        <p:blipFill>
          <a:blip r:embed="rId6"/>
          <a:stretch>
            <a:fillRect/>
          </a:stretch>
        </p:blipFill>
        <p:spPr>
          <a:xfrm>
            <a:off x="0" y="152400"/>
            <a:ext cx="9144000" cy="3831181"/>
          </a:xfrm>
          <a:prstGeom prst="rect">
            <a:avLst/>
          </a:prstGeom>
        </p:spPr>
      </p:pic>
      <p:pic>
        <p:nvPicPr>
          <p:cNvPr id="8" name="Picture 7" descr="steek2.png"/>
          <p:cNvPicPr>
            <a:picLocks noChangeAspect="1"/>
          </p:cNvPicPr>
          <p:nvPr/>
        </p:nvPicPr>
        <p:blipFill>
          <a:blip r:embed="rId7"/>
          <a:stretch>
            <a:fillRect/>
          </a:stretch>
        </p:blipFill>
        <p:spPr>
          <a:xfrm>
            <a:off x="0" y="3013438"/>
            <a:ext cx="9144000" cy="38445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5" name="Picture 4" descr="That’s Broken - …uh… dude, I don’t think that’s right…..png"/>
          <p:cNvPicPr>
            <a:picLocks noChangeAspect="1"/>
          </p:cNvPicPr>
          <p:nvPr/>
        </p:nvPicPr>
        <p:blipFill>
          <a:blip r:embed="rId3"/>
          <a:stretch>
            <a:fillRect/>
          </a:stretch>
        </p:blipFill>
        <p:spPr>
          <a:xfrm>
            <a:off x="2895600" y="5504822"/>
            <a:ext cx="3581400" cy="660400"/>
          </a:xfrm>
          <a:prstGeom prst="rect">
            <a:avLst/>
          </a:prstGeom>
        </p:spPr>
      </p:pic>
      <p:pic>
        <p:nvPicPr>
          <p:cNvPr id="4" name="Content Placeholder 3" descr="Apple - MobileMe - Access and share files from anywhere..png"/>
          <p:cNvPicPr>
            <a:picLocks noGrp="1" noChangeAspect="1"/>
          </p:cNvPicPr>
          <p:nvPr>
            <p:ph idx="1"/>
          </p:nvPr>
        </p:nvPicPr>
        <p:blipFill>
          <a:blip r:embed="rId4"/>
          <a:srcRect l="-59435" r="-59435"/>
          <a:stretch>
            <a:fillRect/>
          </a:stretch>
        </p:blipFill>
        <p:spPr>
          <a:xfrm>
            <a:off x="457200" y="978859"/>
            <a:ext cx="8229600" cy="4525963"/>
          </a:xfrm>
        </p:spPr>
      </p:pic>
      <p:pic>
        <p:nvPicPr>
          <p:cNvPr id="7" name="Picture 6" descr="jrichards-2.png"/>
          <p:cNvPicPr>
            <a:picLocks noChangeAspect="1"/>
          </p:cNvPicPr>
          <p:nvPr/>
        </p:nvPicPr>
        <p:blipFill>
          <a:blip r:embed="rId5"/>
          <a:stretch>
            <a:fillRect/>
          </a:stretch>
        </p:blipFill>
        <p:spPr>
          <a:xfrm>
            <a:off x="-3720721" y="6976100"/>
            <a:ext cx="6069841" cy="5650793"/>
          </a:xfrm>
          <a:prstGeom prst="rect">
            <a:avLst/>
          </a:prstGeom>
        </p:spPr>
      </p:pic>
      <p:pic>
        <p:nvPicPr>
          <p:cNvPr id="8" name="Picture 7" descr="jrichards-3.png"/>
          <p:cNvPicPr>
            <a:picLocks noChangeAspect="1"/>
          </p:cNvPicPr>
          <p:nvPr/>
        </p:nvPicPr>
        <p:blipFill>
          <a:blip r:embed="rId6"/>
          <a:stretch>
            <a:fillRect/>
          </a:stretch>
        </p:blipFill>
        <p:spPr>
          <a:xfrm>
            <a:off x="2895600" y="6976100"/>
            <a:ext cx="8609523" cy="4723809"/>
          </a:xfrm>
          <a:prstGeom prst="rect">
            <a:avLst/>
          </a:prstGeom>
        </p:spPr>
      </p:pic>
      <p:pic>
        <p:nvPicPr>
          <p:cNvPr id="9" name="Picture 8" descr="jrichards-4.png"/>
          <p:cNvPicPr>
            <a:picLocks noChangeAspect="1"/>
          </p:cNvPicPr>
          <p:nvPr/>
        </p:nvPicPr>
        <p:blipFill>
          <a:blip r:embed="rId7"/>
          <a:stretch>
            <a:fillRect/>
          </a:stretch>
        </p:blipFill>
        <p:spPr>
          <a:xfrm>
            <a:off x="-4279451" y="7230068"/>
            <a:ext cx="6628571" cy="5396825"/>
          </a:xfrm>
          <a:prstGeom prst="rect">
            <a:avLst/>
          </a:prstGeom>
        </p:spPr>
      </p:pic>
      <p:pic>
        <p:nvPicPr>
          <p:cNvPr id="10" name="Picture 9" descr="jrichards-5.png"/>
          <p:cNvPicPr>
            <a:picLocks noChangeAspect="1"/>
          </p:cNvPicPr>
          <p:nvPr/>
        </p:nvPicPr>
        <p:blipFill>
          <a:blip r:embed="rId8"/>
          <a:stretch>
            <a:fillRect/>
          </a:stretch>
        </p:blipFill>
        <p:spPr>
          <a:xfrm>
            <a:off x="10210800" y="-2590800"/>
            <a:ext cx="9144000" cy="5832641"/>
          </a:xfrm>
          <a:prstGeom prst="rect">
            <a:avLst/>
          </a:prstGeom>
        </p:spPr>
      </p:pic>
      <p:pic>
        <p:nvPicPr>
          <p:cNvPr id="11" name="Picture 10" descr="jrichards-6.png"/>
          <p:cNvPicPr>
            <a:picLocks noChangeAspect="1"/>
          </p:cNvPicPr>
          <p:nvPr/>
        </p:nvPicPr>
        <p:blipFill>
          <a:blip r:embed="rId9"/>
          <a:stretch>
            <a:fillRect/>
          </a:stretch>
        </p:blipFill>
        <p:spPr>
          <a:xfrm>
            <a:off x="4114800" y="6858000"/>
            <a:ext cx="9144000" cy="387552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LOUD in </a:t>
            </a:r>
            <a:r>
              <a:rPr lang="en-US" dirty="0" err="1" smtClean="0"/>
              <a:t>cLOUD</a:t>
            </a:r>
            <a:r>
              <a:rPr lang="en-US" dirty="0" smtClean="0"/>
              <a:t> security..</a:t>
            </a:r>
            <a:endParaRPr lang="en-US" dirty="0"/>
          </a:p>
        </p:txBody>
      </p:sp>
      <p:sp>
        <p:nvSpPr>
          <p:cNvPr id="3" name="Content Placeholder 2"/>
          <p:cNvSpPr>
            <a:spLocks noGrp="1"/>
          </p:cNvSpPr>
          <p:nvPr>
            <p:ph idx="1"/>
          </p:nvPr>
        </p:nvSpPr>
        <p:spPr/>
        <p:txBody>
          <a:bodyPr/>
          <a:lstStyle/>
          <a:p>
            <a:r>
              <a:rPr lang="en-US" dirty="0" smtClean="0"/>
              <a:t>A bunch of people are talking about “the cloud”</a:t>
            </a:r>
          </a:p>
          <a:p>
            <a:r>
              <a:rPr lang="en-US" dirty="0" smtClean="0"/>
              <a:t>There are large numbers of people who are immediately down on it:</a:t>
            </a:r>
          </a:p>
          <a:p>
            <a:r>
              <a:rPr lang="en-US" dirty="0" smtClean="0"/>
              <a:t>“There is nothing new here”</a:t>
            </a:r>
          </a:p>
          <a:p>
            <a:r>
              <a:rPr lang="en-US" dirty="0" smtClean="0"/>
              <a:t>“Same old, Same old”</a:t>
            </a:r>
          </a:p>
          <a:p>
            <a:r>
              <a:rPr lang="en-US" dirty="0" smtClean="0"/>
              <a:t>If we stand around splitting hairs, we risk missing something important..</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jrichards-1.png"/>
          <p:cNvPicPr>
            <a:picLocks noChangeAspect="1"/>
          </p:cNvPicPr>
          <p:nvPr/>
        </p:nvPicPr>
        <p:blipFill>
          <a:blip r:embed="rId3"/>
          <a:stretch>
            <a:fillRect/>
          </a:stretch>
        </p:blipFill>
        <p:spPr>
          <a:xfrm>
            <a:off x="0" y="931841"/>
            <a:ext cx="9144000" cy="4620000"/>
          </a:xfrm>
          <a:prstGeom prst="rect">
            <a:avLst/>
          </a:prstGeom>
        </p:spPr>
      </p:pic>
      <p:sp>
        <p:nvSpPr>
          <p:cNvPr id="2" name="Title 1"/>
          <p:cNvSpPr>
            <a:spLocks noGrp="1"/>
          </p:cNvSpPr>
          <p:nvPr>
            <p:ph type="title"/>
          </p:nvPr>
        </p:nvSpPr>
        <p:spPr/>
        <p:txBody>
          <a:bodyPr>
            <a:normAutofit fontScale="90000"/>
          </a:bodyPr>
          <a:lstStyle/>
          <a:p>
            <a:endParaRPr lang="en-US"/>
          </a:p>
        </p:txBody>
      </p:sp>
      <p:pic>
        <p:nvPicPr>
          <p:cNvPr id="7" name="Picture 6" descr="jrichards-2.png"/>
          <p:cNvPicPr>
            <a:picLocks noChangeAspect="1"/>
          </p:cNvPicPr>
          <p:nvPr/>
        </p:nvPicPr>
        <p:blipFill>
          <a:blip r:embed="rId4"/>
          <a:stretch>
            <a:fillRect/>
          </a:stretch>
        </p:blipFill>
        <p:spPr>
          <a:xfrm>
            <a:off x="-3720721" y="6976100"/>
            <a:ext cx="6069841" cy="5650793"/>
          </a:xfrm>
          <a:prstGeom prst="rect">
            <a:avLst/>
          </a:prstGeom>
        </p:spPr>
      </p:pic>
      <p:pic>
        <p:nvPicPr>
          <p:cNvPr id="8" name="Picture 7" descr="jrichards-3.png"/>
          <p:cNvPicPr>
            <a:picLocks noChangeAspect="1"/>
          </p:cNvPicPr>
          <p:nvPr/>
        </p:nvPicPr>
        <p:blipFill>
          <a:blip r:embed="rId5"/>
          <a:stretch>
            <a:fillRect/>
          </a:stretch>
        </p:blipFill>
        <p:spPr>
          <a:xfrm>
            <a:off x="2895600" y="6976100"/>
            <a:ext cx="8609523" cy="4723809"/>
          </a:xfrm>
          <a:prstGeom prst="rect">
            <a:avLst/>
          </a:prstGeom>
        </p:spPr>
      </p:pic>
      <p:pic>
        <p:nvPicPr>
          <p:cNvPr id="9" name="Picture 8" descr="jrichards-4.png"/>
          <p:cNvPicPr>
            <a:picLocks noChangeAspect="1"/>
          </p:cNvPicPr>
          <p:nvPr/>
        </p:nvPicPr>
        <p:blipFill>
          <a:blip r:embed="rId6"/>
          <a:stretch>
            <a:fillRect/>
          </a:stretch>
        </p:blipFill>
        <p:spPr>
          <a:xfrm>
            <a:off x="-4279451" y="7230068"/>
            <a:ext cx="6628571" cy="5396825"/>
          </a:xfrm>
          <a:prstGeom prst="rect">
            <a:avLst/>
          </a:prstGeom>
        </p:spPr>
      </p:pic>
      <p:pic>
        <p:nvPicPr>
          <p:cNvPr id="10" name="Picture 9" descr="jrichards-5.png"/>
          <p:cNvPicPr>
            <a:picLocks noChangeAspect="1"/>
          </p:cNvPicPr>
          <p:nvPr/>
        </p:nvPicPr>
        <p:blipFill>
          <a:blip r:embed="rId7"/>
          <a:stretch>
            <a:fillRect/>
          </a:stretch>
        </p:blipFill>
        <p:spPr>
          <a:xfrm>
            <a:off x="10210800" y="-2590800"/>
            <a:ext cx="9144000" cy="5832641"/>
          </a:xfrm>
          <a:prstGeom prst="rect">
            <a:avLst/>
          </a:prstGeom>
        </p:spPr>
      </p:pic>
      <p:pic>
        <p:nvPicPr>
          <p:cNvPr id="11" name="Picture 10" descr="jrichards-6.png"/>
          <p:cNvPicPr>
            <a:picLocks noChangeAspect="1"/>
          </p:cNvPicPr>
          <p:nvPr/>
        </p:nvPicPr>
        <p:blipFill>
          <a:blip r:embed="rId8"/>
          <a:stretch>
            <a:fillRect/>
          </a:stretch>
        </p:blipFill>
        <p:spPr>
          <a:xfrm>
            <a:off x="4114800" y="6858000"/>
            <a:ext cx="9144000" cy="3875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7" name="Picture 6" descr="jrichards-2.png"/>
          <p:cNvPicPr>
            <a:picLocks noChangeAspect="1"/>
          </p:cNvPicPr>
          <p:nvPr/>
        </p:nvPicPr>
        <p:blipFill>
          <a:blip r:embed="rId3"/>
          <a:stretch>
            <a:fillRect/>
          </a:stretch>
        </p:blipFill>
        <p:spPr>
          <a:xfrm>
            <a:off x="1447800" y="776723"/>
            <a:ext cx="5713741" cy="5319277"/>
          </a:xfrm>
          <a:prstGeom prst="rect">
            <a:avLst/>
          </a:prstGeom>
        </p:spPr>
      </p:pic>
      <p:pic>
        <p:nvPicPr>
          <p:cNvPr id="8" name="Picture 7" descr="jrichards-3.png"/>
          <p:cNvPicPr>
            <a:picLocks noChangeAspect="1"/>
          </p:cNvPicPr>
          <p:nvPr/>
        </p:nvPicPr>
        <p:blipFill>
          <a:blip r:embed="rId4"/>
          <a:stretch>
            <a:fillRect/>
          </a:stretch>
        </p:blipFill>
        <p:spPr>
          <a:xfrm>
            <a:off x="2895600" y="6976100"/>
            <a:ext cx="8609523" cy="4723809"/>
          </a:xfrm>
          <a:prstGeom prst="rect">
            <a:avLst/>
          </a:prstGeom>
        </p:spPr>
      </p:pic>
      <p:pic>
        <p:nvPicPr>
          <p:cNvPr id="9" name="Picture 8" descr="jrichards-4.png"/>
          <p:cNvPicPr>
            <a:picLocks noChangeAspect="1"/>
          </p:cNvPicPr>
          <p:nvPr/>
        </p:nvPicPr>
        <p:blipFill>
          <a:blip r:embed="rId5"/>
          <a:stretch>
            <a:fillRect/>
          </a:stretch>
        </p:blipFill>
        <p:spPr>
          <a:xfrm>
            <a:off x="-4279451" y="7230068"/>
            <a:ext cx="6628571" cy="5396825"/>
          </a:xfrm>
          <a:prstGeom prst="rect">
            <a:avLst/>
          </a:prstGeom>
        </p:spPr>
      </p:pic>
      <p:pic>
        <p:nvPicPr>
          <p:cNvPr id="10" name="Picture 9" descr="jrichards-5.png"/>
          <p:cNvPicPr>
            <a:picLocks noChangeAspect="1"/>
          </p:cNvPicPr>
          <p:nvPr/>
        </p:nvPicPr>
        <p:blipFill>
          <a:blip r:embed="rId6"/>
          <a:stretch>
            <a:fillRect/>
          </a:stretch>
        </p:blipFill>
        <p:spPr>
          <a:xfrm>
            <a:off x="8534400" y="-2230521"/>
            <a:ext cx="9144000" cy="5832641"/>
          </a:xfrm>
          <a:prstGeom prst="rect">
            <a:avLst/>
          </a:prstGeom>
        </p:spPr>
      </p:pic>
      <p:pic>
        <p:nvPicPr>
          <p:cNvPr id="11" name="Picture 10" descr="jrichards-6.png"/>
          <p:cNvPicPr>
            <a:picLocks noChangeAspect="1"/>
          </p:cNvPicPr>
          <p:nvPr/>
        </p:nvPicPr>
        <p:blipFill>
          <a:blip r:embed="rId7"/>
          <a:stretch>
            <a:fillRect/>
          </a:stretch>
        </p:blipFill>
        <p:spPr>
          <a:xfrm>
            <a:off x="4114800" y="6858000"/>
            <a:ext cx="9144000" cy="387552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8" name="Picture 7" descr="jrichards-3.png"/>
          <p:cNvPicPr>
            <a:picLocks noChangeAspect="1"/>
          </p:cNvPicPr>
          <p:nvPr/>
        </p:nvPicPr>
        <p:blipFill>
          <a:blip r:embed="rId3"/>
          <a:stretch>
            <a:fillRect/>
          </a:stretch>
        </p:blipFill>
        <p:spPr>
          <a:xfrm>
            <a:off x="457200" y="1240215"/>
            <a:ext cx="8609523" cy="4723809"/>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9" name="Picture 8" descr="jrichards-4.png"/>
          <p:cNvPicPr>
            <a:picLocks noChangeAspect="1"/>
          </p:cNvPicPr>
          <p:nvPr/>
        </p:nvPicPr>
        <p:blipFill>
          <a:blip r:embed="rId3"/>
          <a:stretch>
            <a:fillRect/>
          </a:stretch>
        </p:blipFill>
        <p:spPr>
          <a:xfrm>
            <a:off x="1218371" y="903707"/>
            <a:ext cx="6628571" cy="5396825"/>
          </a:xfrm>
          <a:prstGeom prst="rect">
            <a:avLst/>
          </a:prstGeom>
        </p:spPr>
      </p:pic>
      <p:pic>
        <p:nvPicPr>
          <p:cNvPr id="11" name="Picture 10" descr="jrichards-6.png"/>
          <p:cNvPicPr>
            <a:picLocks noChangeAspect="1"/>
          </p:cNvPicPr>
          <p:nvPr/>
        </p:nvPicPr>
        <p:blipFill>
          <a:blip r:embed="rId4"/>
          <a:stretch>
            <a:fillRect/>
          </a:stretch>
        </p:blipFill>
        <p:spPr>
          <a:xfrm>
            <a:off x="1675571" y="7086600"/>
            <a:ext cx="9144000" cy="387552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11" name="Picture 10" descr="jrichards-6.png"/>
          <p:cNvPicPr>
            <a:picLocks noChangeAspect="1"/>
          </p:cNvPicPr>
          <p:nvPr/>
        </p:nvPicPr>
        <p:blipFill>
          <a:blip r:embed="rId3"/>
          <a:stretch>
            <a:fillRect/>
          </a:stretch>
        </p:blipFill>
        <p:spPr>
          <a:xfrm>
            <a:off x="1675571" y="7086600"/>
            <a:ext cx="9144000" cy="3875528"/>
          </a:xfrm>
          <a:prstGeom prst="rect">
            <a:avLst/>
          </a:prstGeom>
        </p:spPr>
      </p:pic>
      <p:pic>
        <p:nvPicPr>
          <p:cNvPr id="5" name="Picture 4"/>
          <p:cNvPicPr>
            <a:picLocks noChangeAspect="1"/>
          </p:cNvPicPr>
          <p:nvPr/>
        </p:nvPicPr>
        <p:blipFill>
          <a:blip r:embed="rId4"/>
          <a:stretch>
            <a:fillRect/>
          </a:stretch>
        </p:blipFill>
        <p:spPr>
          <a:xfrm>
            <a:off x="-25400" y="304800"/>
            <a:ext cx="9169400" cy="58547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11" name="Picture 10" descr="jrichards-6.png"/>
          <p:cNvPicPr>
            <a:picLocks noChangeAspect="1"/>
          </p:cNvPicPr>
          <p:nvPr/>
        </p:nvPicPr>
        <p:blipFill>
          <a:blip r:embed="rId3"/>
          <a:stretch>
            <a:fillRect/>
          </a:stretch>
        </p:blipFill>
        <p:spPr>
          <a:xfrm>
            <a:off x="0" y="1371600"/>
            <a:ext cx="9144000" cy="387552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ugarSync-storage-solution.jpg"/>
          <p:cNvPicPr>
            <a:picLocks noGrp="1" noChangeAspect="1"/>
          </p:cNvPicPr>
          <p:nvPr>
            <p:ph idx="1"/>
          </p:nvPr>
        </p:nvPicPr>
        <p:blipFill>
          <a:blip r:embed="rId3"/>
          <a:srcRect l="-35233" r="-35233"/>
          <a:stretch>
            <a:fillRect/>
          </a:stretch>
        </p:blipFill>
        <p:spPr>
          <a:xfrm>
            <a:off x="-3256951" y="0"/>
            <a:ext cx="15686088" cy="68580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21_19_19---Road-Diversion-Sign_web.jpg"/>
          <p:cNvPicPr>
            <a:picLocks noGrp="1" noChangeAspect="1"/>
          </p:cNvPicPr>
          <p:nvPr>
            <p:ph idx="1"/>
          </p:nvPr>
        </p:nvPicPr>
        <p:blipFill>
          <a:blip r:embed="rId3"/>
          <a:srcRect l="-10610" r="-10610"/>
          <a:stretch>
            <a:fillRect/>
          </a:stretch>
        </p:blipFill>
        <p:spPr>
          <a:xfrm>
            <a:off x="-984333" y="0"/>
            <a:ext cx="11109375" cy="6858000"/>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457200" y="2307079"/>
            <a:ext cx="1384300" cy="901700"/>
          </a:xfrm>
          <a:prstGeom prst="rect">
            <a:avLst/>
          </a:prstGeom>
        </p:spPr>
      </p:pic>
      <p:pic>
        <p:nvPicPr>
          <p:cNvPr id="5" name="Picture 4"/>
          <p:cNvPicPr>
            <a:picLocks noChangeAspect="1"/>
          </p:cNvPicPr>
          <p:nvPr/>
        </p:nvPicPr>
        <p:blipFill>
          <a:blip r:embed="rId4"/>
          <a:stretch>
            <a:fillRect/>
          </a:stretch>
        </p:blipFill>
        <p:spPr>
          <a:xfrm>
            <a:off x="6656042" y="2307079"/>
            <a:ext cx="2667000" cy="1104900"/>
          </a:xfrm>
          <a:prstGeom prst="rect">
            <a:avLst/>
          </a:prstGeom>
        </p:spPr>
      </p:pic>
      <p:pic>
        <p:nvPicPr>
          <p:cNvPr id="6" name="Picture 5"/>
          <p:cNvPicPr>
            <a:picLocks noChangeAspect="1"/>
          </p:cNvPicPr>
          <p:nvPr/>
        </p:nvPicPr>
        <p:blipFill>
          <a:blip r:embed="rId5"/>
          <a:stretch>
            <a:fillRect/>
          </a:stretch>
        </p:blipFill>
        <p:spPr>
          <a:xfrm>
            <a:off x="2237675" y="2226264"/>
            <a:ext cx="4978400" cy="533400"/>
          </a:xfrm>
          <a:prstGeom prst="rect">
            <a:avLst/>
          </a:prstGeom>
        </p:spPr>
      </p:pic>
      <p:pic>
        <p:nvPicPr>
          <p:cNvPr id="7" name="Picture 6"/>
          <p:cNvPicPr>
            <a:picLocks noChangeAspect="1"/>
          </p:cNvPicPr>
          <p:nvPr/>
        </p:nvPicPr>
        <p:blipFill>
          <a:blip r:embed="rId6"/>
          <a:stretch>
            <a:fillRect/>
          </a:stretch>
        </p:blipFill>
        <p:spPr>
          <a:xfrm>
            <a:off x="2237675" y="3026364"/>
            <a:ext cx="4724400" cy="2933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Picture 3"/>
          <p:cNvPicPr>
            <a:picLocks noChangeAspect="1"/>
          </p:cNvPicPr>
          <p:nvPr/>
        </p:nvPicPr>
        <p:blipFill>
          <a:blip r:embed="rId3"/>
          <a:stretch>
            <a:fillRect/>
          </a:stretch>
        </p:blipFill>
        <p:spPr>
          <a:xfrm>
            <a:off x="457200" y="2307079"/>
            <a:ext cx="1384300" cy="901700"/>
          </a:xfrm>
          <a:prstGeom prst="rect">
            <a:avLst/>
          </a:prstGeom>
        </p:spPr>
      </p:pic>
      <p:pic>
        <p:nvPicPr>
          <p:cNvPr id="5" name="Picture 4"/>
          <p:cNvPicPr>
            <a:picLocks noChangeAspect="1"/>
          </p:cNvPicPr>
          <p:nvPr/>
        </p:nvPicPr>
        <p:blipFill>
          <a:blip r:embed="rId4"/>
          <a:stretch>
            <a:fillRect/>
          </a:stretch>
        </p:blipFill>
        <p:spPr>
          <a:xfrm>
            <a:off x="6656042" y="2307079"/>
            <a:ext cx="2667000" cy="1104900"/>
          </a:xfrm>
          <a:prstGeom prst="rect">
            <a:avLst/>
          </a:prstGeom>
        </p:spPr>
      </p:pic>
      <p:pic>
        <p:nvPicPr>
          <p:cNvPr id="7" name="Picture 6"/>
          <p:cNvPicPr>
            <a:picLocks noChangeAspect="1"/>
          </p:cNvPicPr>
          <p:nvPr/>
        </p:nvPicPr>
        <p:blipFill>
          <a:blip r:embed="rId5"/>
          <a:stretch>
            <a:fillRect/>
          </a:stretch>
        </p:blipFill>
        <p:spPr>
          <a:xfrm>
            <a:off x="2237675" y="3026364"/>
            <a:ext cx="4724400" cy="2933700"/>
          </a:xfrm>
          <a:prstGeom prst="rect">
            <a:avLst/>
          </a:prstGeom>
        </p:spPr>
      </p:pic>
      <p:pic>
        <p:nvPicPr>
          <p:cNvPr id="8" name="Picture 7"/>
          <p:cNvPicPr>
            <a:picLocks noChangeAspect="1"/>
          </p:cNvPicPr>
          <p:nvPr/>
        </p:nvPicPr>
        <p:blipFill>
          <a:blip r:embed="rId6"/>
          <a:stretch>
            <a:fillRect/>
          </a:stretch>
        </p:blipFill>
        <p:spPr>
          <a:xfrm>
            <a:off x="2309950" y="2243464"/>
            <a:ext cx="49784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bush_confuse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4908071" y="0"/>
            <a:ext cx="4029996" cy="2123658"/>
          </a:xfrm>
          <a:prstGeom prst="rect">
            <a:avLst/>
          </a:prstGeom>
          <a:noFill/>
        </p:spPr>
        <p:txBody>
          <a:bodyPr wrap="square" rtlCol="0">
            <a:spAutoFit/>
          </a:bodyPr>
          <a:lstStyle/>
          <a:p>
            <a:pPr algn="r"/>
            <a:r>
              <a:rPr lang="en-US" sz="4400" b="1" dirty="0" smtClean="0">
                <a:latin typeface="Helvetica"/>
                <a:cs typeface="Helvetica"/>
              </a:rPr>
              <a:t>So, what exactly *is* the Cloud?</a:t>
            </a:r>
            <a:endParaRPr lang="en-US" sz="4400" b="1" dirty="0">
              <a:latin typeface="Helvetica"/>
              <a:cs typeface="Helvetic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Picture 3"/>
          <p:cNvPicPr>
            <a:picLocks noChangeAspect="1"/>
          </p:cNvPicPr>
          <p:nvPr/>
        </p:nvPicPr>
        <p:blipFill>
          <a:blip r:embed="rId3"/>
          <a:stretch>
            <a:fillRect/>
          </a:stretch>
        </p:blipFill>
        <p:spPr>
          <a:xfrm>
            <a:off x="457200" y="2307079"/>
            <a:ext cx="1384300" cy="901700"/>
          </a:xfrm>
          <a:prstGeom prst="rect">
            <a:avLst/>
          </a:prstGeom>
        </p:spPr>
      </p:pic>
      <p:pic>
        <p:nvPicPr>
          <p:cNvPr id="5" name="Picture 4"/>
          <p:cNvPicPr>
            <a:picLocks noChangeAspect="1"/>
          </p:cNvPicPr>
          <p:nvPr/>
        </p:nvPicPr>
        <p:blipFill>
          <a:blip r:embed="rId4"/>
          <a:stretch>
            <a:fillRect/>
          </a:stretch>
        </p:blipFill>
        <p:spPr>
          <a:xfrm>
            <a:off x="6656042" y="2307079"/>
            <a:ext cx="2667000" cy="1104900"/>
          </a:xfrm>
          <a:prstGeom prst="rect">
            <a:avLst/>
          </a:prstGeom>
        </p:spPr>
      </p:pic>
      <p:pic>
        <p:nvPicPr>
          <p:cNvPr id="8" name="Picture 7"/>
          <p:cNvPicPr>
            <a:picLocks noChangeAspect="1"/>
          </p:cNvPicPr>
          <p:nvPr/>
        </p:nvPicPr>
        <p:blipFill>
          <a:blip r:embed="rId5"/>
          <a:stretch>
            <a:fillRect/>
          </a:stretch>
        </p:blipFill>
        <p:spPr>
          <a:xfrm>
            <a:off x="2309950" y="2243464"/>
            <a:ext cx="4978400" cy="533400"/>
          </a:xfrm>
          <a:prstGeom prst="rect">
            <a:avLst/>
          </a:prstGeom>
        </p:spPr>
      </p:pic>
      <p:pic>
        <p:nvPicPr>
          <p:cNvPr id="9" name="Picture 8"/>
          <p:cNvPicPr>
            <a:picLocks noChangeAspect="1"/>
          </p:cNvPicPr>
          <p:nvPr/>
        </p:nvPicPr>
        <p:blipFill>
          <a:blip r:embed="rId6"/>
          <a:stretch>
            <a:fillRect/>
          </a:stretch>
        </p:blipFill>
        <p:spPr>
          <a:xfrm>
            <a:off x="2309950" y="2264112"/>
            <a:ext cx="4978400" cy="533400"/>
          </a:xfrm>
          <a:prstGeom prst="rect">
            <a:avLst/>
          </a:prstGeom>
        </p:spPr>
      </p:pic>
      <p:pic>
        <p:nvPicPr>
          <p:cNvPr id="10" name="Picture 9"/>
          <p:cNvPicPr>
            <a:picLocks noChangeAspect="1"/>
          </p:cNvPicPr>
          <p:nvPr/>
        </p:nvPicPr>
        <p:blipFill>
          <a:blip r:embed="rId7"/>
          <a:stretch>
            <a:fillRect/>
          </a:stretch>
        </p:blipFill>
        <p:spPr>
          <a:xfrm>
            <a:off x="2261425" y="3035846"/>
            <a:ext cx="4724400" cy="2933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Picture 3"/>
          <p:cNvPicPr>
            <a:picLocks noChangeAspect="1"/>
          </p:cNvPicPr>
          <p:nvPr/>
        </p:nvPicPr>
        <p:blipFill>
          <a:blip r:embed="rId3"/>
          <a:stretch>
            <a:fillRect/>
          </a:stretch>
        </p:blipFill>
        <p:spPr>
          <a:xfrm>
            <a:off x="457200" y="2307079"/>
            <a:ext cx="1384300" cy="901700"/>
          </a:xfrm>
          <a:prstGeom prst="rect">
            <a:avLst/>
          </a:prstGeom>
        </p:spPr>
      </p:pic>
      <p:pic>
        <p:nvPicPr>
          <p:cNvPr id="5" name="Picture 4"/>
          <p:cNvPicPr>
            <a:picLocks noChangeAspect="1"/>
          </p:cNvPicPr>
          <p:nvPr/>
        </p:nvPicPr>
        <p:blipFill>
          <a:blip r:embed="rId4"/>
          <a:stretch>
            <a:fillRect/>
          </a:stretch>
        </p:blipFill>
        <p:spPr>
          <a:xfrm>
            <a:off x="6656042" y="2307079"/>
            <a:ext cx="2667000" cy="1104900"/>
          </a:xfrm>
          <a:prstGeom prst="rect">
            <a:avLst/>
          </a:prstGeom>
        </p:spPr>
      </p:pic>
      <p:pic>
        <p:nvPicPr>
          <p:cNvPr id="11" name="Picture 10"/>
          <p:cNvPicPr>
            <a:picLocks noChangeAspect="1"/>
          </p:cNvPicPr>
          <p:nvPr/>
        </p:nvPicPr>
        <p:blipFill>
          <a:blip r:embed="rId5"/>
          <a:stretch>
            <a:fillRect/>
          </a:stretch>
        </p:blipFill>
        <p:spPr>
          <a:xfrm>
            <a:off x="1949450" y="2307079"/>
            <a:ext cx="5245100" cy="533400"/>
          </a:xfrm>
          <a:prstGeom prst="rect">
            <a:avLst/>
          </a:prstGeom>
        </p:spPr>
      </p:pic>
      <p:pic>
        <p:nvPicPr>
          <p:cNvPr id="12" name="Picture 11"/>
          <p:cNvPicPr>
            <a:picLocks noChangeAspect="1"/>
          </p:cNvPicPr>
          <p:nvPr/>
        </p:nvPicPr>
        <p:blipFill>
          <a:blip r:embed="rId6"/>
          <a:stretch>
            <a:fillRect/>
          </a:stretch>
        </p:blipFill>
        <p:spPr>
          <a:xfrm>
            <a:off x="2199475" y="2840479"/>
            <a:ext cx="4724400" cy="2933700"/>
          </a:xfrm>
          <a:prstGeom prst="rect">
            <a:avLst/>
          </a:prstGeom>
        </p:spPr>
      </p:pic>
      <p:pic>
        <p:nvPicPr>
          <p:cNvPr id="13" name="Picture 12"/>
          <p:cNvPicPr>
            <a:picLocks noChangeAspect="1"/>
          </p:cNvPicPr>
          <p:nvPr/>
        </p:nvPicPr>
        <p:blipFill>
          <a:blip r:embed="rId7"/>
          <a:stretch>
            <a:fillRect/>
          </a:stretch>
        </p:blipFill>
        <p:spPr>
          <a:xfrm>
            <a:off x="1949450" y="5774179"/>
            <a:ext cx="1346200" cy="177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Picture 3"/>
          <p:cNvPicPr>
            <a:picLocks noChangeAspect="1"/>
          </p:cNvPicPr>
          <p:nvPr/>
        </p:nvPicPr>
        <p:blipFill>
          <a:blip r:embed="rId3"/>
          <a:stretch>
            <a:fillRect/>
          </a:stretch>
        </p:blipFill>
        <p:spPr>
          <a:xfrm>
            <a:off x="457200" y="2307079"/>
            <a:ext cx="1384300" cy="901700"/>
          </a:xfrm>
          <a:prstGeom prst="rect">
            <a:avLst/>
          </a:prstGeom>
        </p:spPr>
      </p:pic>
      <p:pic>
        <p:nvPicPr>
          <p:cNvPr id="5" name="Picture 4"/>
          <p:cNvPicPr>
            <a:picLocks noChangeAspect="1"/>
          </p:cNvPicPr>
          <p:nvPr/>
        </p:nvPicPr>
        <p:blipFill>
          <a:blip r:embed="rId4"/>
          <a:stretch>
            <a:fillRect/>
          </a:stretch>
        </p:blipFill>
        <p:spPr>
          <a:xfrm>
            <a:off x="6656042" y="2307079"/>
            <a:ext cx="2667000" cy="1104900"/>
          </a:xfrm>
          <a:prstGeom prst="rect">
            <a:avLst/>
          </a:prstGeom>
        </p:spPr>
      </p:pic>
      <p:pic>
        <p:nvPicPr>
          <p:cNvPr id="12" name="Picture 11"/>
          <p:cNvPicPr>
            <a:picLocks noChangeAspect="1"/>
          </p:cNvPicPr>
          <p:nvPr/>
        </p:nvPicPr>
        <p:blipFill>
          <a:blip r:embed="rId5"/>
          <a:stretch>
            <a:fillRect/>
          </a:stretch>
        </p:blipFill>
        <p:spPr>
          <a:xfrm>
            <a:off x="2199475" y="2840479"/>
            <a:ext cx="4724400" cy="2933700"/>
          </a:xfrm>
          <a:prstGeom prst="rect">
            <a:avLst/>
          </a:prstGeom>
        </p:spPr>
      </p:pic>
      <p:pic>
        <p:nvPicPr>
          <p:cNvPr id="13" name="Picture 12"/>
          <p:cNvPicPr>
            <a:picLocks noChangeAspect="1"/>
          </p:cNvPicPr>
          <p:nvPr/>
        </p:nvPicPr>
        <p:blipFill>
          <a:blip r:embed="rId6"/>
          <a:stretch>
            <a:fillRect/>
          </a:stretch>
        </p:blipFill>
        <p:spPr>
          <a:xfrm>
            <a:off x="1949450" y="5774179"/>
            <a:ext cx="1346200" cy="177800"/>
          </a:xfrm>
          <a:prstGeom prst="rect">
            <a:avLst/>
          </a:prstGeom>
        </p:spPr>
      </p:pic>
      <p:pic>
        <p:nvPicPr>
          <p:cNvPr id="10" name="Picture 9"/>
          <p:cNvPicPr>
            <a:picLocks noChangeAspect="1"/>
          </p:cNvPicPr>
          <p:nvPr/>
        </p:nvPicPr>
        <p:blipFill>
          <a:blip r:embed="rId7"/>
          <a:stretch>
            <a:fillRect/>
          </a:stretch>
        </p:blipFill>
        <p:spPr>
          <a:xfrm>
            <a:off x="2199475" y="2040379"/>
            <a:ext cx="4978400" cy="533400"/>
          </a:xfrm>
          <a:prstGeom prst="rect">
            <a:avLst/>
          </a:prstGeom>
        </p:spPr>
      </p:pic>
      <p:pic>
        <p:nvPicPr>
          <p:cNvPr id="14" name="Picture 13"/>
          <p:cNvPicPr>
            <a:picLocks noChangeAspect="1"/>
          </p:cNvPicPr>
          <p:nvPr/>
        </p:nvPicPr>
        <p:blipFill>
          <a:blip r:embed="rId8"/>
          <a:stretch>
            <a:fillRect/>
          </a:stretch>
        </p:blipFill>
        <p:spPr>
          <a:xfrm>
            <a:off x="1949450" y="6122777"/>
            <a:ext cx="1308100" cy="177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Picture 3"/>
          <p:cNvPicPr>
            <a:picLocks noChangeAspect="1"/>
          </p:cNvPicPr>
          <p:nvPr/>
        </p:nvPicPr>
        <p:blipFill>
          <a:blip r:embed="rId3"/>
          <a:stretch>
            <a:fillRect/>
          </a:stretch>
        </p:blipFill>
        <p:spPr>
          <a:xfrm>
            <a:off x="457200" y="2307079"/>
            <a:ext cx="1384300" cy="901700"/>
          </a:xfrm>
          <a:prstGeom prst="rect">
            <a:avLst/>
          </a:prstGeom>
        </p:spPr>
      </p:pic>
      <p:pic>
        <p:nvPicPr>
          <p:cNvPr id="5" name="Picture 4"/>
          <p:cNvPicPr>
            <a:picLocks noChangeAspect="1"/>
          </p:cNvPicPr>
          <p:nvPr/>
        </p:nvPicPr>
        <p:blipFill>
          <a:blip r:embed="rId4"/>
          <a:stretch>
            <a:fillRect/>
          </a:stretch>
        </p:blipFill>
        <p:spPr>
          <a:xfrm>
            <a:off x="6656042" y="2307079"/>
            <a:ext cx="2667000" cy="1104900"/>
          </a:xfrm>
          <a:prstGeom prst="rect">
            <a:avLst/>
          </a:prstGeom>
        </p:spPr>
      </p:pic>
      <p:grpSp>
        <p:nvGrpSpPr>
          <p:cNvPr id="3" name="Group 7"/>
          <p:cNvGrpSpPr/>
          <p:nvPr/>
        </p:nvGrpSpPr>
        <p:grpSpPr>
          <a:xfrm>
            <a:off x="1949450" y="1411729"/>
            <a:ext cx="5245100" cy="3467100"/>
            <a:chOff x="1949450" y="1411729"/>
            <a:chExt cx="5245100" cy="3467100"/>
          </a:xfrm>
        </p:grpSpPr>
        <p:pic>
          <p:nvPicPr>
            <p:cNvPr id="11" name="Picture 10"/>
            <p:cNvPicPr>
              <a:picLocks noChangeAspect="1"/>
            </p:cNvPicPr>
            <p:nvPr/>
          </p:nvPicPr>
          <p:blipFill>
            <a:blip r:embed="rId5"/>
            <a:stretch>
              <a:fillRect/>
            </a:stretch>
          </p:blipFill>
          <p:spPr>
            <a:xfrm>
              <a:off x="1949450" y="1411729"/>
              <a:ext cx="5245100" cy="533400"/>
            </a:xfrm>
            <a:prstGeom prst="rect">
              <a:avLst/>
            </a:prstGeom>
          </p:spPr>
        </p:pic>
        <p:pic>
          <p:nvPicPr>
            <p:cNvPr id="12" name="Picture 11"/>
            <p:cNvPicPr>
              <a:picLocks noChangeAspect="1"/>
            </p:cNvPicPr>
            <p:nvPr/>
          </p:nvPicPr>
          <p:blipFill>
            <a:blip r:embed="rId6"/>
            <a:stretch>
              <a:fillRect/>
            </a:stretch>
          </p:blipFill>
          <p:spPr>
            <a:xfrm>
              <a:off x="2199475" y="1945129"/>
              <a:ext cx="4724400" cy="2933700"/>
            </a:xfrm>
            <a:prstGeom prst="rect">
              <a:avLst/>
            </a:prstGeom>
          </p:spPr>
        </p:pic>
      </p:grpSp>
      <p:pic>
        <p:nvPicPr>
          <p:cNvPr id="10" name="Picture 9"/>
          <p:cNvPicPr>
            <a:picLocks noChangeAspect="1"/>
          </p:cNvPicPr>
          <p:nvPr/>
        </p:nvPicPr>
        <p:blipFill>
          <a:blip r:embed="rId7"/>
          <a:stretch>
            <a:fillRect/>
          </a:stretch>
        </p:blipFill>
        <p:spPr>
          <a:xfrm>
            <a:off x="2217025" y="2308772"/>
            <a:ext cx="4978400" cy="1270000"/>
          </a:xfrm>
          <a:prstGeom prst="rect">
            <a:avLst/>
          </a:prstGeom>
        </p:spPr>
      </p:pic>
      <p:pic>
        <p:nvPicPr>
          <p:cNvPr id="14" name="Picture 13"/>
          <p:cNvPicPr>
            <a:picLocks noChangeAspect="1"/>
          </p:cNvPicPr>
          <p:nvPr/>
        </p:nvPicPr>
        <p:blipFill>
          <a:blip r:embed="rId8"/>
          <a:stretch>
            <a:fillRect/>
          </a:stretch>
        </p:blipFill>
        <p:spPr>
          <a:xfrm>
            <a:off x="2278975" y="3712836"/>
            <a:ext cx="4978400" cy="1270000"/>
          </a:xfrm>
          <a:prstGeom prst="rect">
            <a:avLst/>
          </a:prstGeom>
        </p:spPr>
      </p:pic>
      <p:pic>
        <p:nvPicPr>
          <p:cNvPr id="16" name="Picture 15"/>
          <p:cNvPicPr>
            <a:picLocks noChangeAspect="1"/>
          </p:cNvPicPr>
          <p:nvPr/>
        </p:nvPicPr>
        <p:blipFill>
          <a:blip r:embed="rId9"/>
          <a:stretch>
            <a:fillRect/>
          </a:stretch>
        </p:blipFill>
        <p:spPr>
          <a:xfrm>
            <a:off x="457200" y="2230879"/>
            <a:ext cx="1384300" cy="1181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5850" y="1419226"/>
            <a:ext cx="1384300" cy="901700"/>
          </a:xfrm>
          <a:prstGeom prst="rect">
            <a:avLst/>
          </a:prstGeom>
        </p:spPr>
      </p:pic>
      <p:pic>
        <p:nvPicPr>
          <p:cNvPr id="5" name="Picture 4"/>
          <p:cNvPicPr>
            <a:picLocks noChangeAspect="1"/>
          </p:cNvPicPr>
          <p:nvPr/>
        </p:nvPicPr>
        <p:blipFill>
          <a:blip r:embed="rId4"/>
          <a:stretch>
            <a:fillRect/>
          </a:stretch>
        </p:blipFill>
        <p:spPr>
          <a:xfrm>
            <a:off x="6662850" y="1317626"/>
            <a:ext cx="2667000" cy="1104900"/>
          </a:xfrm>
          <a:prstGeom prst="rect">
            <a:avLst/>
          </a:prstGeom>
        </p:spPr>
      </p:pic>
      <p:pic>
        <p:nvPicPr>
          <p:cNvPr id="6" name="Picture 5"/>
          <p:cNvPicPr>
            <a:picLocks noChangeAspect="1"/>
          </p:cNvPicPr>
          <p:nvPr/>
        </p:nvPicPr>
        <p:blipFill>
          <a:blip r:embed="rId5"/>
          <a:stretch>
            <a:fillRect/>
          </a:stretch>
        </p:blipFill>
        <p:spPr>
          <a:xfrm>
            <a:off x="2134426" y="281865"/>
            <a:ext cx="4978400" cy="533400"/>
          </a:xfrm>
          <a:prstGeom prst="rect">
            <a:avLst/>
          </a:prstGeom>
        </p:spPr>
      </p:pic>
      <p:pic>
        <p:nvPicPr>
          <p:cNvPr id="10" name="Picture 9"/>
          <p:cNvPicPr>
            <a:picLocks noChangeAspect="1"/>
          </p:cNvPicPr>
          <p:nvPr/>
        </p:nvPicPr>
        <p:blipFill>
          <a:blip r:embed="rId6"/>
          <a:stretch>
            <a:fillRect/>
          </a:stretch>
        </p:blipFill>
        <p:spPr>
          <a:xfrm>
            <a:off x="2134426" y="945962"/>
            <a:ext cx="4978400" cy="533400"/>
          </a:xfrm>
          <a:prstGeom prst="rect">
            <a:avLst/>
          </a:prstGeom>
        </p:spPr>
      </p:pic>
      <p:pic>
        <p:nvPicPr>
          <p:cNvPr id="11" name="Picture 10"/>
          <p:cNvPicPr>
            <a:picLocks noChangeAspect="1"/>
          </p:cNvPicPr>
          <p:nvPr/>
        </p:nvPicPr>
        <p:blipFill>
          <a:blip r:embed="rId7"/>
          <a:stretch>
            <a:fillRect/>
          </a:stretch>
        </p:blipFill>
        <p:spPr>
          <a:xfrm>
            <a:off x="2134426" y="1682562"/>
            <a:ext cx="4978400" cy="533400"/>
          </a:xfrm>
          <a:prstGeom prst="rect">
            <a:avLst/>
          </a:prstGeom>
        </p:spPr>
      </p:pic>
      <p:pic>
        <p:nvPicPr>
          <p:cNvPr id="12" name="Picture 11"/>
          <p:cNvPicPr>
            <a:picLocks noChangeAspect="1"/>
          </p:cNvPicPr>
          <p:nvPr/>
        </p:nvPicPr>
        <p:blipFill>
          <a:blip r:embed="rId8"/>
          <a:stretch>
            <a:fillRect/>
          </a:stretch>
        </p:blipFill>
        <p:spPr>
          <a:xfrm>
            <a:off x="2113775" y="2398308"/>
            <a:ext cx="4978400" cy="533400"/>
          </a:xfrm>
          <a:prstGeom prst="rect">
            <a:avLst/>
          </a:prstGeom>
        </p:spPr>
      </p:pic>
      <p:pic>
        <p:nvPicPr>
          <p:cNvPr id="13" name="Picture 12"/>
          <p:cNvPicPr>
            <a:picLocks noChangeAspect="1"/>
          </p:cNvPicPr>
          <p:nvPr/>
        </p:nvPicPr>
        <p:blipFill>
          <a:blip r:embed="rId9"/>
          <a:stretch>
            <a:fillRect/>
          </a:stretch>
        </p:blipFill>
        <p:spPr>
          <a:xfrm>
            <a:off x="2082800" y="3217852"/>
            <a:ext cx="4978400" cy="533400"/>
          </a:xfrm>
          <a:prstGeom prst="rect">
            <a:avLst/>
          </a:prstGeom>
        </p:spPr>
      </p:pic>
      <p:pic>
        <p:nvPicPr>
          <p:cNvPr id="14" name="Picture 13"/>
          <p:cNvPicPr>
            <a:picLocks noChangeAspect="1"/>
          </p:cNvPicPr>
          <p:nvPr/>
        </p:nvPicPr>
        <p:blipFill>
          <a:blip r:embed="rId10"/>
          <a:stretch>
            <a:fillRect/>
          </a:stretch>
        </p:blipFill>
        <p:spPr>
          <a:xfrm>
            <a:off x="2075575" y="3895788"/>
            <a:ext cx="4724400" cy="297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5850" y="1419226"/>
            <a:ext cx="1384300" cy="901700"/>
          </a:xfrm>
          <a:prstGeom prst="rect">
            <a:avLst/>
          </a:prstGeom>
        </p:spPr>
      </p:pic>
      <p:pic>
        <p:nvPicPr>
          <p:cNvPr id="5" name="Picture 4"/>
          <p:cNvPicPr>
            <a:picLocks noChangeAspect="1"/>
          </p:cNvPicPr>
          <p:nvPr/>
        </p:nvPicPr>
        <p:blipFill>
          <a:blip r:embed="rId4"/>
          <a:stretch>
            <a:fillRect/>
          </a:stretch>
        </p:blipFill>
        <p:spPr>
          <a:xfrm>
            <a:off x="6662850" y="1317626"/>
            <a:ext cx="2667000" cy="1104900"/>
          </a:xfrm>
          <a:prstGeom prst="rect">
            <a:avLst/>
          </a:prstGeom>
        </p:spPr>
      </p:pic>
      <p:pic>
        <p:nvPicPr>
          <p:cNvPr id="6" name="Picture 5"/>
          <p:cNvPicPr>
            <a:picLocks noChangeAspect="1"/>
          </p:cNvPicPr>
          <p:nvPr/>
        </p:nvPicPr>
        <p:blipFill>
          <a:blip r:embed="rId5"/>
          <a:stretch>
            <a:fillRect/>
          </a:stretch>
        </p:blipFill>
        <p:spPr>
          <a:xfrm>
            <a:off x="2134426" y="653529"/>
            <a:ext cx="4978400" cy="533400"/>
          </a:xfrm>
          <a:prstGeom prst="rect">
            <a:avLst/>
          </a:prstGeom>
        </p:spPr>
      </p:pic>
      <p:pic>
        <p:nvPicPr>
          <p:cNvPr id="7" name="Picture 6"/>
          <p:cNvPicPr>
            <a:picLocks noChangeAspect="1"/>
          </p:cNvPicPr>
          <p:nvPr/>
        </p:nvPicPr>
        <p:blipFill>
          <a:blip r:embed="rId6"/>
          <a:stretch>
            <a:fillRect/>
          </a:stretch>
        </p:blipFill>
        <p:spPr>
          <a:xfrm>
            <a:off x="1943926" y="1383103"/>
            <a:ext cx="5168900" cy="3289300"/>
          </a:xfrm>
          <a:prstGeom prst="rect">
            <a:avLst/>
          </a:prstGeom>
        </p:spPr>
      </p:pic>
      <p:pic>
        <p:nvPicPr>
          <p:cNvPr id="8" name="Picture 7"/>
          <p:cNvPicPr>
            <a:picLocks noChangeAspect="1"/>
          </p:cNvPicPr>
          <p:nvPr/>
        </p:nvPicPr>
        <p:blipFill>
          <a:blip r:embed="rId7"/>
          <a:stretch>
            <a:fillRect/>
          </a:stretch>
        </p:blipFill>
        <p:spPr>
          <a:xfrm>
            <a:off x="2134426" y="4672403"/>
            <a:ext cx="4991100" cy="952500"/>
          </a:xfrm>
          <a:prstGeom prst="rect">
            <a:avLst/>
          </a:prstGeom>
        </p:spPr>
      </p:pic>
      <p:pic>
        <p:nvPicPr>
          <p:cNvPr id="9" name="Picture 8"/>
          <p:cNvPicPr>
            <a:picLocks noChangeAspect="1"/>
          </p:cNvPicPr>
          <p:nvPr/>
        </p:nvPicPr>
        <p:blipFill>
          <a:blip r:embed="rId8"/>
          <a:stretch>
            <a:fillRect/>
          </a:stretch>
        </p:blipFill>
        <p:spPr>
          <a:xfrm>
            <a:off x="2134426" y="5734576"/>
            <a:ext cx="4724400" cy="596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5850" y="1419226"/>
            <a:ext cx="1384300" cy="901700"/>
          </a:xfrm>
          <a:prstGeom prst="rect">
            <a:avLst/>
          </a:prstGeom>
        </p:spPr>
      </p:pic>
      <p:pic>
        <p:nvPicPr>
          <p:cNvPr id="5" name="Picture 4"/>
          <p:cNvPicPr>
            <a:picLocks noChangeAspect="1"/>
          </p:cNvPicPr>
          <p:nvPr/>
        </p:nvPicPr>
        <p:blipFill>
          <a:blip r:embed="rId3"/>
          <a:stretch>
            <a:fillRect/>
          </a:stretch>
        </p:blipFill>
        <p:spPr>
          <a:xfrm>
            <a:off x="6662850" y="1317626"/>
            <a:ext cx="2667000" cy="1104900"/>
          </a:xfrm>
          <a:prstGeom prst="rect">
            <a:avLst/>
          </a:prstGeom>
        </p:spPr>
      </p:pic>
      <p:grpSp>
        <p:nvGrpSpPr>
          <p:cNvPr id="2" name="Group 9"/>
          <p:cNvGrpSpPr/>
          <p:nvPr/>
        </p:nvGrpSpPr>
        <p:grpSpPr>
          <a:xfrm>
            <a:off x="1943926" y="653529"/>
            <a:ext cx="5168900" cy="4018874"/>
            <a:chOff x="1943926" y="653529"/>
            <a:chExt cx="5168900" cy="4018874"/>
          </a:xfrm>
        </p:grpSpPr>
        <p:pic>
          <p:nvPicPr>
            <p:cNvPr id="6" name="Picture 5"/>
            <p:cNvPicPr>
              <a:picLocks noChangeAspect="1"/>
            </p:cNvPicPr>
            <p:nvPr/>
          </p:nvPicPr>
          <p:blipFill>
            <a:blip r:embed="rId4"/>
            <a:stretch>
              <a:fillRect/>
            </a:stretch>
          </p:blipFill>
          <p:spPr>
            <a:xfrm>
              <a:off x="2134426" y="653529"/>
              <a:ext cx="4978400" cy="533400"/>
            </a:xfrm>
            <a:prstGeom prst="rect">
              <a:avLst/>
            </a:prstGeom>
          </p:spPr>
        </p:pic>
        <p:pic>
          <p:nvPicPr>
            <p:cNvPr id="7" name="Picture 6"/>
            <p:cNvPicPr>
              <a:picLocks noChangeAspect="1"/>
            </p:cNvPicPr>
            <p:nvPr/>
          </p:nvPicPr>
          <p:blipFill>
            <a:blip r:embed="rId5"/>
            <a:stretch>
              <a:fillRect/>
            </a:stretch>
          </p:blipFill>
          <p:spPr>
            <a:xfrm>
              <a:off x="1943926" y="1383103"/>
              <a:ext cx="5168900" cy="3289300"/>
            </a:xfrm>
            <a:prstGeom prst="rect">
              <a:avLst/>
            </a:prstGeom>
          </p:spPr>
        </p:pic>
      </p:grpSp>
      <p:pic>
        <p:nvPicPr>
          <p:cNvPr id="11" name="Picture 10"/>
          <p:cNvPicPr>
            <a:picLocks noChangeAspect="1"/>
          </p:cNvPicPr>
          <p:nvPr/>
        </p:nvPicPr>
        <p:blipFill>
          <a:blip r:embed="rId6"/>
          <a:stretch>
            <a:fillRect/>
          </a:stretch>
        </p:blipFill>
        <p:spPr>
          <a:xfrm>
            <a:off x="2025650" y="616308"/>
            <a:ext cx="5092700" cy="3911600"/>
          </a:xfrm>
          <a:prstGeom prst="rect">
            <a:avLst/>
          </a:prstGeom>
        </p:spPr>
      </p:pic>
      <p:pic>
        <p:nvPicPr>
          <p:cNvPr id="12" name="Picture 11"/>
          <p:cNvPicPr>
            <a:picLocks noChangeAspect="1"/>
          </p:cNvPicPr>
          <p:nvPr/>
        </p:nvPicPr>
        <p:blipFill>
          <a:blip r:embed="rId7"/>
          <a:stretch>
            <a:fillRect/>
          </a:stretch>
        </p:blipFill>
        <p:spPr>
          <a:xfrm>
            <a:off x="2134426" y="4823755"/>
            <a:ext cx="4724400" cy="596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accel="50000" decel="5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a:blip r:embed="rId3"/>
          <a:stretch>
            <a:fillRect/>
          </a:stretch>
        </p:blipFill>
        <p:spPr>
          <a:xfrm>
            <a:off x="1520525" y="2851150"/>
            <a:ext cx="6960870" cy="1040130"/>
          </a:xfrm>
          <a:prstGeom prst="rect">
            <a:avLst/>
          </a:prstGeom>
        </p:spPr>
      </p:pic>
      <p:pic>
        <p:nvPicPr>
          <p:cNvPr id="8" name="Picture 7"/>
          <p:cNvPicPr>
            <a:picLocks noChangeAspect="1"/>
          </p:cNvPicPr>
          <p:nvPr/>
        </p:nvPicPr>
        <p:blipFill>
          <a:blip r:embed="rId4"/>
          <a:stretch>
            <a:fillRect/>
          </a:stretch>
        </p:blipFill>
        <p:spPr>
          <a:xfrm>
            <a:off x="704850" y="2152650"/>
            <a:ext cx="6960870" cy="2297430"/>
          </a:xfrm>
          <a:prstGeom prst="rect">
            <a:avLst/>
          </a:prstGeom>
        </p:spPr>
      </p:pic>
      <p:pic>
        <p:nvPicPr>
          <p:cNvPr id="9" name="Picture 8"/>
          <p:cNvPicPr>
            <a:picLocks noChangeAspect="1"/>
          </p:cNvPicPr>
          <p:nvPr/>
        </p:nvPicPr>
        <p:blipFill>
          <a:blip r:embed="rId5"/>
          <a:stretch>
            <a:fillRect/>
          </a:stretch>
        </p:blipFill>
        <p:spPr>
          <a:xfrm>
            <a:off x="704850" y="1289050"/>
            <a:ext cx="6960870" cy="3851910"/>
          </a:xfrm>
          <a:prstGeom prst="rect">
            <a:avLst/>
          </a:prstGeom>
        </p:spPr>
      </p:pic>
      <p:pic>
        <p:nvPicPr>
          <p:cNvPr id="10" name="Picture 9"/>
          <p:cNvPicPr>
            <a:picLocks noChangeAspect="1"/>
          </p:cNvPicPr>
          <p:nvPr/>
        </p:nvPicPr>
        <p:blipFill>
          <a:blip r:embed="rId6"/>
          <a:stretch>
            <a:fillRect/>
          </a:stretch>
        </p:blipFill>
        <p:spPr>
          <a:xfrm>
            <a:off x="704850" y="869950"/>
            <a:ext cx="6960870" cy="4606290"/>
          </a:xfrm>
          <a:prstGeom prst="rect">
            <a:avLst/>
          </a:prstGeom>
        </p:spPr>
      </p:pic>
      <p:pic>
        <p:nvPicPr>
          <p:cNvPr id="11" name="Picture 10"/>
          <p:cNvPicPr>
            <a:picLocks noChangeAspect="1"/>
          </p:cNvPicPr>
          <p:nvPr/>
        </p:nvPicPr>
        <p:blipFill>
          <a:blip r:embed="rId7"/>
          <a:stretch>
            <a:fillRect/>
          </a:stretch>
        </p:blipFill>
        <p:spPr>
          <a:xfrm>
            <a:off x="704850" y="57150"/>
            <a:ext cx="6960870" cy="6069330"/>
          </a:xfrm>
          <a:prstGeom prst="rect">
            <a:avLst/>
          </a:prstGeom>
        </p:spPr>
      </p:pic>
      <p:pic>
        <p:nvPicPr>
          <p:cNvPr id="12" name="Picture 11"/>
          <p:cNvPicPr>
            <a:picLocks noChangeAspect="1"/>
          </p:cNvPicPr>
          <p:nvPr/>
        </p:nvPicPr>
        <p:blipFill>
          <a:blip r:embed="rId8"/>
          <a:stretch>
            <a:fillRect/>
          </a:stretch>
        </p:blipFill>
        <p:spPr>
          <a:xfrm>
            <a:off x="704850" y="-755650"/>
            <a:ext cx="6960870" cy="7532370"/>
          </a:xfrm>
          <a:prstGeom prst="rect">
            <a:avLst/>
          </a:prstGeom>
        </p:spPr>
      </p:pic>
      <p:pic>
        <p:nvPicPr>
          <p:cNvPr id="13" name="Picture 12"/>
          <p:cNvPicPr>
            <a:picLocks noChangeAspect="1"/>
          </p:cNvPicPr>
          <p:nvPr/>
        </p:nvPicPr>
        <p:blipFill>
          <a:blip r:embed="rId9"/>
          <a:stretch>
            <a:fillRect/>
          </a:stretch>
        </p:blipFill>
        <p:spPr>
          <a:xfrm>
            <a:off x="704856" y="-167176"/>
            <a:ext cx="6574155" cy="7113905"/>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ugarSync-storage-solution.jpg"/>
          <p:cNvPicPr>
            <a:picLocks noGrp="1" noChangeAspect="1"/>
          </p:cNvPicPr>
          <p:nvPr>
            <p:ph idx="1"/>
          </p:nvPr>
        </p:nvPicPr>
        <p:blipFill>
          <a:blip r:embed="rId3"/>
          <a:srcRect l="-35233" r="-35233"/>
          <a:stretch>
            <a:fillRect/>
          </a:stretch>
        </p:blipFill>
        <p:spPr>
          <a:xfrm>
            <a:off x="-3256951" y="0"/>
            <a:ext cx="15686088" cy="685800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r>
              <a:rPr lang="en-US" dirty="0" smtClean="0">
                <a:hlinkClick r:id="rId2" action="ppaction://hlinkfile"/>
              </a:rPr>
              <a:t>file:///Users/haroon/Desktop/Vegas_Video/sugarsync/sugarsync-proj/sugarsync-proj.html</a:t>
            </a:r>
            <a:endParaRPr lang="en-US" dirty="0" smtClean="0"/>
          </a:p>
          <a:p>
            <a:endParaRPr lang="en-US" dirty="0" smtClean="0"/>
          </a:p>
          <a:p>
            <a:r>
              <a:rPr lang="en-US" dirty="0" smtClean="0">
                <a:latin typeface="Helvetica"/>
                <a:cs typeface="Helvetica"/>
              </a:rPr>
              <a:t>Overview of </a:t>
            </a:r>
            <a:r>
              <a:rPr lang="en-US" dirty="0" err="1" smtClean="0">
                <a:latin typeface="Helvetica"/>
                <a:cs typeface="Helvetica"/>
              </a:rPr>
              <a:t>sugarsync</a:t>
            </a:r>
            <a:r>
              <a:rPr lang="en-US" dirty="0" smtClean="0">
                <a:latin typeface="Helvetica"/>
                <a:cs typeface="Helvetica"/>
              </a:rPr>
              <a:t> + normal password reset</a:t>
            </a:r>
          </a:p>
          <a:p>
            <a:r>
              <a:rPr lang="en-US" dirty="0" smtClean="0">
                <a:latin typeface="Helvetica"/>
                <a:cs typeface="Helvetica"/>
              </a:rPr>
              <a:t>Ends with sample link..</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blackhat-europe-2009-Balding-CloudSecurity-slides.pdf (page 19 of 81).png"/>
          <p:cNvPicPr>
            <a:picLocks noGrp="1" noChangeAspect="1"/>
          </p:cNvPicPr>
          <p:nvPr>
            <p:ph idx="1"/>
          </p:nvPr>
        </p:nvPicPr>
        <p:blipFill>
          <a:blip r:embed="rId3"/>
          <a:srcRect l="-21540" r="-21540"/>
          <a:stretch>
            <a:fillRect/>
          </a:stretch>
        </p:blipFill>
        <p:spPr>
          <a:xfrm>
            <a:off x="-670256" y="1066800"/>
            <a:ext cx="10530192" cy="5791200"/>
          </a:xfrm>
        </p:spPr>
      </p:pic>
      <p:sp>
        <p:nvSpPr>
          <p:cNvPr id="3" name="TextBox 2"/>
          <p:cNvSpPr txBox="1"/>
          <p:nvPr/>
        </p:nvSpPr>
        <p:spPr>
          <a:xfrm>
            <a:off x="1538781" y="141099"/>
            <a:ext cx="6204969" cy="769441"/>
          </a:xfrm>
          <a:prstGeom prst="rect">
            <a:avLst/>
          </a:prstGeom>
          <a:noFill/>
        </p:spPr>
        <p:txBody>
          <a:bodyPr wrap="none" rtlCol="0">
            <a:spAutoFit/>
          </a:bodyPr>
          <a:lstStyle/>
          <a:p>
            <a:pPr algn="ctr"/>
            <a:r>
              <a:rPr lang="en-US" sz="4400" b="1" dirty="0" smtClean="0">
                <a:solidFill>
                  <a:srgbClr val="A8BDE5"/>
                </a:solidFill>
                <a:latin typeface="Helvetica"/>
                <a:ea typeface="+mj-ea"/>
                <a:cs typeface="Helvetica"/>
              </a:rPr>
              <a:t>Cloud delivery models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b="1" dirty="0" smtClean="0">
                <a:latin typeface="Helvetica"/>
                <a:cs typeface="Helvetica"/>
              </a:rPr>
              <a:t>Its Short, Brute &amp; Declare Victory</a:t>
            </a:r>
            <a:endParaRPr lang="en-US" b="1" dirty="0">
              <a:latin typeface="Helvetica"/>
              <a:cs typeface="Helvetica"/>
            </a:endParaRPr>
          </a:p>
        </p:txBody>
      </p:sp>
      <p:sp>
        <p:nvSpPr>
          <p:cNvPr id="3" name="Content Placeholder 2"/>
          <p:cNvSpPr>
            <a:spLocks noGrp="1"/>
          </p:cNvSpPr>
          <p:nvPr>
            <p:ph idx="1"/>
          </p:nvPr>
        </p:nvSpPr>
        <p:spPr>
          <a:xfrm>
            <a:off x="457200" y="1371600"/>
            <a:ext cx="8229600" cy="4525963"/>
          </a:xfrm>
        </p:spPr>
        <p:txBody>
          <a:bodyPr>
            <a:normAutofit lnSpcReduction="10000"/>
          </a:bodyPr>
          <a:lstStyle/>
          <a:p>
            <a:pPr>
              <a:buNone/>
            </a:pPr>
            <a:r>
              <a:rPr lang="en-US" dirty="0" smtClean="0">
                <a:latin typeface="Helvetica"/>
                <a:cs typeface="Helvetica"/>
              </a:rPr>
              <a:t>?secret	=	</a:t>
            </a:r>
            <a:r>
              <a:rPr lang="en-US" b="1" dirty="0" smtClean="0">
                <a:latin typeface="Helvetica"/>
                <a:cs typeface="Helvetica"/>
              </a:rPr>
              <a:t>for472gtb422</a:t>
            </a:r>
          </a:p>
          <a:p>
            <a:pPr>
              <a:buNone/>
            </a:pPr>
            <a:r>
              <a:rPr lang="en-US" b="1" dirty="0" smtClean="0">
                <a:latin typeface="Helvetica"/>
                <a:cs typeface="Helvetica"/>
              </a:rPr>
              <a:t>				</a:t>
            </a:r>
            <a:r>
              <a:rPr lang="en-US" dirty="0" smtClean="0">
                <a:latin typeface="Helvetica"/>
                <a:cs typeface="Helvetica"/>
              </a:rPr>
              <a:t>=</a:t>
            </a:r>
            <a:r>
              <a:rPr lang="en-US" b="1" dirty="0" smtClean="0">
                <a:latin typeface="Helvetica"/>
                <a:cs typeface="Helvetica"/>
              </a:rPr>
              <a:t>	lower case alphanumeric</a:t>
            </a:r>
          </a:p>
          <a:p>
            <a:pPr>
              <a:buNone/>
            </a:pPr>
            <a:r>
              <a:rPr lang="en-US" b="1" dirty="0" smtClean="0">
                <a:latin typeface="Helvetica"/>
                <a:cs typeface="Helvetica"/>
              </a:rPr>
              <a:t>				</a:t>
            </a:r>
            <a:r>
              <a:rPr lang="en-US" dirty="0" smtClean="0">
                <a:latin typeface="Helvetica"/>
                <a:cs typeface="Helvetica"/>
              </a:rPr>
              <a:t>=</a:t>
            </a:r>
            <a:r>
              <a:rPr lang="en-US" b="1" dirty="0" smtClean="0">
                <a:latin typeface="Helvetica"/>
                <a:cs typeface="Helvetica"/>
              </a:rPr>
              <a:t>	35^12</a:t>
            </a:r>
          </a:p>
          <a:p>
            <a:pPr>
              <a:buNone/>
            </a:pPr>
            <a:r>
              <a:rPr lang="en-US" b="1" dirty="0" smtClean="0">
                <a:latin typeface="Helvetica"/>
                <a:cs typeface="Helvetica"/>
              </a:rPr>
              <a:t>				</a:t>
            </a:r>
            <a:r>
              <a:rPr lang="en-US" dirty="0" smtClean="0">
                <a:latin typeface="Helvetica"/>
                <a:cs typeface="Helvetica"/>
              </a:rPr>
              <a:t>=	Still a too big number </a:t>
            </a:r>
            <a:r>
              <a:rPr lang="en-US" dirty="0" err="1" smtClean="0">
                <a:latin typeface="Helvetica"/>
                <a:cs typeface="Helvetica"/>
                <a:sym typeface="Wingdings"/>
              </a:rPr>
              <a:t></a:t>
            </a:r>
            <a:endParaRPr lang="en-US" dirty="0" smtClean="0">
              <a:latin typeface="Helvetica"/>
              <a:cs typeface="Helvetica"/>
              <a:sym typeface="Wingdings"/>
            </a:endParaRPr>
          </a:p>
          <a:p>
            <a:pPr>
              <a:buNone/>
            </a:pPr>
            <a:endParaRPr lang="en-US" b="1" dirty="0" smtClean="0">
              <a:latin typeface="Helvetica"/>
              <a:cs typeface="Helvetica"/>
              <a:sym typeface="Wingdings"/>
            </a:endParaRPr>
          </a:p>
          <a:p>
            <a:pPr>
              <a:buNone/>
            </a:pPr>
            <a:r>
              <a:rPr lang="en-US" b="1" dirty="0" smtClean="0">
                <a:latin typeface="Helvetica"/>
                <a:cs typeface="Helvetica"/>
                <a:sym typeface="Wingdings"/>
              </a:rPr>
              <a:t>Birthday Attack ?</a:t>
            </a:r>
          </a:p>
          <a:p>
            <a:pPr>
              <a:buNone/>
            </a:pPr>
            <a:r>
              <a:rPr lang="en-US" b="1" dirty="0" smtClean="0">
                <a:latin typeface="Helvetica"/>
                <a:cs typeface="Helvetica"/>
                <a:sym typeface="Wingdings"/>
              </a:rPr>
              <a:t>				</a:t>
            </a:r>
            <a:r>
              <a:rPr lang="en-US" dirty="0" smtClean="0">
                <a:latin typeface="Helvetica"/>
                <a:cs typeface="Helvetica"/>
                <a:sym typeface="Wingdings"/>
              </a:rPr>
              <a:t>= </a:t>
            </a:r>
            <a:r>
              <a:rPr lang="en-US" b="1" dirty="0" smtClean="0">
                <a:latin typeface="Helvetica"/>
                <a:cs typeface="Helvetica"/>
                <a:sym typeface="Wingdings"/>
              </a:rPr>
              <a:t>1.2 * sqrt(35^12)</a:t>
            </a:r>
          </a:p>
          <a:p>
            <a:pPr>
              <a:buNone/>
            </a:pPr>
            <a:r>
              <a:rPr lang="en-US" b="1" dirty="0" smtClean="0">
                <a:latin typeface="Helvetica"/>
                <a:cs typeface="Helvetica"/>
                <a:sym typeface="Wingdings"/>
              </a:rPr>
              <a:t>				</a:t>
            </a:r>
            <a:r>
              <a:rPr lang="en-US" dirty="0" smtClean="0">
                <a:latin typeface="Helvetica"/>
                <a:cs typeface="Helvetica"/>
                <a:sym typeface="Wingdings"/>
              </a:rPr>
              <a:t>= Still a pretty big number</a:t>
            </a:r>
            <a:endParaRPr lang="en-US" b="1" dirty="0">
              <a:latin typeface="Helvetica"/>
              <a:cs typeface="Helvetic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txBox="1">
            <a:spLocks/>
          </p:cNvSpPr>
          <p:nvPr/>
        </p:nvSpPr>
        <p:spPr>
          <a:xfrm>
            <a:off x="4700443" y="247786"/>
            <a:ext cx="4071953" cy="6463091"/>
          </a:xfrm>
          <a:prstGeom prst="rect">
            <a:avLst/>
          </a:prstGeom>
        </p:spPr>
        <p:txBody>
          <a:bodyPr vert="horz" lIns="91440" tIns="45720" rIns="91440" bIns="45720" rtlCol="0">
            <a:noAutofit/>
          </a:bodyPr>
          <a:lstStyle/>
          <a:p>
            <a:pPr marL="342900" lvl="0" indent="-342900">
              <a:spcBef>
                <a:spcPct val="20000"/>
              </a:spcBef>
            </a:pPr>
            <a:r>
              <a:rPr lang="en-US" sz="800" dirty="0" err="1" smtClean="0">
                <a:solidFill>
                  <a:srgbClr val="989898"/>
                </a:solidFill>
                <a:latin typeface="Helvetica"/>
                <a:cs typeface="Helvetica"/>
              </a:rPr>
              <a:t>https</a:t>
            </a:r>
            <a:r>
              <a:rPr lang="en-US" sz="800" dirty="0" err="1">
                <a:solidFill>
                  <a:srgbClr val="989898"/>
                </a:solidFill>
                <a:latin typeface="Helvetica"/>
                <a:cs typeface="Helvetica"/>
              </a:rPr>
              <a:t>://www.sugarsync.com/reset-password?secret</a:t>
            </a:r>
            <a:r>
              <a:rPr lang="en-US" sz="800" dirty="0">
                <a:solidFill>
                  <a:srgbClr val="989898"/>
                </a:solidFill>
                <a:latin typeface="Helvetica"/>
                <a:cs typeface="Helvetica"/>
              </a:rPr>
              <a:t>=dk0tot820d7vs</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=b6bip7pswf9m2</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=bx424nj2p2y9e</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=bz6to064jf3qp</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=ebgbgprc6eq2f</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=modziars6o2d</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=wi3vkonsia3</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=cmbicqc34apjf</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=e2fqw2kogy8gc</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=fkno8o8ws7th</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=8g8jfig0m8hk</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=ea760dof3zpve</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=dr8rsap8ieinv</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=d3hmdc3srnyng</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=dcnckpph35vko</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=ejr0k3ro4nepm</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=etcasjbo2sa9k</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=e0ijravm5awrf</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=bbjb3rabpngha</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=di8qwc355270y</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=cm5esewps28y2</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=mofph975924</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=b5eptnaefja5f</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=dqshjvg8pyyxn</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a:t>
            </a:r>
            <a:r>
              <a:rPr lang="en-US" sz="800" dirty="0" smtClean="0">
                <a:solidFill>
                  <a:srgbClr val="989898"/>
                </a:solidFill>
                <a:latin typeface="Helvetica"/>
                <a:cs typeface="Helvetica"/>
              </a:rPr>
              <a:t>byjd3bwq39rgi</a:t>
            </a:r>
            <a:endParaRPr lang="en-US" sz="800" dirty="0">
              <a:solidFill>
                <a:srgbClr val="989898"/>
              </a:solidFill>
              <a:latin typeface="Helvetica"/>
              <a:cs typeface="Helvetica"/>
            </a:endParaRP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smtClean="0">
                <a:solidFill>
                  <a:srgbClr val="989898"/>
                </a:solidFill>
                <a:latin typeface="Helvetica"/>
                <a:cs typeface="Helvetica"/>
              </a:rPr>
              <a:t>=di4wgdecj2ci0</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=ebiyxam7cextk</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=emxscrt769hi</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=ein2b5gwj4vpx</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=c485kmqj7jcvo</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=x83hrq5zgkfc</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=ejrdyyr02pxcz</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=dnacznkenc57z</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=emmiagm6b55ig</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=ca3xztf6pj44i</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=dqmejm2dfq8jb</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smtClean="0">
                <a:solidFill>
                  <a:srgbClr val="989898"/>
                </a:solidFill>
                <a:latin typeface="Helvetica"/>
                <a:cs typeface="Helvetica"/>
              </a:rPr>
              <a:t>=c9879b9oqzbzj</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smtClean="0">
                <a:solidFill>
                  <a:srgbClr val="989898"/>
                </a:solidFill>
                <a:latin typeface="Helvetica"/>
                <a:cs typeface="Helvetica"/>
              </a:rPr>
              <a:t>=d9vc00wo09mc0</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=e9ghwgdt5eze6</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=cgk799cwjgmaa</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=6pz2nk4sdr20</a:t>
            </a:r>
          </a:p>
          <a:p>
            <a:pPr marL="342900" lvl="0" indent="-342900">
              <a:spcBef>
                <a:spcPct val="20000"/>
              </a:spcBef>
            </a:pPr>
            <a:r>
              <a:rPr lang="en-US" sz="800" dirty="0" err="1">
                <a:solidFill>
                  <a:srgbClr val="989898"/>
                </a:solidFill>
                <a:latin typeface="Helvetica"/>
                <a:cs typeface="Helvetica"/>
              </a:rPr>
              <a:t>https://www.sugarsync.com/reset-password?secret</a:t>
            </a:r>
            <a:r>
              <a:rPr lang="en-US" sz="800" dirty="0">
                <a:solidFill>
                  <a:srgbClr val="989898"/>
                </a:solidFill>
                <a:latin typeface="Helvetica"/>
                <a:cs typeface="Helvetica"/>
              </a:rPr>
              <a:t>=fbwgaiqs7o2wp</a:t>
            </a:r>
          </a:p>
          <a:p>
            <a:pPr marL="342900" lvl="0" indent="-342900">
              <a:spcBef>
                <a:spcPct val="20000"/>
              </a:spcBef>
            </a:pPr>
            <a:r>
              <a:rPr lang="en-US" sz="800" dirty="0">
                <a:solidFill>
                  <a:srgbClr val="989898"/>
                </a:solidFill>
                <a:latin typeface="Helvetica"/>
                <a:cs typeface="Helvetica"/>
              </a:rPr>
              <a:t>https://www.sugarsync.com/reset-password?secret=</a:t>
            </a:r>
            <a:r>
              <a:rPr lang="en-US" sz="800" dirty="0" smtClean="0">
                <a:solidFill>
                  <a:srgbClr val="989898"/>
                </a:solidFill>
                <a:latin typeface="Helvetica"/>
                <a:cs typeface="Helvetica"/>
              </a:rPr>
              <a:t>eaffpy57jyf78</a:t>
            </a:r>
          </a:p>
        </p:txBody>
      </p:sp>
      <p:sp>
        <p:nvSpPr>
          <p:cNvPr id="3" name="Content Placeholder 2"/>
          <p:cNvSpPr>
            <a:spLocks noGrp="1"/>
          </p:cNvSpPr>
          <p:nvPr>
            <p:ph idx="1"/>
          </p:nvPr>
        </p:nvSpPr>
        <p:spPr>
          <a:xfrm>
            <a:off x="794371" y="247786"/>
            <a:ext cx="3532498" cy="6463091"/>
          </a:xfrm>
        </p:spPr>
        <p:txBody>
          <a:bodyPr>
            <a:noAutofit/>
          </a:bodyPr>
          <a:lstStyle/>
          <a:p>
            <a:pPr>
              <a:buNone/>
            </a:pPr>
            <a:r>
              <a:rPr lang="en-US" sz="800" dirty="0" err="1" smtClean="0"/>
              <a:t>https://www.sugarsync.com/reset-password?secret</a:t>
            </a:r>
            <a:r>
              <a:rPr lang="en-US" sz="800" dirty="0" smtClean="0"/>
              <a:t>=</a:t>
            </a:r>
            <a:r>
              <a:rPr lang="en-US" sz="800" b="1" dirty="0" smtClean="0"/>
              <a:t>6076kgbni87b</a:t>
            </a:r>
          </a:p>
          <a:p>
            <a:pPr>
              <a:buNone/>
            </a:pPr>
            <a:r>
              <a:rPr lang="en-US" sz="800" dirty="0" err="1" smtClean="0"/>
              <a:t>https://www.sugarsync.com/reset-password?secret</a:t>
            </a:r>
            <a:r>
              <a:rPr lang="en-US" sz="800" dirty="0" smtClean="0"/>
              <a:t>=</a:t>
            </a:r>
            <a:r>
              <a:rPr lang="en-US" sz="800" b="1" dirty="0" smtClean="0"/>
              <a:t>bt45nq32gvzc9</a:t>
            </a:r>
          </a:p>
          <a:p>
            <a:pPr>
              <a:buNone/>
            </a:pPr>
            <a:r>
              <a:rPr lang="en-US" sz="800" dirty="0" err="1" smtClean="0"/>
              <a:t>https://www.sugarsync.com/reset-password?secret</a:t>
            </a:r>
            <a:r>
              <a:rPr lang="en-US" sz="800" dirty="0" smtClean="0"/>
              <a:t>=</a:t>
            </a:r>
            <a:r>
              <a:rPr lang="en-US" sz="800" b="1" dirty="0" smtClean="0"/>
              <a:t>fk0c79goxbzwb</a:t>
            </a:r>
          </a:p>
          <a:p>
            <a:pPr>
              <a:buNone/>
            </a:pPr>
            <a:r>
              <a:rPr lang="en-US" sz="800" dirty="0" err="1" smtClean="0"/>
              <a:t>https://www.sugarsync.com/reset-password?secret</a:t>
            </a:r>
            <a:r>
              <a:rPr lang="en-US" sz="800" dirty="0" smtClean="0"/>
              <a:t>=</a:t>
            </a:r>
            <a:r>
              <a:rPr lang="en-US" sz="800" b="1" dirty="0" smtClean="0"/>
              <a:t>bzx5gor7yaj45</a:t>
            </a:r>
          </a:p>
          <a:p>
            <a:pPr>
              <a:buNone/>
            </a:pPr>
            <a:r>
              <a:rPr lang="en-US" sz="800" dirty="0" err="1" smtClean="0"/>
              <a:t>https://www.sugarsync.com/reset-password?secret</a:t>
            </a:r>
            <a:r>
              <a:rPr lang="en-US" sz="800" dirty="0" smtClean="0"/>
              <a:t>=</a:t>
            </a:r>
            <a:r>
              <a:rPr lang="en-US" sz="800" b="1" dirty="0" smtClean="0"/>
              <a:t>b9xhfaitwok6a</a:t>
            </a:r>
          </a:p>
          <a:p>
            <a:pPr>
              <a:buNone/>
            </a:pPr>
            <a:r>
              <a:rPr lang="en-US" sz="800" dirty="0" err="1" smtClean="0"/>
              <a:t>https://www.sugarsync.com/reset-password?secret</a:t>
            </a:r>
            <a:r>
              <a:rPr lang="en-US" sz="800" dirty="0" smtClean="0"/>
              <a:t>=</a:t>
            </a:r>
            <a:r>
              <a:rPr lang="en-US" sz="800" b="1" dirty="0" smtClean="0"/>
              <a:t>evifc5cvd79aw</a:t>
            </a:r>
          </a:p>
          <a:p>
            <a:pPr>
              <a:buNone/>
            </a:pPr>
            <a:r>
              <a:rPr lang="en-US" sz="800" dirty="0" err="1" smtClean="0"/>
              <a:t>https://www.sugarsync.com/reset-password?secret</a:t>
            </a:r>
            <a:r>
              <a:rPr lang="en-US" sz="800" dirty="0" smtClean="0"/>
              <a:t>=</a:t>
            </a:r>
            <a:r>
              <a:rPr lang="en-US" sz="800" b="1" dirty="0" smtClean="0"/>
              <a:t>d7q7mba80hpqs</a:t>
            </a:r>
          </a:p>
          <a:p>
            <a:pPr>
              <a:buNone/>
            </a:pPr>
            <a:r>
              <a:rPr lang="en-US" sz="800" dirty="0" err="1" smtClean="0"/>
              <a:t>https://www.sugarsync.com/reset-password?secret</a:t>
            </a:r>
            <a:r>
              <a:rPr lang="en-US" sz="800" dirty="0" smtClean="0"/>
              <a:t>=</a:t>
            </a:r>
            <a:r>
              <a:rPr lang="en-US" sz="800" b="1" dirty="0" smtClean="0"/>
              <a:t>ds3a27qdpyoym</a:t>
            </a:r>
          </a:p>
          <a:p>
            <a:pPr>
              <a:buNone/>
            </a:pPr>
            <a:r>
              <a:rPr lang="en-US" sz="800" dirty="0" err="1" smtClean="0"/>
              <a:t>https://www.sugarsync.com/reset-password?secret</a:t>
            </a:r>
            <a:r>
              <a:rPr lang="en-US" sz="800" dirty="0" smtClean="0"/>
              <a:t>=</a:t>
            </a:r>
            <a:r>
              <a:rPr lang="en-US" sz="800" b="1" dirty="0" smtClean="0"/>
              <a:t>bms9kxwp2ypeq</a:t>
            </a:r>
          </a:p>
          <a:p>
            <a:pPr>
              <a:buNone/>
            </a:pPr>
            <a:r>
              <a:rPr lang="en-US" sz="800" dirty="0" err="1" smtClean="0"/>
              <a:t>https://www.sugarsync.com/reset-password?secret</a:t>
            </a:r>
            <a:r>
              <a:rPr lang="en-US" sz="800" dirty="0" smtClean="0"/>
              <a:t>=</a:t>
            </a:r>
            <a:r>
              <a:rPr lang="en-US" sz="800" b="1" dirty="0" smtClean="0"/>
              <a:t>xi3pzry9s7kz</a:t>
            </a:r>
          </a:p>
          <a:p>
            <a:pPr>
              <a:buNone/>
            </a:pPr>
            <a:r>
              <a:rPr lang="en-US" sz="800" dirty="0" err="1" smtClean="0"/>
              <a:t>https://www.sugarsync.com/reset-password?secret</a:t>
            </a:r>
            <a:r>
              <a:rPr lang="en-US" sz="800" dirty="0" smtClean="0"/>
              <a:t>=</a:t>
            </a:r>
            <a:r>
              <a:rPr lang="en-US" sz="800" b="1" dirty="0" smtClean="0"/>
              <a:t>cs3pd8tyenedp</a:t>
            </a:r>
          </a:p>
          <a:p>
            <a:pPr>
              <a:buNone/>
            </a:pPr>
            <a:r>
              <a:rPr lang="en-US" sz="800" dirty="0" err="1" smtClean="0"/>
              <a:t>https://www.sugarsync.com/reset-password?secret</a:t>
            </a:r>
            <a:r>
              <a:rPr lang="en-US" sz="800" dirty="0" smtClean="0"/>
              <a:t>=</a:t>
            </a:r>
            <a:r>
              <a:rPr lang="en-US" sz="800" b="1" dirty="0" smtClean="0"/>
              <a:t>dmmzgfgvyqw72</a:t>
            </a:r>
          </a:p>
          <a:p>
            <a:pPr>
              <a:buNone/>
            </a:pPr>
            <a:r>
              <a:rPr lang="en-US" sz="800" dirty="0" err="1" smtClean="0"/>
              <a:t>https://www.sugarsync.com/reset-password?secret</a:t>
            </a:r>
            <a:r>
              <a:rPr lang="en-US" sz="800" dirty="0" smtClean="0"/>
              <a:t>=</a:t>
            </a:r>
            <a:r>
              <a:rPr lang="en-US" sz="800" b="1" dirty="0" smtClean="0"/>
              <a:t>cw8jqev4yvv0w</a:t>
            </a:r>
          </a:p>
          <a:p>
            <a:pPr>
              <a:buNone/>
            </a:pPr>
            <a:r>
              <a:rPr lang="en-US" sz="800" dirty="0" err="1" smtClean="0"/>
              <a:t>https://www.sugarsync.com/reset-password?secret</a:t>
            </a:r>
            <a:r>
              <a:rPr lang="en-US" sz="800" dirty="0" smtClean="0"/>
              <a:t>=</a:t>
            </a:r>
            <a:r>
              <a:rPr lang="en-US" sz="800" b="1" dirty="0" smtClean="0"/>
              <a:t>edp9iog7fj60r</a:t>
            </a:r>
          </a:p>
          <a:p>
            <a:pPr>
              <a:buNone/>
            </a:pPr>
            <a:r>
              <a:rPr lang="en-US" sz="800" dirty="0" err="1" smtClean="0"/>
              <a:t>https://www.sugarsync.com/reset-password?secret</a:t>
            </a:r>
            <a:r>
              <a:rPr lang="en-US" sz="800" dirty="0" smtClean="0"/>
              <a:t>=</a:t>
            </a:r>
            <a:r>
              <a:rPr lang="en-US" sz="800" b="1" dirty="0" smtClean="0"/>
              <a:t>cxom0z2a62iva</a:t>
            </a:r>
          </a:p>
          <a:p>
            <a:pPr>
              <a:buNone/>
            </a:pPr>
            <a:r>
              <a:rPr lang="en-US" sz="800" dirty="0" err="1" smtClean="0"/>
              <a:t>https://www.sugarsync.com/reset-password?secret</a:t>
            </a:r>
            <a:r>
              <a:rPr lang="en-US" sz="800" dirty="0" smtClean="0"/>
              <a:t>=</a:t>
            </a:r>
            <a:r>
              <a:rPr lang="en-US" sz="800" b="1" dirty="0" smtClean="0"/>
              <a:t>bv45tsonz8tdi</a:t>
            </a:r>
          </a:p>
          <a:p>
            <a:pPr>
              <a:buNone/>
            </a:pPr>
            <a:r>
              <a:rPr lang="en-US" sz="800" dirty="0" err="1" smtClean="0"/>
              <a:t>https://www.sugarsync.com/reset-password?secret</a:t>
            </a:r>
            <a:r>
              <a:rPr lang="en-US" sz="800" dirty="0" smtClean="0"/>
              <a:t>=</a:t>
            </a:r>
            <a:r>
              <a:rPr lang="en-US" sz="800" b="1" dirty="0" smtClean="0"/>
              <a:t>cv7z95jyctnd5</a:t>
            </a:r>
          </a:p>
          <a:p>
            <a:pPr>
              <a:buNone/>
            </a:pPr>
            <a:r>
              <a:rPr lang="en-US" sz="800" dirty="0" err="1" smtClean="0"/>
              <a:t>https://www.sugarsync.com/reset-password?secret</a:t>
            </a:r>
            <a:r>
              <a:rPr lang="en-US" sz="800" dirty="0" smtClean="0"/>
              <a:t>=</a:t>
            </a:r>
            <a:r>
              <a:rPr lang="en-US" sz="800" b="1" dirty="0" smtClean="0"/>
              <a:t>cq2j8wdbbo7om</a:t>
            </a:r>
          </a:p>
          <a:p>
            <a:pPr>
              <a:buNone/>
            </a:pPr>
            <a:r>
              <a:rPr lang="en-US" sz="800" dirty="0" err="1" smtClean="0"/>
              <a:t>https://www.sugarsync.com/reset-password?secret</a:t>
            </a:r>
            <a:r>
              <a:rPr lang="en-US" sz="800" dirty="0" smtClean="0"/>
              <a:t>=</a:t>
            </a:r>
            <a:r>
              <a:rPr lang="en-US" sz="800" b="1" dirty="0" smtClean="0"/>
              <a:t>bmtjn6j3hteky</a:t>
            </a:r>
          </a:p>
          <a:p>
            <a:pPr>
              <a:buNone/>
            </a:pPr>
            <a:r>
              <a:rPr lang="en-US" sz="800" dirty="0" err="1" smtClean="0"/>
              <a:t>https://www.sugarsync.com/reset-password?secret</a:t>
            </a:r>
            <a:r>
              <a:rPr lang="en-US" sz="800" dirty="0" smtClean="0"/>
              <a:t>=</a:t>
            </a:r>
            <a:r>
              <a:rPr lang="en-US" sz="800" b="1" dirty="0" smtClean="0"/>
              <a:t>fjrofysj887bf</a:t>
            </a:r>
          </a:p>
          <a:p>
            <a:pPr>
              <a:buNone/>
            </a:pPr>
            <a:r>
              <a:rPr lang="en-US" sz="800" dirty="0" err="1" smtClean="0"/>
              <a:t>https://www.sugarsync.com/reset-password?secret</a:t>
            </a:r>
            <a:r>
              <a:rPr lang="en-US" sz="800" dirty="0" smtClean="0"/>
              <a:t>=</a:t>
            </a:r>
            <a:r>
              <a:rPr lang="en-US" sz="800" b="1" dirty="0" smtClean="0"/>
              <a:t>de4acew6hsn4s</a:t>
            </a:r>
          </a:p>
          <a:p>
            <a:pPr>
              <a:buNone/>
            </a:pPr>
            <a:r>
              <a:rPr lang="en-US" sz="800" dirty="0" err="1" smtClean="0"/>
              <a:t>https://www.sugarsync.com/reset-password?secret</a:t>
            </a:r>
            <a:r>
              <a:rPr lang="en-US" sz="800" dirty="0" smtClean="0"/>
              <a:t>=</a:t>
            </a:r>
            <a:r>
              <a:rPr lang="en-US" sz="800" b="1" dirty="0" smtClean="0"/>
              <a:t>fdie4jk2jy56c</a:t>
            </a:r>
          </a:p>
          <a:p>
            <a:pPr>
              <a:buNone/>
            </a:pPr>
            <a:r>
              <a:rPr lang="en-US" sz="800" dirty="0" smtClean="0"/>
              <a:t>https://www.sugarsync.com/reset-password?secret=</a:t>
            </a:r>
            <a:r>
              <a:rPr lang="en-US" sz="800" b="1" dirty="0" smtClean="0"/>
              <a:t>d20rt64rbywtd</a:t>
            </a:r>
          </a:p>
          <a:p>
            <a:pPr>
              <a:buNone/>
            </a:pPr>
            <a:r>
              <a:rPr lang="en-US" sz="800" dirty="0" smtClean="0"/>
              <a:t>https://www.sugarsync.com/reset-password?secret=</a:t>
            </a:r>
            <a:r>
              <a:rPr lang="en-US" sz="800" b="1" dirty="0" smtClean="0"/>
              <a:t>drdprygkij2rg</a:t>
            </a:r>
          </a:p>
          <a:p>
            <a:pPr>
              <a:buNone/>
            </a:pPr>
            <a:r>
              <a:rPr lang="en-US" sz="800" dirty="0" smtClean="0"/>
              <a:t>https://www.sugarsync.com/reset-password?secret=</a:t>
            </a:r>
            <a:r>
              <a:rPr lang="en-US" sz="800" b="1" dirty="0" err="1" smtClean="0"/>
              <a:t>brnazhekohvrw</a:t>
            </a:r>
            <a:endParaRPr lang="en-US" sz="800" b="1" dirty="0" smtClean="0"/>
          </a:p>
          <a:p>
            <a:pPr>
              <a:buNone/>
            </a:pPr>
            <a:r>
              <a:rPr lang="en-US" sz="800" dirty="0" smtClean="0"/>
              <a:t>https://www.sugarsync.com/reset-password?secret=</a:t>
            </a:r>
            <a:r>
              <a:rPr lang="en-US" sz="800" b="1" dirty="0" smtClean="0"/>
              <a:t>ekivezkzgy9oo</a:t>
            </a:r>
          </a:p>
          <a:p>
            <a:pPr>
              <a:buNone/>
            </a:pPr>
            <a:r>
              <a:rPr lang="en-US" sz="800" dirty="0" err="1" smtClean="0"/>
              <a:t>https://www.sugarsync.com/reset-password?secret</a:t>
            </a:r>
            <a:r>
              <a:rPr lang="en-US" sz="800" dirty="0" smtClean="0"/>
              <a:t>=</a:t>
            </a:r>
            <a:r>
              <a:rPr lang="en-US" sz="800" b="1" dirty="0" smtClean="0"/>
              <a:t>dynnmny3xrcxz</a:t>
            </a:r>
          </a:p>
          <a:p>
            <a:pPr>
              <a:buNone/>
            </a:pPr>
            <a:r>
              <a:rPr lang="en-US" sz="800" dirty="0" err="1" smtClean="0"/>
              <a:t>https://www.sugarsync.com/reset-password?secret</a:t>
            </a:r>
            <a:r>
              <a:rPr lang="en-US" sz="800" dirty="0" smtClean="0"/>
              <a:t>=</a:t>
            </a:r>
            <a:r>
              <a:rPr lang="en-US" sz="800" b="1" dirty="0" smtClean="0"/>
              <a:t>bwvj29v4ty765</a:t>
            </a:r>
          </a:p>
          <a:p>
            <a:pPr>
              <a:buNone/>
            </a:pPr>
            <a:r>
              <a:rPr lang="en-US" sz="800" dirty="0" err="1" smtClean="0"/>
              <a:t>https://www.sugarsync.com/reset-password?secret</a:t>
            </a:r>
            <a:r>
              <a:rPr lang="en-US" sz="800" dirty="0" smtClean="0"/>
              <a:t>=</a:t>
            </a:r>
            <a:r>
              <a:rPr lang="en-US" sz="800" b="1" dirty="0" smtClean="0"/>
              <a:t>d2tkoah29zq5p</a:t>
            </a:r>
          </a:p>
          <a:p>
            <a:pPr>
              <a:buNone/>
            </a:pPr>
            <a:r>
              <a:rPr lang="en-US" sz="800" dirty="0" err="1" smtClean="0"/>
              <a:t>https://www.sugarsync.com/reset-password?secret</a:t>
            </a:r>
            <a:r>
              <a:rPr lang="en-US" sz="800" dirty="0" smtClean="0"/>
              <a:t>=</a:t>
            </a:r>
            <a:r>
              <a:rPr lang="en-US" sz="800" b="1" dirty="0" smtClean="0"/>
              <a:t>fjmhfxr0q8ivk</a:t>
            </a:r>
          </a:p>
          <a:p>
            <a:pPr>
              <a:buNone/>
            </a:pPr>
            <a:r>
              <a:rPr lang="en-US" sz="800" dirty="0" err="1" smtClean="0"/>
              <a:t>https://www.sugarsync.com/reset-password?secret</a:t>
            </a:r>
            <a:r>
              <a:rPr lang="en-US" sz="800" dirty="0" smtClean="0"/>
              <a:t>=</a:t>
            </a:r>
            <a:r>
              <a:rPr lang="en-US" sz="800" b="1" dirty="0" smtClean="0"/>
              <a:t>kk4e7rs55f60</a:t>
            </a:r>
          </a:p>
          <a:p>
            <a:pPr>
              <a:buNone/>
            </a:pPr>
            <a:r>
              <a:rPr lang="en-US" sz="800" dirty="0" err="1" smtClean="0"/>
              <a:t>https://www.sugarsync.com/reset-password?secret</a:t>
            </a:r>
            <a:r>
              <a:rPr lang="en-US" sz="800" dirty="0" smtClean="0"/>
              <a:t>=</a:t>
            </a:r>
            <a:r>
              <a:rPr lang="en-US" sz="800" b="1" dirty="0" smtClean="0"/>
              <a:t>bzxejaxd35687</a:t>
            </a:r>
          </a:p>
          <a:p>
            <a:pPr>
              <a:buNone/>
            </a:pPr>
            <a:r>
              <a:rPr lang="en-US" sz="800" dirty="0" err="1" smtClean="0"/>
              <a:t>https://www.sugarsync.com/reset-password?secret</a:t>
            </a:r>
            <a:r>
              <a:rPr lang="en-US" sz="800" dirty="0" smtClean="0"/>
              <a:t>=</a:t>
            </a:r>
            <a:r>
              <a:rPr lang="en-US" sz="800" b="1" dirty="0" smtClean="0"/>
              <a:t>fc274gqrq03rk</a:t>
            </a:r>
          </a:p>
          <a:p>
            <a:pPr>
              <a:buNone/>
            </a:pPr>
            <a:r>
              <a:rPr lang="en-US" sz="800" dirty="0" err="1" smtClean="0"/>
              <a:t>https://www.sugarsync.com/reset-password?secret</a:t>
            </a:r>
            <a:r>
              <a:rPr lang="en-US" sz="800" dirty="0" smtClean="0"/>
              <a:t>=</a:t>
            </a:r>
            <a:r>
              <a:rPr lang="en-US" sz="800" b="1" dirty="0" smtClean="0"/>
              <a:t>die4od59cy93d</a:t>
            </a:r>
          </a:p>
          <a:p>
            <a:pPr>
              <a:buNone/>
            </a:pPr>
            <a:r>
              <a:rPr lang="en-US" sz="800" dirty="0" smtClean="0"/>
              <a:t>https://www.sugarsync.com/reset-password?secret=</a:t>
            </a:r>
            <a:r>
              <a:rPr lang="en-US" sz="800" b="1" dirty="0" smtClean="0"/>
              <a:t>epdp3vckqexaj</a:t>
            </a:r>
          </a:p>
          <a:p>
            <a:pPr>
              <a:buNone/>
            </a:pPr>
            <a:r>
              <a:rPr lang="en-US" sz="800" dirty="0" err="1" smtClean="0"/>
              <a:t>https://www.sugarsync.com/reset-password?secret</a:t>
            </a:r>
            <a:r>
              <a:rPr lang="en-US" sz="800" dirty="0" smtClean="0"/>
              <a:t>=</a:t>
            </a:r>
            <a:r>
              <a:rPr lang="en-US" sz="800" b="1" dirty="0" smtClean="0"/>
              <a:t>zf3fyt7vk9j</a:t>
            </a:r>
          </a:p>
          <a:p>
            <a:pPr>
              <a:buNone/>
            </a:pPr>
            <a:r>
              <a:rPr lang="en-US" sz="800" dirty="0" err="1" smtClean="0"/>
              <a:t>https://www.sugarsync.com/reset-password?secret</a:t>
            </a:r>
            <a:r>
              <a:rPr lang="en-US" sz="800" dirty="0" smtClean="0"/>
              <a:t>=</a:t>
            </a:r>
            <a:r>
              <a:rPr lang="en-US" sz="800" b="1" dirty="0" smtClean="0"/>
              <a:t>eyir7wd6vfca6</a:t>
            </a:r>
          </a:p>
          <a:p>
            <a:pPr>
              <a:buNone/>
            </a:pPr>
            <a:r>
              <a:rPr lang="en-US" sz="800" dirty="0" err="1" smtClean="0"/>
              <a:t>https://www.sugarsync.com/reset-password?secret</a:t>
            </a:r>
            <a:r>
              <a:rPr lang="en-US" sz="800" dirty="0" smtClean="0"/>
              <a:t>=</a:t>
            </a:r>
            <a:r>
              <a:rPr lang="en-US" sz="800" b="1" dirty="0" smtClean="0"/>
              <a:t>r7zp8ppjpztc</a:t>
            </a:r>
          </a:p>
          <a:p>
            <a:pPr>
              <a:buNone/>
            </a:pPr>
            <a:r>
              <a:rPr lang="en-US" sz="800" dirty="0" err="1" smtClean="0"/>
              <a:t>https://www.sugarsync.com/reset-password?secret</a:t>
            </a:r>
            <a:r>
              <a:rPr lang="en-US" sz="800" dirty="0" smtClean="0"/>
              <a:t>=</a:t>
            </a:r>
            <a:r>
              <a:rPr lang="en-US" sz="800" b="1" dirty="0" smtClean="0"/>
              <a:t>dadq3z0zgknqe</a:t>
            </a:r>
          </a:p>
          <a:p>
            <a:pPr>
              <a:buNone/>
            </a:pPr>
            <a:r>
              <a:rPr lang="en-US" sz="800" dirty="0" err="1" smtClean="0"/>
              <a:t>https://www.sugarsync.com/reset-password?secret</a:t>
            </a:r>
            <a:r>
              <a:rPr lang="en-US" sz="800" dirty="0" smtClean="0"/>
              <a:t>=</a:t>
            </a:r>
            <a:r>
              <a:rPr lang="en-US" sz="800" b="1" dirty="0" smtClean="0"/>
              <a:t>c3hfqavknett0</a:t>
            </a:r>
          </a:p>
          <a:p>
            <a:pPr>
              <a:buNone/>
            </a:pPr>
            <a:r>
              <a:rPr lang="en-US" sz="800" dirty="0" err="1" smtClean="0"/>
              <a:t>https://www.sugarsync.com/reset-password?secret</a:t>
            </a:r>
            <a:r>
              <a:rPr lang="en-US" sz="800" dirty="0" smtClean="0"/>
              <a:t>=</a:t>
            </a:r>
            <a:r>
              <a:rPr lang="en-US" sz="800" b="1" dirty="0" smtClean="0"/>
              <a:t>3pv2ojtc5t40</a:t>
            </a:r>
          </a:p>
          <a:p>
            <a:pPr>
              <a:buNone/>
            </a:pPr>
            <a:r>
              <a:rPr lang="en-US" sz="800" dirty="0" err="1" smtClean="0"/>
              <a:t>https://www.sugarsync.com/reset-password?secret</a:t>
            </a:r>
            <a:r>
              <a:rPr lang="en-US" sz="800" dirty="0" smtClean="0"/>
              <a:t>=</a:t>
            </a:r>
            <a:r>
              <a:rPr lang="en-US" sz="800" b="1" dirty="0" smtClean="0"/>
              <a:t>d4beabdor72tx</a:t>
            </a:r>
          </a:p>
          <a:p>
            <a:pPr>
              <a:buNone/>
            </a:pPr>
            <a:r>
              <a:rPr lang="en-US" sz="800" dirty="0" err="1" smtClean="0"/>
              <a:t>https://www.sugarsync.com/reset-password?secret</a:t>
            </a:r>
            <a:r>
              <a:rPr lang="en-US" sz="800" dirty="0" smtClean="0"/>
              <a:t>=</a:t>
            </a:r>
            <a:r>
              <a:rPr lang="en-US" sz="800" b="1" dirty="0" smtClean="0"/>
              <a:t>cq7q5a9imttjp</a:t>
            </a:r>
            <a:endParaRPr lang="en-US" sz="800" b="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We Have 2 </a:t>
            </a:r>
            <a:r>
              <a:rPr lang="en-US" b="1" dirty="0" smtClean="0">
                <a:latin typeface="Helvetica"/>
                <a:cs typeface="Helvetica"/>
              </a:rPr>
              <a:t>Days</a:t>
            </a:r>
            <a:r>
              <a:rPr lang="en-US" b="1" dirty="0" smtClean="0"/>
              <a:t>..</a:t>
            </a:r>
            <a:endParaRPr lang="en-US" b="1" dirty="0"/>
          </a:p>
        </p:txBody>
      </p:sp>
      <p:sp>
        <p:nvSpPr>
          <p:cNvPr id="3" name="Content Placeholder 2"/>
          <p:cNvSpPr>
            <a:spLocks noGrp="1"/>
          </p:cNvSpPr>
          <p:nvPr>
            <p:ph idx="1"/>
          </p:nvPr>
        </p:nvSpPr>
        <p:spPr>
          <a:xfrm>
            <a:off x="457200" y="1584560"/>
            <a:ext cx="8229600" cy="4541603"/>
          </a:xfrm>
        </p:spPr>
        <p:txBody>
          <a:bodyPr/>
          <a:lstStyle/>
          <a:p>
            <a:pPr>
              <a:buNone/>
            </a:pPr>
            <a:r>
              <a:rPr lang="en-US" dirty="0" smtClean="0">
                <a:latin typeface="Helvetica"/>
                <a:cs typeface="Helvetica"/>
              </a:rPr>
              <a:t>single thread		: 	1 hour	:	648</a:t>
            </a:r>
          </a:p>
          <a:p>
            <a:pPr>
              <a:buNone/>
            </a:pPr>
            <a:r>
              <a:rPr lang="en-US" dirty="0" smtClean="0">
                <a:latin typeface="Helvetica"/>
                <a:cs typeface="Helvetica"/>
              </a:rPr>
              <a:t>								: 	2 days	: 	31104</a:t>
            </a:r>
          </a:p>
          <a:p>
            <a:pPr>
              <a:buNone/>
            </a:pPr>
            <a:r>
              <a:rPr lang="en-US" dirty="0" smtClean="0">
                <a:latin typeface="Helvetica"/>
                <a:cs typeface="Helvetica"/>
              </a:rPr>
              <a:t>10 threads			:				:	221472</a:t>
            </a:r>
          </a:p>
          <a:p>
            <a:pPr>
              <a:buNone/>
            </a:pPr>
            <a:r>
              <a:rPr lang="en-US" dirty="0" smtClean="0">
                <a:latin typeface="Helvetica"/>
                <a:cs typeface="Helvetica"/>
              </a:rPr>
              <a:t>10 machines		:				:	2 214 720</a:t>
            </a:r>
          </a:p>
          <a:p>
            <a:pPr>
              <a:buNone/>
            </a:pPr>
            <a:endParaRPr lang="en-US" dirty="0" smtClean="0">
              <a:latin typeface="Helvetica"/>
              <a:cs typeface="Helvetica"/>
            </a:endParaRPr>
          </a:p>
          <a:p>
            <a:pPr>
              <a:buNone/>
            </a:pPr>
            <a:r>
              <a:rPr lang="en-US" dirty="0" smtClean="0">
                <a:latin typeface="Helvetica"/>
                <a:cs typeface="Helvetica"/>
              </a:rPr>
              <a:t>Wont they notice ?</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weak.png"/>
          <p:cNvPicPr>
            <a:picLocks noGrp="1" noChangeAspect="1"/>
          </p:cNvPicPr>
          <p:nvPr>
            <p:ph idx="1"/>
          </p:nvPr>
        </p:nvPicPr>
        <p:blipFill>
          <a:blip r:embed="rId3"/>
          <a:srcRect l="-10230" r="-10230"/>
          <a:stretch>
            <a:fillRect/>
          </a:stretch>
        </p:blipFill>
        <p:spPr>
          <a:xfrm>
            <a:off x="457200" y="1219200"/>
            <a:ext cx="8229600" cy="4525963"/>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Saved (some pride)</a:t>
            </a:r>
            <a:endParaRPr lang="en-US" b="1" dirty="0">
              <a:latin typeface="Helvetica"/>
              <a:cs typeface="Helvetica"/>
            </a:endParaRPr>
          </a:p>
        </p:txBody>
      </p:sp>
      <p:sp>
        <p:nvSpPr>
          <p:cNvPr id="5" name="Title 3"/>
          <p:cNvSpPr txBox="1">
            <a:spLocks/>
          </p:cNvSpPr>
          <p:nvPr/>
        </p:nvSpPr>
        <p:spPr>
          <a:xfrm>
            <a:off x="685800" y="2130425"/>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a:t>
            </a:r>
            <a:r>
              <a:rPr lang="en-US" sz="4400" b="1" dirty="0" err="1" smtClean="0">
                <a:solidFill>
                  <a:srgbClr val="A8BDE5"/>
                </a:solidFill>
                <a:latin typeface="Helvetica"/>
                <a:ea typeface="+mj-ea"/>
                <a:cs typeface="Helvetica"/>
              </a:rPr>
              <a:t>sugarsync</a:t>
            </a:r>
            <a:r>
              <a:rPr lang="en-US" sz="4400" b="1" dirty="0" smtClean="0">
                <a:solidFill>
                  <a:srgbClr val="A8BDE5"/>
                </a:solidFill>
                <a:latin typeface="Helvetica"/>
                <a:ea typeface="+mj-ea"/>
                <a:cs typeface="Helvetica"/>
              </a:rPr>
              <a:t> </a:t>
            </a:r>
            <a:r>
              <a:rPr kumimoji="0" lang="en-US" sz="4400" b="1" i="0" u="none" strike="noStrike" kern="1200" cap="none" spc="0" normalizeH="0" baseline="0" noProof="0" dirty="0" err="1" smtClean="0">
                <a:ln>
                  <a:noFill/>
                </a:ln>
                <a:solidFill>
                  <a:srgbClr val="A8BDE5"/>
                </a:solidFill>
                <a:effectLst/>
                <a:uLnTx/>
                <a:uFillTx/>
                <a:latin typeface="Helvetica"/>
                <a:ea typeface="+mj-ea"/>
                <a:cs typeface="Helvetica"/>
              </a:rPr>
              <a:t>vids</a:t>
            </a: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a:t>
            </a:r>
            <a:endParaRPr kumimoji="0" lang="en-US" sz="4400" b="1" i="0" u="none" strike="noStrike" kern="1200" cap="none" spc="0" normalizeH="0" baseline="0" noProof="0" dirty="0">
              <a:ln>
                <a:noFill/>
              </a:ln>
              <a:solidFill>
                <a:srgbClr val="A8BDE5"/>
              </a:solidFill>
              <a:effectLst/>
              <a:uLnTx/>
              <a:uFillTx/>
              <a:latin typeface="Helvetica"/>
              <a:ea typeface="+mj-ea"/>
              <a:cs typeface="Helvetica"/>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latin typeface="Helvetica"/>
                <a:cs typeface="Helvetica"/>
              </a:rPr>
              <a:t>PaaS</a:t>
            </a:r>
            <a:endParaRPr lang="en-US" b="1" dirty="0">
              <a:latin typeface="Helvetica"/>
              <a:cs typeface="Helvetica"/>
            </a:endParaRPr>
          </a:p>
        </p:txBody>
      </p:sp>
      <p:pic>
        <p:nvPicPr>
          <p:cNvPr id="4" name="Content Placeholder 3" descr="sf-nosoftware.jpg"/>
          <p:cNvPicPr>
            <a:picLocks noGrp="1" noChangeAspect="1"/>
          </p:cNvPicPr>
          <p:nvPr>
            <p:ph idx="1"/>
          </p:nvPr>
        </p:nvPicPr>
        <p:blipFill>
          <a:blip r:embed="rId3"/>
          <a:srcRect l="-40915" r="-40915"/>
          <a:stretch>
            <a:fillRect/>
          </a:stretch>
        </p:blip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Helvetica"/>
                <a:cs typeface="Helvetica"/>
              </a:rPr>
              <a:t>Actually..</a:t>
            </a:r>
            <a:endParaRPr lang="en-US" b="1" dirty="0">
              <a:latin typeface="Helvetica"/>
              <a:cs typeface="Helvetica"/>
            </a:endParaRPr>
          </a:p>
        </p:txBody>
      </p:sp>
      <p:sp>
        <p:nvSpPr>
          <p:cNvPr id="3" name="Content Placeholder 2"/>
          <p:cNvSpPr>
            <a:spLocks noGrp="1"/>
          </p:cNvSpPr>
          <p:nvPr>
            <p:ph idx="1"/>
          </p:nvPr>
        </p:nvSpPr>
        <p:spPr/>
        <p:txBody>
          <a:bodyPr/>
          <a:lstStyle/>
          <a:p>
            <a:r>
              <a:rPr lang="en-US" dirty="0" err="1" smtClean="0">
                <a:latin typeface="Helvetica"/>
                <a:cs typeface="Helvetica"/>
              </a:rPr>
              <a:t>SF.com</a:t>
            </a:r>
            <a:r>
              <a:rPr lang="en-US" dirty="0" smtClean="0">
                <a:latin typeface="Helvetica"/>
                <a:cs typeface="Helvetica"/>
              </a:rPr>
              <a:t> is both </a:t>
            </a:r>
            <a:r>
              <a:rPr lang="en-US" dirty="0" err="1" smtClean="0">
                <a:latin typeface="Helvetica"/>
                <a:cs typeface="Helvetica"/>
              </a:rPr>
              <a:t>SaaS</a:t>
            </a:r>
            <a:r>
              <a:rPr lang="en-US" dirty="0" smtClean="0">
                <a:latin typeface="Helvetica"/>
                <a:cs typeface="Helvetica"/>
              </a:rPr>
              <a:t> and </a:t>
            </a:r>
            <a:r>
              <a:rPr lang="en-US" dirty="0" err="1" smtClean="0">
                <a:latin typeface="Helvetica"/>
                <a:cs typeface="Helvetica"/>
              </a:rPr>
              <a:t>PaaS</a:t>
            </a:r>
            <a:endParaRPr lang="en-US" dirty="0" smtClean="0">
              <a:latin typeface="Helvetica"/>
              <a:cs typeface="Helvetica"/>
            </a:endParaRPr>
          </a:p>
          <a:p>
            <a:r>
              <a:rPr lang="en-US" dirty="0" smtClean="0">
                <a:latin typeface="Helvetica"/>
                <a:cs typeface="Helvetica"/>
              </a:rPr>
              <a:t>We took a quick look at </a:t>
            </a:r>
            <a:r>
              <a:rPr lang="en-US" dirty="0" err="1" smtClean="0">
                <a:latin typeface="Helvetica"/>
                <a:cs typeface="Helvetica"/>
              </a:rPr>
              <a:t>SaaS</a:t>
            </a:r>
            <a:endParaRPr lang="en-US" dirty="0" smtClean="0">
              <a:latin typeface="Helvetica"/>
              <a:cs typeface="Helvetica"/>
            </a:endParaRPr>
          </a:p>
          <a:p>
            <a:r>
              <a:rPr lang="en-US" dirty="0" smtClean="0">
                <a:latin typeface="Helvetica"/>
                <a:cs typeface="Helvetica"/>
              </a:rPr>
              <a:t>Good filtering, and held up well to cursory testing</a:t>
            </a:r>
          </a:p>
          <a:p>
            <a:r>
              <a:rPr lang="en-US" dirty="0" smtClean="0">
                <a:latin typeface="Helvetica"/>
                <a:cs typeface="Helvetica"/>
              </a:rPr>
              <a:t>Why cursory?</a:t>
            </a:r>
          </a:p>
          <a:p>
            <a:r>
              <a:rPr lang="en-US" dirty="0" smtClean="0">
                <a:latin typeface="Helvetica"/>
                <a:cs typeface="Helvetica"/>
              </a:rPr>
              <a:t>Ultimately, it *is* a web application..</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latin typeface="Helvetica"/>
                <a:cs typeface="Helvetica"/>
              </a:rPr>
              <a:t>Clickjack</a:t>
            </a:r>
            <a:endParaRPr lang="en-US" b="1" dirty="0">
              <a:latin typeface="Helvetica"/>
              <a:cs typeface="Helvetica"/>
            </a:endParaRPr>
          </a:p>
        </p:txBody>
      </p:sp>
      <p:sp>
        <p:nvSpPr>
          <p:cNvPr id="5" name="Title 3"/>
          <p:cNvSpPr txBox="1">
            <a:spLocks/>
          </p:cNvSpPr>
          <p:nvPr/>
        </p:nvSpPr>
        <p:spPr>
          <a:xfrm>
            <a:off x="685800" y="2130425"/>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a:t>
            </a:r>
            <a:r>
              <a:rPr lang="en-US" sz="4400" b="1" dirty="0" err="1" smtClean="0">
                <a:solidFill>
                  <a:srgbClr val="A8BDE5"/>
                </a:solidFill>
                <a:latin typeface="Helvetica"/>
                <a:ea typeface="+mj-ea"/>
                <a:cs typeface="Helvetica"/>
              </a:rPr>
              <a:t>clickjack</a:t>
            </a: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 </a:t>
            </a:r>
            <a:r>
              <a:rPr kumimoji="0" lang="en-US" sz="4400" b="1" i="0" u="none" strike="noStrike" kern="1200" cap="none" spc="0" normalizeH="0" baseline="0" noProof="0" dirty="0" err="1" smtClean="0">
                <a:ln>
                  <a:noFill/>
                </a:ln>
                <a:solidFill>
                  <a:srgbClr val="A8BDE5"/>
                </a:solidFill>
                <a:effectLst/>
                <a:uLnTx/>
                <a:uFillTx/>
                <a:latin typeface="Helvetica"/>
                <a:ea typeface="+mj-ea"/>
                <a:cs typeface="Helvetica"/>
              </a:rPr>
              <a:t>vid</a:t>
            </a: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a:t>
            </a:r>
            <a:endParaRPr kumimoji="0" lang="en-US" sz="4400" b="1" i="0" u="none" strike="noStrike" kern="1200" cap="none" spc="0" normalizeH="0" baseline="0" noProof="0" dirty="0">
              <a:ln>
                <a:noFill/>
              </a:ln>
              <a:solidFill>
                <a:srgbClr val="A8BDE5"/>
              </a:solidFill>
              <a:effectLst/>
              <a:uLnTx/>
              <a:uFillTx/>
              <a:latin typeface="Helvetica"/>
              <a:ea typeface="+mj-ea"/>
              <a:cs typeface="Helvetica"/>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SalesForce</a:t>
            </a:r>
            <a:r>
              <a:rPr lang="en-US" dirty="0" smtClean="0"/>
              <a:t> back story</a:t>
            </a:r>
            <a:endParaRPr lang="en-US" dirty="0"/>
          </a:p>
        </p:txBody>
      </p:sp>
      <p:sp>
        <p:nvSpPr>
          <p:cNvPr id="3" name="Content Placeholder 2"/>
          <p:cNvSpPr>
            <a:spLocks noGrp="1"/>
          </p:cNvSpPr>
          <p:nvPr>
            <p:ph idx="1"/>
          </p:nvPr>
        </p:nvSpPr>
        <p:spPr/>
        <p:txBody>
          <a:bodyPr>
            <a:normAutofit lnSpcReduction="10000"/>
          </a:bodyPr>
          <a:lstStyle/>
          <a:p>
            <a:r>
              <a:rPr lang="en-US" dirty="0" smtClean="0"/>
              <a:t>10 years old</a:t>
            </a:r>
          </a:p>
          <a:p>
            <a:r>
              <a:rPr lang="en-US" dirty="0" smtClean="0"/>
              <a:t>Initially web-based CRM software</a:t>
            </a:r>
          </a:p>
          <a:p>
            <a:pPr lvl="1"/>
            <a:r>
              <a:rPr lang="en-US" dirty="0" smtClean="0"/>
              <a:t>59 000 customers</a:t>
            </a:r>
          </a:p>
          <a:p>
            <a:pPr lvl="1"/>
            <a:r>
              <a:rPr lang="en-US" dirty="0" smtClean="0"/>
              <a:t>$1 billion in revenue</a:t>
            </a:r>
          </a:p>
          <a:p>
            <a:r>
              <a:rPr lang="en-US" dirty="0" smtClean="0"/>
              <a:t>Distributed infrastructure was created to support CRM (</a:t>
            </a:r>
            <a:r>
              <a:rPr lang="en-US" dirty="0" err="1" smtClean="0"/>
              <a:t>SaaS</a:t>
            </a:r>
            <a:r>
              <a:rPr lang="en-US" dirty="0" smtClean="0"/>
              <a:t>, </a:t>
            </a:r>
            <a:r>
              <a:rPr lang="en-US" dirty="0" err="1" smtClean="0"/>
              <a:t>weeeee</a:t>
            </a:r>
            <a:r>
              <a:rPr lang="en-US" dirty="0" smtClean="0"/>
              <a:t>!)</a:t>
            </a:r>
          </a:p>
          <a:p>
            <a:r>
              <a:rPr lang="en-US" dirty="0" smtClean="0"/>
              <a:t>Platform was exposed to architects and </a:t>
            </a:r>
            <a:r>
              <a:rPr lang="en-US" dirty="0" err="1" smtClean="0"/>
              <a:t>devs</a:t>
            </a:r>
            <a:r>
              <a:rPr lang="en-US" dirty="0" smtClean="0"/>
              <a:t>, for </a:t>
            </a:r>
            <a:r>
              <a:rPr lang="en-US" dirty="0" err="1" smtClean="0"/>
              <a:t>PaaS</a:t>
            </a:r>
            <a:r>
              <a:rPr lang="en-US" dirty="0" smtClean="0"/>
              <a:t> and </a:t>
            </a:r>
            <a:r>
              <a:rPr lang="en-US" dirty="0" err="1" smtClean="0"/>
              <a:t>IaaS</a:t>
            </a:r>
            <a:endParaRPr lang="en-US" dirty="0" smtClean="0"/>
          </a:p>
          <a:p>
            <a:pPr lvl="1"/>
            <a:r>
              <a:rPr lang="en-US" dirty="0" smtClean="0"/>
              <a:t>(Ambitious project with solid aims)</a:t>
            </a:r>
          </a:p>
          <a:p>
            <a:endParaRPr lang="en-US" dirty="0" smtClean="0"/>
          </a:p>
          <a:p>
            <a:pPr lvl="1"/>
            <a:endParaRPr lang="en-US" dirty="0" smtClean="0"/>
          </a:p>
          <a:p>
            <a:endParaRPr lang="en-US" dirty="0" smtClean="0"/>
          </a:p>
          <a:p>
            <a:endParaRPr lang="en-US" sz="1500" dirty="0" smtClean="0"/>
          </a:p>
          <a:p>
            <a:endParaRPr lang="en-US" dirty="0" smtClean="0"/>
          </a:p>
          <a:p>
            <a:endParaRPr lang="en-US" dirty="0"/>
          </a:p>
        </p:txBody>
      </p:sp>
      <p:pic>
        <p:nvPicPr>
          <p:cNvPr id="4" name="Picture 3"/>
          <p:cNvPicPr>
            <a:picLocks noChangeAspect="1"/>
          </p:cNvPicPr>
          <p:nvPr/>
        </p:nvPicPr>
        <p:blipFill>
          <a:blip r:embed="rId3"/>
          <a:stretch>
            <a:fillRect/>
          </a:stretch>
        </p:blipFill>
        <p:spPr>
          <a:xfrm>
            <a:off x="5715000" y="1143000"/>
            <a:ext cx="2717800" cy="5842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Salesforce</a:t>
            </a:r>
            <a:r>
              <a:rPr lang="en-US" dirty="0" smtClean="0"/>
              <a:t> business model</a:t>
            </a:r>
            <a:endParaRPr lang="en-US" dirty="0"/>
          </a:p>
        </p:txBody>
      </p:sp>
      <p:sp>
        <p:nvSpPr>
          <p:cNvPr id="3" name="Content Placeholder 2"/>
          <p:cNvSpPr>
            <a:spLocks noGrp="1"/>
          </p:cNvSpPr>
          <p:nvPr>
            <p:ph idx="1"/>
          </p:nvPr>
        </p:nvSpPr>
        <p:spPr/>
        <p:txBody>
          <a:bodyPr>
            <a:normAutofit lnSpcReduction="10000"/>
          </a:bodyPr>
          <a:lstStyle/>
          <a:p>
            <a:r>
              <a:rPr lang="en-US" dirty="0" smtClean="0"/>
              <a:t>Multi-tenant</a:t>
            </a:r>
          </a:p>
          <a:p>
            <a:pPr lvl="1"/>
            <a:r>
              <a:rPr lang="en-US" dirty="0" smtClean="0"/>
              <a:t>Customers share infrastructure</a:t>
            </a:r>
          </a:p>
          <a:p>
            <a:pPr lvl="1"/>
            <a:r>
              <a:rPr lang="en-US" dirty="0" smtClean="0"/>
              <a:t>Spread out across the world</a:t>
            </a:r>
          </a:p>
          <a:p>
            <a:r>
              <a:rPr lang="en-US" dirty="0" smtClean="0"/>
              <a:t>Subscription model</a:t>
            </a:r>
          </a:p>
          <a:p>
            <a:pPr lvl="1"/>
            <a:r>
              <a:rPr lang="en-US" dirty="0" smtClean="0"/>
              <a:t>Scales with features and per-license cost</a:t>
            </a:r>
          </a:p>
          <a:p>
            <a:r>
              <a:rPr lang="en-US" dirty="0" smtClean="0"/>
              <a:t>Free dev accounts</a:t>
            </a:r>
          </a:p>
          <a:p>
            <a:pPr lvl="1"/>
            <a:r>
              <a:rPr lang="en-US" dirty="0" smtClean="0"/>
              <a:t>More limited than paid-for orgs</a:t>
            </a:r>
          </a:p>
          <a:p>
            <a:r>
              <a:rPr lang="en-US" dirty="0" err="1" smtClean="0"/>
              <a:t>AppExchange</a:t>
            </a:r>
            <a:endParaRPr lang="en-US" dirty="0" smtClean="0"/>
          </a:p>
          <a:p>
            <a:pPr lvl="1"/>
            <a:r>
              <a:rPr lang="en-US" dirty="0" smtClean="0"/>
              <a:t>Third party apps (ala App Store)</a:t>
            </a:r>
          </a:p>
          <a:p>
            <a:endParaRPr lang="en-US" dirty="0" smtClean="0"/>
          </a:p>
          <a:p>
            <a:endParaRPr lang="en-US" sz="1500"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venn1.gif"/>
          <p:cNvPicPr>
            <a:picLocks noChangeAspect="1"/>
          </p:cNvPicPr>
          <p:nvPr/>
        </p:nvPicPr>
        <p:blipFill>
          <a:blip r:embed="rId3"/>
          <a:stretch>
            <a:fillRect/>
          </a:stretch>
        </p:blipFill>
        <p:spPr>
          <a:xfrm>
            <a:off x="1142999" y="320368"/>
            <a:ext cx="6781801" cy="619842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buNone/>
            </a:pPr>
            <a:r>
              <a:rPr lang="en-US" dirty="0" smtClean="0"/>
              <a:t>Primary components</a:t>
            </a:r>
          </a:p>
          <a:p>
            <a:r>
              <a:rPr lang="en-US" dirty="0" smtClean="0"/>
              <a:t>HTML pages written in custom </a:t>
            </a:r>
            <a:r>
              <a:rPr lang="en-US" dirty="0" err="1" smtClean="0"/>
              <a:t>VisualForce</a:t>
            </a:r>
            <a:r>
              <a:rPr lang="en-US" dirty="0" smtClean="0"/>
              <a:t> language</a:t>
            </a:r>
          </a:p>
          <a:p>
            <a:r>
              <a:rPr lang="en-US" dirty="0" smtClean="0"/>
              <a:t>Business logic written in Java-like Apex</a:t>
            </a:r>
          </a:p>
          <a:p>
            <a:r>
              <a:rPr lang="en-US" dirty="0" err="1" smtClean="0"/>
              <a:t>Datastore</a:t>
            </a:r>
            <a:endParaRPr lang="en-US" dirty="0" smtClean="0"/>
          </a:p>
          <a:p>
            <a:pPr lvl="1"/>
            <a:r>
              <a:rPr lang="en-US" dirty="0" smtClean="0"/>
              <a:t>SOQL</a:t>
            </a:r>
          </a:p>
          <a:p>
            <a:pPr lvl="1"/>
            <a:r>
              <a:rPr lang="en-US" dirty="0" smtClean="0"/>
              <a:t>SOSL</a:t>
            </a:r>
          </a:p>
          <a:p>
            <a:endParaRPr lang="en-US" dirty="0" smtClean="0"/>
          </a:p>
          <a:p>
            <a:r>
              <a:rPr lang="en-US" dirty="0" smtClean="0"/>
              <a:t>Dev environment typically written in browser or in Eclipse with </a:t>
            </a:r>
            <a:r>
              <a:rPr lang="en-US" dirty="0" err="1" smtClean="0"/>
              <a:t>plugin</a:t>
            </a:r>
            <a:endParaRPr lang="en-US" dirty="0" smtClean="0"/>
          </a:p>
          <a:p>
            <a:endParaRPr lang="en-US" sz="1500" dirty="0" smtClean="0"/>
          </a:p>
          <a:p>
            <a:endParaRPr lang="en-US" dirty="0" smtClean="0"/>
          </a:p>
          <a:p>
            <a:endParaRPr lang="en-US" dirty="0"/>
          </a:p>
        </p:txBody>
      </p:sp>
      <p:sp>
        <p:nvSpPr>
          <p:cNvPr id="2" name="Title 1"/>
          <p:cNvSpPr>
            <a:spLocks noGrp="1"/>
          </p:cNvSpPr>
          <p:nvPr>
            <p:ph type="title"/>
          </p:nvPr>
        </p:nvSpPr>
        <p:spPr/>
        <p:txBody>
          <a:bodyPr>
            <a:normAutofit fontScale="90000"/>
          </a:bodyPr>
          <a:lstStyle/>
          <a:p>
            <a:r>
              <a:rPr lang="en-US" dirty="0" smtClean="0"/>
              <a:t>Developing on </a:t>
            </a:r>
            <a:r>
              <a:rPr lang="en-US" dirty="0" err="1" smtClean="0"/>
              <a:t>Salesforce</a:t>
            </a:r>
            <a:endParaRPr lang="en-US" dirty="0"/>
          </a:p>
        </p:txBody>
      </p:sp>
      <p:pic>
        <p:nvPicPr>
          <p:cNvPr id="7" name="Picture 6"/>
          <p:cNvPicPr>
            <a:picLocks noChangeAspect="1"/>
          </p:cNvPicPr>
          <p:nvPr/>
        </p:nvPicPr>
        <p:blipFill>
          <a:blip r:embed="rId3"/>
          <a:stretch>
            <a:fillRect/>
          </a:stretch>
        </p:blipFill>
        <p:spPr>
          <a:xfrm>
            <a:off x="76200" y="1910829"/>
            <a:ext cx="8991600" cy="2517648"/>
          </a:xfrm>
          <a:prstGeom prst="rect">
            <a:avLst/>
          </a:prstGeom>
          <a:ln>
            <a:solidFill>
              <a:schemeClr val="accent2"/>
            </a:solidFill>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76200" y="3565921"/>
            <a:ext cx="8991600" cy="494275"/>
          </a:xfrm>
          <a:prstGeom prst="rect">
            <a:avLst/>
          </a:prstGeom>
          <a:ln>
            <a:solidFill>
              <a:schemeClr val="accent2"/>
            </a:solidFill>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a:off x="76200" y="4174799"/>
            <a:ext cx="8991600" cy="451681"/>
          </a:xfrm>
          <a:prstGeom prst="rect">
            <a:avLst/>
          </a:prstGeom>
          <a:ln>
            <a:solidFill>
              <a:schemeClr val="accent2"/>
            </a:solidFill>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6"/>
          <a:stretch>
            <a:fillRect/>
          </a:stretch>
        </p:blipFill>
        <p:spPr>
          <a:xfrm>
            <a:off x="304800" y="685800"/>
            <a:ext cx="8534400" cy="6100575"/>
          </a:xfrm>
          <a:prstGeom prst="rect">
            <a:avLst/>
          </a:prstGeom>
          <a:ln>
            <a:solidFill>
              <a:schemeClr val="accent2"/>
            </a:solidFill>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7"/>
          <a:stretch>
            <a:fillRect/>
          </a:stretch>
        </p:blipFill>
        <p:spPr>
          <a:xfrm>
            <a:off x="698500" y="985253"/>
            <a:ext cx="7747000" cy="2184400"/>
          </a:xfrm>
          <a:prstGeom prst="rect">
            <a:avLst/>
          </a:prstGeom>
          <a:noFill/>
          <a:ln>
            <a:solidFill>
              <a:schemeClr val="accent2"/>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language features</a:t>
            </a:r>
            <a:endParaRPr lang="en-US" dirty="0"/>
          </a:p>
        </p:txBody>
      </p:sp>
      <p:sp>
        <p:nvSpPr>
          <p:cNvPr id="3" name="Content Placeholder 2"/>
          <p:cNvSpPr>
            <a:spLocks noGrp="1"/>
          </p:cNvSpPr>
          <p:nvPr>
            <p:ph idx="1"/>
          </p:nvPr>
        </p:nvSpPr>
        <p:spPr/>
        <p:txBody>
          <a:bodyPr/>
          <a:lstStyle/>
          <a:p>
            <a:endParaRPr lang="en-US" dirty="0" smtClean="0"/>
          </a:p>
          <a:p>
            <a:r>
              <a:rPr lang="en-US" dirty="0" smtClean="0"/>
              <a:t>Make HTTP requests</a:t>
            </a:r>
          </a:p>
          <a:p>
            <a:r>
              <a:rPr lang="en-US" dirty="0" smtClean="0"/>
              <a:t>Bind classes to WS endpoints</a:t>
            </a:r>
          </a:p>
          <a:p>
            <a:endParaRPr lang="en-US" dirty="0" smtClean="0"/>
          </a:p>
          <a:p>
            <a:r>
              <a:rPr lang="en-US" dirty="0" smtClean="0"/>
              <a:t>Can send mails</a:t>
            </a:r>
          </a:p>
          <a:p>
            <a:r>
              <a:rPr lang="en-US" dirty="0" smtClean="0"/>
              <a:t>Bind classes to mail endpoints</a:t>
            </a:r>
          </a:p>
          <a:p>
            <a:endParaRPr lang="en-US" dirty="0" smtClean="0"/>
          </a:p>
          <a:p>
            <a:r>
              <a:rPr lang="en-US" dirty="0" smtClean="0"/>
              <a:t>Configure triggers on </a:t>
            </a:r>
            <a:r>
              <a:rPr lang="en-US" dirty="0" err="1" smtClean="0"/>
              <a:t>datastore</a:t>
            </a:r>
            <a:r>
              <a:rPr lang="en-US" dirty="0" smtClean="0"/>
              <a:t> activities</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1066801"/>
            <a:ext cx="9144000" cy="990600"/>
          </a:xfrm>
        </p:spPr>
        <p:txBody>
          <a:bodyPr>
            <a:normAutofit fontScale="90000"/>
          </a:bodyPr>
          <a:lstStyle/>
          <a:p>
            <a:pPr algn="r"/>
            <a:r>
              <a:rPr lang="en-US" dirty="0" smtClean="0"/>
              <a:t>…an obvious problem for resource sharing</a:t>
            </a:r>
            <a:endParaRPr lang="en-US" dirty="0"/>
          </a:p>
        </p:txBody>
      </p:sp>
      <p:sp>
        <p:nvSpPr>
          <p:cNvPr id="3" name="Content Placeholder 2"/>
          <p:cNvSpPr>
            <a:spLocks noGrp="1"/>
          </p:cNvSpPr>
          <p:nvPr>
            <p:ph type="subTitle" idx="1"/>
          </p:nvPr>
        </p:nvSpPr>
        <p:spPr/>
        <p:txBody>
          <a:bodyPr/>
          <a:lstStyle/>
          <a:p>
            <a:endParaRPr lang="en-US" dirty="0" smtClean="0"/>
          </a:p>
          <a:p>
            <a:endParaRPr lang="en-US" dirty="0"/>
          </a:p>
        </p:txBody>
      </p:sp>
      <p:pic>
        <p:nvPicPr>
          <p:cNvPr id="5" name="Picture 4" descr="squatters_volcom.jpg"/>
          <p:cNvPicPr>
            <a:picLocks noChangeAspect="1"/>
          </p:cNvPicPr>
          <p:nvPr/>
        </p:nvPicPr>
        <p:blipFill>
          <a:blip r:embed="rId2"/>
          <a:srcRect/>
          <a:stretch>
            <a:fillRect/>
          </a:stretch>
        </p:blipFill>
        <p:spPr bwMode="auto">
          <a:xfrm>
            <a:off x="152400" y="1676400"/>
            <a:ext cx="6781800" cy="4464684"/>
          </a:xfrm>
          <a:prstGeom prst="rect">
            <a:avLst/>
          </a:prstGeom>
          <a:noFill/>
          <a:ln w="9525">
            <a:noFill/>
            <a:miter lim="800000"/>
            <a:headEnd/>
            <a:tailEnd/>
          </a:ln>
        </p:spPr>
      </p:pic>
      <p:sp>
        <p:nvSpPr>
          <p:cNvPr id="6" name="Title 1"/>
          <p:cNvSpPr txBox="1">
            <a:spLocks/>
          </p:cNvSpPr>
          <p:nvPr/>
        </p:nvSpPr>
        <p:spPr>
          <a:xfrm>
            <a:off x="457200" y="228600"/>
            <a:ext cx="8229600" cy="609600"/>
          </a:xfrm>
          <a:prstGeom prst="rect">
            <a:avLst/>
          </a:prstGeom>
        </p:spPr>
        <p:txBody>
          <a:bodyPr vert="horz" lIns="91440" tIns="45720" rIns="91440" bIns="45720" rtlCol="0" anchor="ctr">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A8BDE5"/>
                </a:solidFill>
                <a:effectLst/>
                <a:uLnTx/>
                <a:uFillTx/>
                <a:latin typeface="Helvetica"/>
                <a:ea typeface="+mj-ea"/>
                <a:cs typeface="Helvetica"/>
              </a:rPr>
              <a:t>Multi-tenancy…</a:t>
            </a:r>
            <a:endParaRPr kumimoji="0" lang="en-US" sz="4400" b="1" i="0" u="none" strike="noStrike" kern="1200" cap="none" spc="0" normalizeH="0" baseline="0" noProof="0" dirty="0">
              <a:ln>
                <a:noFill/>
              </a:ln>
              <a:solidFill>
                <a:srgbClr val="A8BDE5"/>
              </a:solidFill>
              <a:effectLst/>
              <a:uLnTx/>
              <a:uFillTx/>
              <a:latin typeface="Helvetica"/>
              <a:ea typeface="+mj-ea"/>
              <a:cs typeface="Helvetica"/>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Governor</a:t>
            </a:r>
            <a:endParaRPr lang="en-US" dirty="0"/>
          </a:p>
        </p:txBody>
      </p:sp>
      <p:sp>
        <p:nvSpPr>
          <p:cNvPr id="3" name="Content Placeholder 2"/>
          <p:cNvSpPr>
            <a:spLocks noGrp="1"/>
          </p:cNvSpPr>
          <p:nvPr>
            <p:ph idx="1"/>
          </p:nvPr>
        </p:nvSpPr>
        <p:spPr>
          <a:xfrm>
            <a:off x="457200" y="1295400"/>
            <a:ext cx="5105400" cy="4830763"/>
          </a:xfrm>
        </p:spPr>
        <p:txBody>
          <a:bodyPr>
            <a:normAutofit fontScale="92500" lnSpcReduction="20000"/>
          </a:bodyPr>
          <a:lstStyle/>
          <a:p>
            <a:r>
              <a:rPr lang="en-US" dirty="0" smtClean="0"/>
              <a:t>Each script execution is subject to strict limits</a:t>
            </a:r>
          </a:p>
          <a:p>
            <a:r>
              <a:rPr lang="en-US" dirty="0" smtClean="0"/>
              <a:t>Uncatchable exception issued when limits exceeded</a:t>
            </a:r>
          </a:p>
          <a:p>
            <a:r>
              <a:rPr lang="en-US" dirty="0" smtClean="0"/>
              <a:t>Limits based on entry point of code</a:t>
            </a:r>
          </a:p>
          <a:p>
            <a:r>
              <a:rPr lang="en-US" dirty="0" smtClean="0"/>
              <a:t>Limits applied to namespaces</a:t>
            </a:r>
          </a:p>
          <a:p>
            <a:pPr lvl="1"/>
            <a:r>
              <a:rPr lang="en-US" dirty="0" smtClean="0"/>
              <a:t>Org gets limits</a:t>
            </a:r>
          </a:p>
          <a:p>
            <a:pPr lvl="1"/>
            <a:r>
              <a:rPr lang="en-US" dirty="0" smtClean="0"/>
              <a:t>Certified apps get limits</a:t>
            </a:r>
          </a:p>
          <a:p>
            <a:endParaRPr lang="en-US" sz="1500" dirty="0" smtClean="0"/>
          </a:p>
          <a:p>
            <a:endParaRPr lang="en-US" dirty="0" smtClean="0"/>
          </a:p>
          <a:p>
            <a:endParaRPr lang="en-US" dirty="0"/>
          </a:p>
        </p:txBody>
      </p:sp>
      <p:sp>
        <p:nvSpPr>
          <p:cNvPr id="4" name="Rounded Rectangle 3"/>
          <p:cNvSpPr/>
          <p:nvPr/>
        </p:nvSpPr>
        <p:spPr>
          <a:xfrm>
            <a:off x="5715000" y="1219200"/>
            <a:ext cx="3298613" cy="2621280"/>
          </a:xfrm>
          <a:prstGeom prst="round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u="sng" dirty="0" smtClean="0"/>
              <a:t>Published Limits</a:t>
            </a:r>
          </a:p>
          <a:p>
            <a:endParaRPr lang="en-US" dirty="0" smtClean="0"/>
          </a:p>
          <a:p>
            <a:pPr marL="342900" indent="-342900">
              <a:buFont typeface="+mj-lt"/>
              <a:buAutoNum type="arabicPeriod"/>
            </a:pPr>
            <a:r>
              <a:rPr lang="en-US" dirty="0" smtClean="0"/>
              <a:t>Number of scripts lines</a:t>
            </a:r>
          </a:p>
          <a:p>
            <a:pPr marL="342900" indent="-342900">
              <a:buFont typeface="+mj-lt"/>
              <a:buAutoNum type="arabicPeriod"/>
            </a:pPr>
            <a:r>
              <a:rPr lang="en-US" dirty="0" smtClean="0"/>
              <a:t>Number of queries</a:t>
            </a:r>
          </a:p>
          <a:p>
            <a:pPr marL="342900" indent="-342900">
              <a:buFont typeface="+mj-lt"/>
              <a:buAutoNum type="arabicPeriod"/>
            </a:pPr>
            <a:r>
              <a:rPr lang="en-US" dirty="0" smtClean="0"/>
              <a:t>Size of returned datasets</a:t>
            </a:r>
          </a:p>
          <a:p>
            <a:pPr marL="342900" indent="-342900">
              <a:buFont typeface="+mj-lt"/>
              <a:buAutoNum type="arabicPeriod"/>
            </a:pPr>
            <a:r>
              <a:rPr lang="en-US" dirty="0" smtClean="0"/>
              <a:t>Number of callouts</a:t>
            </a:r>
          </a:p>
          <a:p>
            <a:pPr marL="342900" indent="-342900">
              <a:buFont typeface="+mj-lt"/>
              <a:buAutoNum type="arabicPeriod"/>
            </a:pPr>
            <a:r>
              <a:rPr lang="en-US" dirty="0" smtClean="0"/>
              <a:t>Number of sent emails</a:t>
            </a:r>
          </a:p>
          <a:p>
            <a:pPr marL="342900" indent="-342900">
              <a:buFont typeface="+mj-lt"/>
              <a:buAutoNum type="arabicPeriod"/>
            </a:pPr>
            <a:r>
              <a:rPr lang="en-US" dirty="0" smtClean="0"/>
              <a:t>…</a:t>
            </a:r>
            <a:endParaRPr lang="en-US" dirty="0"/>
          </a:p>
        </p:txBody>
      </p:sp>
      <p:sp>
        <p:nvSpPr>
          <p:cNvPr id="5" name="Rounded Rectangle 4"/>
          <p:cNvSpPr/>
          <p:nvPr/>
        </p:nvSpPr>
        <p:spPr>
          <a:xfrm>
            <a:off x="5715000" y="4038600"/>
            <a:ext cx="3298613" cy="2087880"/>
          </a:xfrm>
          <a:prstGeom prst="round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u="sng" dirty="0" smtClean="0"/>
              <a:t>Unpublished Limits</a:t>
            </a:r>
          </a:p>
          <a:p>
            <a:endParaRPr lang="en-US" dirty="0" smtClean="0"/>
          </a:p>
          <a:p>
            <a:pPr marL="342900" indent="-342900">
              <a:buFont typeface="+mj-lt"/>
              <a:buAutoNum type="arabicPeriod"/>
            </a:pPr>
            <a:r>
              <a:rPr lang="en-US" dirty="0" smtClean="0"/>
              <a:t>Number of received mails</a:t>
            </a:r>
          </a:p>
          <a:p>
            <a:pPr marL="342900" indent="-342900">
              <a:buFont typeface="+mj-lt"/>
              <a:buAutoNum type="arabicPeriod"/>
            </a:pPr>
            <a:r>
              <a:rPr lang="en-US" dirty="0" smtClean="0"/>
              <a:t>Running time</a:t>
            </a:r>
          </a:p>
          <a:p>
            <a:pPr marL="342900" indent="-342900">
              <a:buFont typeface="+mj-lt"/>
              <a:buAutoNum type="arabicPeriod"/>
            </a:pPr>
            <a:r>
              <a:rPr lang="en-US" dirty="0" smtClean="0"/>
              <a:t>???</a:t>
            </a:r>
            <a:endParaRPr lang="en-US" dirty="0"/>
          </a:p>
        </p:txBody>
      </p:sp>
      <p:pic>
        <p:nvPicPr>
          <p:cNvPr id="6" name="Picture 5" descr="bricktop2.jpg"/>
          <p:cNvPicPr>
            <a:picLocks noChangeAspect="1"/>
          </p:cNvPicPr>
          <p:nvPr/>
        </p:nvPicPr>
        <p:blipFill>
          <a:blip r:embed="rId2"/>
          <a:srcRect/>
          <a:stretch>
            <a:fillRect/>
          </a:stretch>
        </p:blipFill>
        <p:spPr bwMode="auto">
          <a:xfrm>
            <a:off x="5562600" y="1676399"/>
            <a:ext cx="3581400" cy="304293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Apex limitations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Language focused on short bursts of execution</a:t>
            </a:r>
          </a:p>
          <a:p>
            <a:r>
              <a:rPr lang="en-US" dirty="0" smtClean="0"/>
              <a:t>Can’t easily alter SF configuration</a:t>
            </a:r>
          </a:p>
          <a:p>
            <a:pPr lvl="1"/>
            <a:r>
              <a:rPr lang="en-US" dirty="0" smtClean="0"/>
              <a:t>Requires web interface interactions</a:t>
            </a:r>
          </a:p>
          <a:p>
            <a:endParaRPr lang="en-US" dirty="0" smtClean="0"/>
          </a:p>
          <a:p>
            <a:r>
              <a:rPr lang="en-US" dirty="0" smtClean="0"/>
              <a:t>APIs short on parallel programming primitives</a:t>
            </a:r>
          </a:p>
          <a:p>
            <a:pPr lvl="1"/>
            <a:r>
              <a:rPr lang="en-US" dirty="0" smtClean="0"/>
              <a:t>no explicit locks and very broad </a:t>
            </a:r>
            <a:r>
              <a:rPr lang="en-US" dirty="0" err="1" smtClean="0"/>
              <a:t>synchronisation</a:t>
            </a:r>
            <a:endParaRPr lang="en-US" dirty="0" smtClean="0"/>
          </a:p>
          <a:p>
            <a:pPr lvl="1"/>
            <a:r>
              <a:rPr lang="en-US" dirty="0" smtClean="0"/>
              <a:t>no real threads</a:t>
            </a:r>
          </a:p>
          <a:p>
            <a:pPr lvl="1"/>
            <a:r>
              <a:rPr lang="en-US" dirty="0" smtClean="0"/>
              <a:t>no ability to pause execution</a:t>
            </a:r>
          </a:p>
          <a:p>
            <a:pPr lvl="1"/>
            <a:r>
              <a:rPr lang="en-US" dirty="0" smtClean="0"/>
              <a:t>no explicit shared </a:t>
            </a:r>
            <a:r>
              <a:rPr lang="en-US" dirty="0" err="1" smtClean="0"/>
              <a:t>mem</a:t>
            </a:r>
            <a:endParaRPr lang="en-US" dirty="0" smtClean="0"/>
          </a:p>
          <a:p>
            <a:endParaRPr lang="en-US" dirty="0" smtClean="0"/>
          </a:p>
          <a:p>
            <a:r>
              <a:rPr lang="en-US" dirty="0" smtClean="0"/>
              <a:t>API call order important</a:t>
            </a:r>
          </a:p>
          <a:p>
            <a:endParaRPr lang="en-US" sz="1500"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Workarounds</a:t>
            </a:r>
            <a:endParaRPr lang="en-US" dirty="0"/>
          </a:p>
        </p:txBody>
      </p:sp>
      <p:sp>
        <p:nvSpPr>
          <p:cNvPr id="3" name="Content Placeholder 2"/>
          <p:cNvSpPr>
            <a:spLocks noGrp="1"/>
          </p:cNvSpPr>
          <p:nvPr>
            <p:ph idx="1"/>
          </p:nvPr>
        </p:nvSpPr>
        <p:spPr/>
        <p:txBody>
          <a:bodyPr>
            <a:normAutofit lnSpcReduction="10000"/>
          </a:bodyPr>
          <a:lstStyle/>
          <a:p>
            <a:r>
              <a:rPr lang="en-US" dirty="0" smtClean="0"/>
              <a:t>Delays</a:t>
            </a:r>
          </a:p>
          <a:p>
            <a:endParaRPr lang="en-US" dirty="0" smtClean="0"/>
          </a:p>
          <a:p>
            <a:r>
              <a:rPr lang="en-US" dirty="0" err="1" smtClean="0"/>
              <a:t>Synchronisation</a:t>
            </a:r>
            <a:endParaRPr lang="en-US" dirty="0" smtClean="0"/>
          </a:p>
          <a:p>
            <a:endParaRPr lang="en-US" dirty="0" smtClean="0"/>
          </a:p>
          <a:p>
            <a:r>
              <a:rPr lang="en-US" dirty="0" smtClean="0"/>
              <a:t>Shared </a:t>
            </a:r>
            <a:r>
              <a:rPr lang="en-US" dirty="0" err="1" smtClean="0"/>
              <a:t>mem</a:t>
            </a:r>
            <a:endParaRPr lang="en-US" dirty="0" smtClean="0"/>
          </a:p>
          <a:p>
            <a:endParaRPr lang="en-US" dirty="0" smtClean="0"/>
          </a:p>
          <a:p>
            <a:r>
              <a:rPr lang="en-US" dirty="0" smtClean="0"/>
              <a:t>Triggers</a:t>
            </a:r>
          </a:p>
          <a:p>
            <a:endParaRPr lang="en-US" dirty="0" smtClean="0"/>
          </a:p>
          <a:p>
            <a:r>
              <a:rPr lang="en-US" dirty="0" smtClean="0"/>
              <a:t>Threads?</a:t>
            </a:r>
          </a:p>
          <a:p>
            <a:endParaRPr lang="en-US" sz="1500" dirty="0" smtClean="0"/>
          </a:p>
          <a:p>
            <a:endParaRPr lang="en-US" dirty="0" smtClean="0"/>
          </a:p>
          <a:p>
            <a:endParaRPr lang="en-US" dirty="0"/>
          </a:p>
        </p:txBody>
      </p:sp>
      <p:pic>
        <p:nvPicPr>
          <p:cNvPr id="9" name="Picture 8"/>
          <p:cNvPicPr>
            <a:picLocks noChangeAspect="1"/>
          </p:cNvPicPr>
          <p:nvPr/>
        </p:nvPicPr>
        <p:blipFill>
          <a:blip r:embed="rId2"/>
          <a:stretch>
            <a:fillRect/>
          </a:stretch>
        </p:blipFill>
        <p:spPr>
          <a:xfrm>
            <a:off x="152400" y="1600200"/>
            <a:ext cx="8839200" cy="3783742"/>
          </a:xfrm>
          <a:prstGeom prst="rect">
            <a:avLst/>
          </a:prstGeom>
          <a:ln>
            <a:solidFill>
              <a:schemeClr val="accent2"/>
            </a:solidFill>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3"/>
          <a:stretch>
            <a:fillRect/>
          </a:stretch>
        </p:blipFill>
        <p:spPr>
          <a:xfrm>
            <a:off x="152400" y="1143000"/>
            <a:ext cx="8839200" cy="2741002"/>
          </a:xfrm>
          <a:prstGeom prst="rect">
            <a:avLst/>
          </a:prstGeom>
          <a:ln>
            <a:solidFill>
              <a:schemeClr val="accent2"/>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Bypassing the governor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Wanted more usage than permitted for a single user action</a:t>
            </a:r>
          </a:p>
          <a:p>
            <a:r>
              <a:rPr lang="en-US" dirty="0" smtClean="0"/>
              <a:t>Focused on creating event loops</a:t>
            </a:r>
          </a:p>
          <a:p>
            <a:pPr lvl="1"/>
            <a:r>
              <a:rPr lang="en-US" dirty="0" smtClean="0"/>
              <a:t>Initial attempts focused on the callout feature and web services and then </a:t>
            </a:r>
            <a:r>
              <a:rPr lang="en-US" dirty="0" err="1" smtClean="0"/>
              <a:t>VisualForce</a:t>
            </a:r>
            <a:r>
              <a:rPr lang="en-US" dirty="0" smtClean="0"/>
              <a:t> pages (no dice)</a:t>
            </a:r>
          </a:p>
          <a:p>
            <a:pPr lvl="1"/>
            <a:r>
              <a:rPr lang="en-US" dirty="0" smtClean="0"/>
              <a:t>Wanted to steer clear of third party interference</a:t>
            </a:r>
          </a:p>
          <a:p>
            <a:pPr lvl="1"/>
            <a:r>
              <a:rPr lang="en-US" dirty="0" smtClean="0"/>
              <a:t>Settled on email</a:t>
            </a:r>
          </a:p>
          <a:p>
            <a:r>
              <a:rPr lang="en-US" dirty="0" smtClean="0"/>
              <a:t>Gave us many rounds (+-1500 a day) of execution with a single user action</a:t>
            </a:r>
          </a:p>
          <a:p>
            <a:r>
              <a:rPr lang="en-US" dirty="0" smtClean="0"/>
              <a:t>The job executed is up to user’s imagination</a:t>
            </a:r>
          </a:p>
          <a:p>
            <a:endParaRPr lang="en-US" sz="1500" dirty="0" smtClean="0"/>
          </a:p>
          <a:p>
            <a:endParaRPr lang="en-US" dirty="0" smtClean="0"/>
          </a:p>
          <a:p>
            <a:endParaRPr lang="en-US" dirty="0"/>
          </a:p>
        </p:txBody>
      </p:sp>
      <p:pic>
        <p:nvPicPr>
          <p:cNvPr id="5" name="Picture 4" descr="ws_loop.png"/>
          <p:cNvPicPr>
            <a:picLocks noChangeAspect="1"/>
          </p:cNvPicPr>
          <p:nvPr/>
        </p:nvPicPr>
        <p:blipFill>
          <a:blip r:embed="rId3"/>
          <a:stretch>
            <a:fillRect/>
          </a:stretch>
        </p:blipFill>
        <p:spPr>
          <a:xfrm>
            <a:off x="1371600" y="1066800"/>
            <a:ext cx="6234920" cy="4800000"/>
          </a:xfrm>
          <a:prstGeom prst="rect">
            <a:avLst/>
          </a:prstGeom>
          <a:solidFill>
            <a:schemeClr val="bg1"/>
          </a:solidFill>
          <a:ln>
            <a:solidFill>
              <a:schemeClr val="accent2"/>
            </a:solidFill>
          </a:ln>
          <a:effectLst>
            <a:outerShdw blurRad="50800" dist="38100" dir="2700000" algn="tl" rotWithShape="0">
              <a:srgbClr val="000000">
                <a:alpha val="43000"/>
              </a:srgbClr>
            </a:outerShdw>
          </a:effectLst>
        </p:spPr>
      </p:pic>
      <p:pic>
        <p:nvPicPr>
          <p:cNvPr id="7" name="Picture 6" descr="email.png"/>
          <p:cNvPicPr>
            <a:picLocks noChangeAspect="1"/>
          </p:cNvPicPr>
          <p:nvPr/>
        </p:nvPicPr>
        <p:blipFill>
          <a:blip r:embed="rId4"/>
          <a:stretch>
            <a:fillRect/>
          </a:stretch>
        </p:blipFill>
        <p:spPr>
          <a:xfrm>
            <a:off x="1156127" y="1740111"/>
            <a:ext cx="6831746" cy="3377778"/>
          </a:xfrm>
          <a:prstGeom prst="rect">
            <a:avLst/>
          </a:prstGeom>
          <a:solidFill>
            <a:schemeClr val="bg1"/>
          </a:solidFill>
          <a:ln>
            <a:solidFill>
              <a:schemeClr val="accent2"/>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so?</a:t>
            </a:r>
            <a:endParaRPr lang="en-US" dirty="0"/>
          </a:p>
        </p:txBody>
      </p:sp>
      <p:sp>
        <p:nvSpPr>
          <p:cNvPr id="3" name="Content Placeholder 2"/>
          <p:cNvSpPr>
            <a:spLocks noGrp="1"/>
          </p:cNvSpPr>
          <p:nvPr>
            <p:ph idx="1"/>
          </p:nvPr>
        </p:nvSpPr>
        <p:spPr/>
        <p:txBody>
          <a:bodyPr/>
          <a:lstStyle/>
          <a:p>
            <a:endParaRPr lang="en-US" sz="1500" dirty="0" smtClean="0"/>
          </a:p>
          <a:p>
            <a:endParaRPr lang="en-US" dirty="0" smtClean="0"/>
          </a:p>
          <a:p>
            <a:endParaRPr lang="en-US" dirty="0"/>
          </a:p>
        </p:txBody>
      </p:sp>
      <p:pic>
        <p:nvPicPr>
          <p:cNvPr id="4" name="Picture 3"/>
          <p:cNvPicPr>
            <a:picLocks noChangeAspect="1"/>
          </p:cNvPicPr>
          <p:nvPr/>
        </p:nvPicPr>
        <p:blipFill>
          <a:blip r:embed="rId3"/>
          <a:stretch>
            <a:fillRect/>
          </a:stretch>
        </p:blipFill>
        <p:spPr>
          <a:xfrm>
            <a:off x="1219200" y="1295400"/>
            <a:ext cx="6807200" cy="4580273"/>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Sifto</a:t>
            </a:r>
            <a:r>
              <a:rPr lang="en-US" dirty="0" smtClean="0"/>
              <a: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Ported </a:t>
            </a:r>
            <a:r>
              <a:rPr lang="en-US" dirty="0" err="1" smtClean="0"/>
              <a:t>Nikto</a:t>
            </a:r>
            <a:r>
              <a:rPr lang="en-US" dirty="0" smtClean="0"/>
              <a:t> into the cloud as a simple e.g.</a:t>
            </a:r>
          </a:p>
          <a:p>
            <a:r>
              <a:rPr lang="en-US" dirty="0" smtClean="0"/>
              <a:t>Process</a:t>
            </a:r>
          </a:p>
          <a:p>
            <a:pPr lvl="1"/>
            <a:r>
              <a:rPr lang="en-US" dirty="0" smtClean="0"/>
              <a:t>Class adds allowed endpoint through HTTP calls to SF web interface</a:t>
            </a:r>
          </a:p>
          <a:p>
            <a:pPr lvl="1"/>
            <a:r>
              <a:rPr lang="en-US" dirty="0" smtClean="0"/>
              <a:t>Event loop kicked off against target</a:t>
            </a:r>
          </a:p>
          <a:p>
            <a:pPr lvl="2"/>
            <a:r>
              <a:rPr lang="en-US" dirty="0" smtClean="0"/>
              <a:t>Each iteration performs ten tests</a:t>
            </a:r>
          </a:p>
          <a:p>
            <a:pPr lvl="2"/>
            <a:r>
              <a:rPr lang="en-US" dirty="0" smtClean="0"/>
              <a:t>State simply inserted into </a:t>
            </a:r>
            <a:r>
              <a:rPr lang="en-US" dirty="0" err="1" smtClean="0"/>
              <a:t>datastore</a:t>
            </a:r>
            <a:r>
              <a:rPr lang="en-US" dirty="0" smtClean="0"/>
              <a:t> at end of ten tests</a:t>
            </a:r>
          </a:p>
          <a:p>
            <a:pPr lvl="2"/>
            <a:r>
              <a:rPr lang="en-US" dirty="0" smtClean="0"/>
              <a:t>Trigger object inserted to fire off email for next iteration</a:t>
            </a:r>
          </a:p>
          <a:p>
            <a:pPr lvl="2"/>
            <a:r>
              <a:rPr lang="en-US" dirty="0" smtClean="0"/>
              <a:t>Results returned via email as they are found</a:t>
            </a:r>
          </a:p>
          <a:p>
            <a:endParaRPr lang="en-US" dirty="0" smtClean="0"/>
          </a:p>
          <a:p>
            <a:r>
              <a:rPr lang="en-US" dirty="0" smtClean="0"/>
              <a:t>Why?</a:t>
            </a:r>
          </a:p>
          <a:p>
            <a:pPr lvl="1"/>
            <a:r>
              <a:rPr lang="en-US" dirty="0" smtClean="0"/>
              <a:t>Free!</a:t>
            </a:r>
          </a:p>
          <a:p>
            <a:pPr lvl="1"/>
            <a:r>
              <a:rPr lang="en-US" dirty="0" smtClean="0"/>
              <a:t>Fast (for .</a:t>
            </a:r>
            <a:r>
              <a:rPr lang="en-US" dirty="0" err="1" smtClean="0"/>
              <a:t>za</a:t>
            </a:r>
            <a:r>
              <a:rPr lang="en-US" dirty="0" smtClean="0"/>
              <a:t>)</a:t>
            </a:r>
          </a:p>
          <a:p>
            <a:pPr lvl="1"/>
            <a:r>
              <a:rPr lang="en-US" dirty="0" smtClean="0"/>
              <a:t>Anonymity</a:t>
            </a:r>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t>
            </a:r>
            <a:r>
              <a:rPr lang="en-US" dirty="0" err="1" smtClean="0"/>
              <a:t>sifto</a:t>
            </a:r>
            <a:r>
              <a:rPr lang="en-US" dirty="0" smtClean="0"/>
              <a:t> </a:t>
            </a:r>
            <a:r>
              <a:rPr lang="en-US" dirty="0" err="1" smtClean="0"/>
              <a:t>vid</a:t>
            </a:r>
            <a:r>
              <a:rPr lang="en-US" dirty="0" smtClean="0"/>
              <a:t>]</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would we want to break it?</a:t>
            </a:r>
            <a:endParaRPr lang="en-US" dirty="0"/>
          </a:p>
        </p:txBody>
      </p:sp>
      <p:sp>
        <p:nvSpPr>
          <p:cNvPr id="3" name="Content Placeholder 2"/>
          <p:cNvSpPr>
            <a:spLocks noGrp="1"/>
          </p:cNvSpPr>
          <p:nvPr>
            <p:ph idx="1"/>
          </p:nvPr>
        </p:nvSpPr>
        <p:spPr/>
        <p:txBody>
          <a:bodyPr/>
          <a:lstStyle/>
          <a:p>
            <a:r>
              <a:rPr lang="en-US" dirty="0" smtClean="0"/>
              <a:t>It will be where the action is..</a:t>
            </a:r>
          </a:p>
          <a:p>
            <a:r>
              <a:rPr lang="en-US" dirty="0" smtClean="0"/>
              <a:t>Insidious the dark side is..</a:t>
            </a:r>
          </a:p>
          <a:p>
            <a:r>
              <a:rPr lang="en-US" dirty="0" smtClean="0"/>
              <a:t>Amazingly we are making some of the same old mistakes all over again</a:t>
            </a:r>
          </a:p>
          <a:p>
            <a:r>
              <a:rPr lang="en-US" dirty="0" smtClean="0"/>
              <a:t>We really don’t have to..</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Pros / cons</a:t>
            </a:r>
            <a:endParaRPr lang="en-US" dirty="0"/>
          </a:p>
        </p:txBody>
      </p:sp>
      <p:sp>
        <p:nvSpPr>
          <p:cNvPr id="3" name="Content Placeholder 2"/>
          <p:cNvSpPr>
            <a:spLocks noGrp="1"/>
          </p:cNvSpPr>
          <p:nvPr>
            <p:ph idx="1"/>
          </p:nvPr>
        </p:nvSpPr>
        <p:spPr/>
        <p:txBody>
          <a:bodyPr>
            <a:normAutofit lnSpcReduction="10000"/>
          </a:bodyPr>
          <a:lstStyle/>
          <a:p>
            <a:r>
              <a:rPr lang="en-US" dirty="0" smtClean="0"/>
              <a:t>Pros</a:t>
            </a:r>
          </a:p>
          <a:p>
            <a:pPr lvl="1"/>
            <a:r>
              <a:rPr lang="en-US" dirty="0" err="1" smtClean="0"/>
              <a:t>Fast(er</a:t>
            </a:r>
            <a:r>
              <a:rPr lang="en-US" dirty="0" smtClean="0"/>
              <a:t>) with more bandwidth</a:t>
            </a:r>
          </a:p>
          <a:p>
            <a:pPr lvl="1"/>
            <a:r>
              <a:rPr lang="en-US" dirty="0" smtClean="0"/>
              <a:t>Free!</a:t>
            </a:r>
          </a:p>
          <a:p>
            <a:pPr lvl="1"/>
            <a:r>
              <a:rPr lang="en-US" dirty="0" smtClean="0"/>
              <a:t>Capacity for </a:t>
            </a:r>
            <a:r>
              <a:rPr lang="en-US" dirty="0" err="1" smtClean="0"/>
              <a:t>DoS</a:t>
            </a:r>
            <a:r>
              <a:rPr lang="en-US" dirty="0" smtClean="0"/>
              <a:t> outweighs home user</a:t>
            </a:r>
          </a:p>
          <a:p>
            <a:pPr lvl="1"/>
            <a:r>
              <a:rPr lang="en-US" dirty="0" smtClean="0"/>
              <a:t>How about SF </a:t>
            </a:r>
            <a:r>
              <a:rPr lang="en-US" dirty="0" err="1" smtClean="0"/>
              <a:t>DoS</a:t>
            </a:r>
            <a:r>
              <a:rPr lang="en-US" dirty="0" smtClean="0"/>
              <a:t>?</a:t>
            </a:r>
          </a:p>
          <a:p>
            <a:pPr lvl="1"/>
            <a:endParaRPr lang="en-US" dirty="0" smtClean="0"/>
          </a:p>
          <a:p>
            <a:r>
              <a:rPr lang="en-US" dirty="0" smtClean="0"/>
              <a:t>Cons</a:t>
            </a:r>
          </a:p>
          <a:p>
            <a:pPr lvl="1"/>
            <a:r>
              <a:rPr lang="en-US" dirty="0" smtClean="0"/>
              <a:t>Prone to monitoring</a:t>
            </a:r>
          </a:p>
          <a:p>
            <a:pPr lvl="1"/>
            <a:r>
              <a:rPr lang="en-US" dirty="0" smtClean="0"/>
              <a:t>Custom language / platform</a:t>
            </a:r>
          </a:p>
          <a:p>
            <a:pPr lvl="1"/>
            <a:r>
              <a:rPr lang="en-US" dirty="0" smtClean="0"/>
              <a:t>Technique governed by email limits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Sharding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Accounts have limits</a:t>
            </a:r>
          </a:p>
          <a:p>
            <a:r>
              <a:rPr lang="en-US" dirty="0" smtClean="0"/>
              <a:t>Accounts are 0-cost</a:t>
            </a:r>
          </a:p>
          <a:p>
            <a:r>
              <a:rPr lang="en-US" dirty="0" smtClean="0"/>
              <a:t>Accounts can communicate</a:t>
            </a:r>
          </a:p>
          <a:p>
            <a:r>
              <a:rPr lang="en-US" dirty="0" smtClean="0"/>
              <a:t>How about chaining accounts?</a:t>
            </a:r>
          </a:p>
          <a:p>
            <a:pPr lvl="1"/>
            <a:r>
              <a:rPr lang="en-US" dirty="0" smtClean="0"/>
              <a:t>Sounds good, need to auto-register</a:t>
            </a:r>
          </a:p>
          <a:p>
            <a:r>
              <a:rPr lang="en-US" dirty="0" smtClean="0"/>
              <a:t>CAPTCHA protects </a:t>
            </a:r>
            <a:r>
              <a:rPr lang="en-US" dirty="0" err="1" smtClean="0"/>
              <a:t>reg</a:t>
            </a:r>
            <a:endParaRPr lang="en-US" dirty="0" smtClean="0"/>
          </a:p>
          <a:p>
            <a:pPr lvl="1"/>
            <a:r>
              <a:rPr lang="en-US" dirty="0" smtClean="0"/>
              <a:t>Not a big issue</a:t>
            </a:r>
          </a:p>
          <a:p>
            <a:pPr lvl="1"/>
            <a:endParaRPr lang="en-US" dirty="0" smtClean="0"/>
          </a:p>
          <a:p>
            <a:r>
              <a:rPr lang="en-US" dirty="0" smtClean="0"/>
              <a:t>Cool, now in </a:t>
            </a:r>
            <a:r>
              <a:rPr lang="en-US" dirty="0" err="1" smtClean="0"/>
              <a:t>posession</a:t>
            </a:r>
            <a:r>
              <a:rPr lang="en-US" dirty="0" smtClean="0"/>
              <a:t> of 200+ accounts!</a:t>
            </a:r>
          </a:p>
          <a:p>
            <a:r>
              <a:rPr lang="en-US" dirty="0" smtClean="0"/>
              <a:t>(Also can locate either in AP or US)</a:t>
            </a:r>
          </a:p>
          <a:p>
            <a:r>
              <a:rPr lang="en-US" dirty="0" smtClean="0"/>
              <a:t>Clusters shared by paid-for and trial accounts… interesting…</a:t>
            </a:r>
          </a:p>
          <a:p>
            <a:endParaRPr lang="en-US" dirty="0"/>
          </a:p>
        </p:txBody>
      </p:sp>
      <p:pic>
        <p:nvPicPr>
          <p:cNvPr id="5" name="Picture 4"/>
          <p:cNvPicPr>
            <a:picLocks noChangeAspect="1"/>
          </p:cNvPicPr>
          <p:nvPr/>
        </p:nvPicPr>
        <p:blipFill>
          <a:blip r:embed="rId2"/>
          <a:stretch>
            <a:fillRect/>
          </a:stretch>
        </p:blipFill>
        <p:spPr>
          <a:xfrm>
            <a:off x="0" y="110727"/>
            <a:ext cx="9144000" cy="6445110"/>
          </a:xfrm>
          <a:prstGeom prst="rect">
            <a:avLst/>
          </a:prstGeom>
        </p:spPr>
      </p:pic>
      <p:pic>
        <p:nvPicPr>
          <p:cNvPr id="4" name="Picture 3"/>
          <p:cNvPicPr>
            <a:picLocks noChangeAspect="1"/>
          </p:cNvPicPr>
          <p:nvPr/>
        </p:nvPicPr>
        <p:blipFill>
          <a:blip r:embed="rId3"/>
          <a:stretch>
            <a:fillRect/>
          </a:stretch>
        </p:blipFill>
        <p:spPr>
          <a:xfrm>
            <a:off x="1600200" y="990600"/>
            <a:ext cx="6363907" cy="5232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Future Directions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Sifto</a:t>
            </a:r>
            <a:r>
              <a:rPr lang="en-US" dirty="0" smtClean="0"/>
              <a:t> is a *really* basic POC hinting at possibilities</a:t>
            </a:r>
          </a:p>
          <a:p>
            <a:pPr lvl="1"/>
            <a:r>
              <a:rPr lang="en-US" dirty="0" smtClean="0"/>
              <a:t>Turing complete, open field. Limited API though</a:t>
            </a:r>
          </a:p>
          <a:p>
            <a:r>
              <a:rPr lang="en-US" dirty="0" smtClean="0"/>
              <a:t>Platform is developing rapidly, future changes in this area will introduce new possibilities</a:t>
            </a:r>
          </a:p>
          <a:p>
            <a:pPr lvl="1"/>
            <a:r>
              <a:rPr lang="en-US" dirty="0" smtClean="0"/>
              <a:t>Callouts in triggers for event loops</a:t>
            </a:r>
          </a:p>
          <a:p>
            <a:pPr lvl="1"/>
            <a:r>
              <a:rPr lang="en-US" dirty="0" smtClean="0"/>
              <a:t>Reduction in limitations</a:t>
            </a:r>
          </a:p>
          <a:p>
            <a:pPr lvl="1"/>
            <a:r>
              <a:rPr lang="en-US" dirty="0" smtClean="0"/>
              <a:t>Improvements in language and APIs</a:t>
            </a:r>
          </a:p>
          <a:p>
            <a:r>
              <a:rPr lang="en-US" dirty="0" smtClean="0"/>
              <a:t>Abstracted functionality on *</a:t>
            </a:r>
            <a:r>
              <a:rPr lang="en-US" dirty="0" err="1" smtClean="0"/>
              <a:t>aaS</a:t>
            </a:r>
            <a:r>
              <a:rPr lang="en-US" dirty="0" smtClean="0"/>
              <a:t> makes usage easier, but impact remains</a:t>
            </a:r>
          </a:p>
          <a:p>
            <a:r>
              <a:rPr lang="en-US" dirty="0" smtClean="0"/>
              <a:t>Security is transferred into hands of non-security aware C-levels, ouch.</a:t>
            </a:r>
          </a:p>
          <a:p>
            <a:r>
              <a:rPr lang="en-US" dirty="0" err="1" smtClean="0"/>
              <a:t>Rootkits</a:t>
            </a:r>
            <a:endParaRPr lang="en-US" dirty="0" smtClean="0"/>
          </a:p>
          <a:p>
            <a:r>
              <a:rPr lang="en-US" dirty="0" smtClean="0"/>
              <a:t>Security community interaction</a:t>
            </a:r>
          </a:p>
          <a:p>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PlatVirt7_Amazon.jpg (JPEG Image, 440x330 pixels).png"/>
          <p:cNvPicPr>
            <a:picLocks noGrp="1" noChangeAspect="1"/>
          </p:cNvPicPr>
          <p:nvPr>
            <p:ph idx="1"/>
          </p:nvPr>
        </p:nvPicPr>
        <p:blipFill>
          <a:blip r:embed="rId3"/>
          <a:srcRect t="-15677" b="-15677"/>
          <a:stretch>
            <a:fillRect/>
          </a:stretch>
        </p:blipFill>
        <p:spPr>
          <a:xfrm>
            <a:off x="457200" y="1038300"/>
            <a:ext cx="8229600" cy="4525963"/>
          </a:xfr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oopy-cool.jpg"/>
          <p:cNvPicPr>
            <a:picLocks noChangeAspect="1"/>
          </p:cNvPicPr>
          <p:nvPr/>
        </p:nvPicPr>
        <p:blipFill>
          <a:blip r:embed="rId3"/>
          <a:stretch>
            <a:fillRect/>
          </a:stretch>
        </p:blipFill>
        <p:spPr>
          <a:xfrm>
            <a:off x="0" y="0"/>
            <a:ext cx="4564850" cy="6864436"/>
          </a:xfrm>
          <a:prstGeom prst="rect">
            <a:avLst/>
          </a:prstGeom>
        </p:spPr>
      </p:pic>
      <p:sp>
        <p:nvSpPr>
          <p:cNvPr id="5" name="Rectangle 4"/>
          <p:cNvSpPr/>
          <p:nvPr/>
        </p:nvSpPr>
        <p:spPr>
          <a:xfrm>
            <a:off x="4784287" y="2334151"/>
            <a:ext cx="3993610" cy="1446550"/>
          </a:xfrm>
          <a:prstGeom prst="rect">
            <a:avLst/>
          </a:prstGeom>
        </p:spPr>
        <p:txBody>
          <a:bodyPr wrap="square">
            <a:spAutoFit/>
          </a:bodyPr>
          <a:lstStyle/>
          <a:p>
            <a:pPr algn="ctr">
              <a:spcBef>
                <a:spcPct val="0"/>
              </a:spcBef>
            </a:pPr>
            <a:r>
              <a:rPr lang="en-US" sz="4400" b="1" dirty="0" smtClean="0">
                <a:solidFill>
                  <a:srgbClr val="A8BDE5"/>
                </a:solidFill>
                <a:latin typeface="Helvetica"/>
                <a:ea typeface="+mj-ea"/>
                <a:cs typeface="Helvetica"/>
              </a:rPr>
              <a:t>Yes…it’s that cool…</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dirty="0" smtClean="0"/>
              <a:t>The Pieces (that we will touch)..</a:t>
            </a:r>
            <a:endParaRPr lang="en-US" dirty="0"/>
          </a:p>
        </p:txBody>
      </p:sp>
      <p:sp>
        <p:nvSpPr>
          <p:cNvPr id="3" name="Content Placeholder 2"/>
          <p:cNvSpPr>
            <a:spLocks noGrp="1"/>
          </p:cNvSpPr>
          <p:nvPr>
            <p:ph idx="1"/>
          </p:nvPr>
        </p:nvSpPr>
        <p:spPr/>
        <p:txBody>
          <a:bodyPr>
            <a:noAutofit/>
          </a:bodyPr>
          <a:lstStyle/>
          <a:p>
            <a:pPr lvl="1"/>
            <a:r>
              <a:rPr lang="en-US" sz="2600" dirty="0" smtClean="0"/>
              <a:t>EC2</a:t>
            </a:r>
          </a:p>
          <a:p>
            <a:pPr lvl="1"/>
            <a:r>
              <a:rPr lang="en-US" sz="2600" dirty="0" smtClean="0"/>
              <a:t>S3</a:t>
            </a:r>
          </a:p>
          <a:p>
            <a:pPr lvl="1"/>
            <a:r>
              <a:rPr lang="en-US" sz="2600" dirty="0" smtClean="0"/>
              <a:t>SQS</a:t>
            </a:r>
          </a:p>
          <a:p>
            <a:pPr lvl="1"/>
            <a:r>
              <a:rPr lang="en-US" sz="2600" dirty="0" err="1" smtClean="0"/>
              <a:t>DevPay</a:t>
            </a:r>
            <a:endParaRPr lang="en-US" sz="2600" dirty="0" smtClean="0"/>
          </a:p>
          <a:p>
            <a:r>
              <a:rPr lang="en-US" sz="2600" dirty="0" smtClean="0"/>
              <a:t>What we ignore:</a:t>
            </a:r>
          </a:p>
          <a:p>
            <a:pPr lvl="1"/>
            <a:r>
              <a:rPr lang="en-US" sz="2600" dirty="0" err="1" smtClean="0"/>
              <a:t>SimpleDB</a:t>
            </a:r>
            <a:endParaRPr lang="en-US" sz="2600" dirty="0" smtClean="0"/>
          </a:p>
          <a:p>
            <a:pPr lvl="1"/>
            <a:r>
              <a:rPr lang="en-US" sz="2600" dirty="0" smtClean="0"/>
              <a:t>Elastic IP</a:t>
            </a:r>
          </a:p>
          <a:p>
            <a:pPr lvl="1"/>
            <a:r>
              <a:rPr lang="en-US" sz="2600" dirty="0" err="1" smtClean="0"/>
              <a:t>CloudFront</a:t>
            </a:r>
            <a:endParaRPr lang="en-US" sz="2600" dirty="0" smtClean="0"/>
          </a:p>
          <a:p>
            <a:pPr lvl="1"/>
            <a:r>
              <a:rPr lang="en-US" sz="2600" dirty="0" smtClean="0"/>
              <a:t>Elastic </a:t>
            </a:r>
            <a:r>
              <a:rPr lang="en-US" sz="2600" dirty="0" err="1" smtClean="0"/>
              <a:t>MapReduce</a:t>
            </a:r>
            <a:endParaRPr lang="en-US" sz="2600" dirty="0" smtClean="0"/>
          </a:p>
          <a:p>
            <a:pPr lvl="1"/>
            <a:r>
              <a:rPr lang="en-US" sz="2600" dirty="0" smtClean="0"/>
              <a:t>Mechanical Turk</a:t>
            </a:r>
            <a:endParaRPr lang="en-US" sz="26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1-ec2regions_regions_diag.gif"/>
          <p:cNvPicPr>
            <a:picLocks noChangeAspect="1"/>
          </p:cNvPicPr>
          <p:nvPr/>
        </p:nvPicPr>
        <p:blipFill>
          <a:blip r:embed="rId3"/>
          <a:stretch>
            <a:fillRect/>
          </a:stretch>
        </p:blipFill>
        <p:spPr>
          <a:xfrm>
            <a:off x="618967" y="2265500"/>
            <a:ext cx="7620639" cy="4303033"/>
          </a:xfrm>
          <a:prstGeom prst="rect">
            <a:avLst/>
          </a:prstGeom>
        </p:spPr>
      </p:pic>
      <p:sp>
        <p:nvSpPr>
          <p:cNvPr id="2" name="Title 1"/>
          <p:cNvSpPr>
            <a:spLocks noGrp="1"/>
          </p:cNvSpPr>
          <p:nvPr>
            <p:ph type="title"/>
          </p:nvPr>
        </p:nvSpPr>
        <p:spPr>
          <a:xfrm>
            <a:off x="457200" y="-152400"/>
            <a:ext cx="8229600" cy="1143000"/>
          </a:xfrm>
        </p:spPr>
        <p:txBody>
          <a:bodyPr/>
          <a:lstStyle/>
          <a:p>
            <a:r>
              <a:rPr lang="en-US" b="1" dirty="0" smtClean="0">
                <a:latin typeface="Helvetica"/>
                <a:cs typeface="Helvetica"/>
              </a:rPr>
              <a:t>EC2</a:t>
            </a:r>
            <a:endParaRPr lang="en-US" b="1" dirty="0">
              <a:latin typeface="Helvetica"/>
              <a:cs typeface="Helvetica"/>
            </a:endParaRPr>
          </a:p>
        </p:txBody>
      </p:sp>
      <p:sp>
        <p:nvSpPr>
          <p:cNvPr id="3" name="Content Placeholder 2"/>
          <p:cNvSpPr>
            <a:spLocks noGrp="1"/>
          </p:cNvSpPr>
          <p:nvPr>
            <p:ph idx="1"/>
          </p:nvPr>
        </p:nvSpPr>
        <p:spPr>
          <a:xfrm>
            <a:off x="457200" y="1132750"/>
            <a:ext cx="8229600" cy="4525963"/>
          </a:xfrm>
        </p:spPr>
        <p:txBody>
          <a:bodyPr/>
          <a:lstStyle/>
          <a:p>
            <a:pPr>
              <a:buNone/>
            </a:pPr>
            <a:r>
              <a:rPr lang="en-US" dirty="0" smtClean="0">
                <a:latin typeface="Helvetica"/>
                <a:cs typeface="Helvetica"/>
              </a:rPr>
              <a:t>Root access to a Linux machine in seconds..</a:t>
            </a:r>
          </a:p>
          <a:p>
            <a:pPr>
              <a:buNone/>
            </a:pPr>
            <a:r>
              <a:rPr lang="en-US" dirty="0" smtClean="0">
                <a:latin typeface="Helvetica"/>
                <a:cs typeface="Helvetica"/>
              </a:rPr>
              <a:t>Scalable costs..</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S3</a:t>
            </a:r>
            <a:r>
              <a:rPr lang="en-US" b="1" dirty="0" smtClean="0">
                <a:solidFill>
                  <a:srgbClr val="FF0000"/>
                </a:solidFill>
                <a:latin typeface="Helvetica"/>
                <a:cs typeface="Helvetica"/>
              </a:rPr>
              <a:t> </a:t>
            </a:r>
            <a:endParaRPr lang="en-US" dirty="0">
              <a:solidFill>
                <a:srgbClr val="FF0000"/>
              </a:solidFill>
            </a:endParaRPr>
          </a:p>
        </p:txBody>
      </p:sp>
      <p:sp>
        <p:nvSpPr>
          <p:cNvPr id="5" name="Content Placeholder 2"/>
          <p:cNvSpPr>
            <a:spLocks noGrp="1"/>
          </p:cNvSpPr>
          <p:nvPr>
            <p:ph idx="1"/>
          </p:nvPr>
        </p:nvSpPr>
        <p:spPr>
          <a:xfrm>
            <a:off x="457200" y="1295400"/>
            <a:ext cx="8229600" cy="4830763"/>
          </a:xfrm>
        </p:spPr>
        <p:txBody>
          <a:bodyPr>
            <a:normAutofit/>
          </a:bodyPr>
          <a:lstStyle/>
          <a:p>
            <a:r>
              <a:rPr lang="en-US" dirty="0" smtClean="0"/>
              <a:t>Simple storage service</a:t>
            </a:r>
          </a:p>
          <a:p>
            <a:r>
              <a:rPr lang="en-US" dirty="0" err="1" smtClean="0"/>
              <a:t>Aws</a:t>
            </a:r>
            <a:r>
              <a:rPr lang="en-US" dirty="0" smtClean="0"/>
              <a:t> description of S3 –  stored in buckets using unique keys</a:t>
            </a:r>
          </a:p>
          <a:p>
            <a:pPr>
              <a:defRPr/>
            </a:pPr>
            <a:r>
              <a:rPr lang="en-US" dirty="0" smtClean="0"/>
              <a:t>Scalable data storage in-the-cloud</a:t>
            </a:r>
          </a:p>
          <a:p>
            <a:pPr>
              <a:defRPr/>
            </a:pPr>
            <a:r>
              <a:rPr lang="en-US" dirty="0" smtClean="0"/>
              <a:t>Highly available and durable</a:t>
            </a:r>
          </a:p>
          <a:p>
            <a:pPr>
              <a:defRPr/>
            </a:pPr>
            <a:r>
              <a:rPr lang="en-US" dirty="0" smtClean="0"/>
              <a:t>Pay-as-you-go pricing</a:t>
            </a:r>
          </a:p>
          <a:p>
            <a:endParaRPr lang="en-US" dirty="0" smtClean="0"/>
          </a:p>
          <a:p>
            <a:endParaRPr lang="en-US" dirty="0"/>
          </a:p>
        </p:txBody>
      </p:sp>
      <p:pic>
        <p:nvPicPr>
          <p:cNvPr id="4" name="Picture 3" descr="S3 Firefox Organizer.png"/>
          <p:cNvPicPr>
            <a:picLocks noChangeAspect="1"/>
          </p:cNvPicPr>
          <p:nvPr/>
        </p:nvPicPr>
        <p:blipFill>
          <a:blip r:embed="rId3"/>
          <a:stretch>
            <a:fillRect/>
          </a:stretch>
        </p:blipFill>
        <p:spPr>
          <a:xfrm>
            <a:off x="457200" y="990600"/>
            <a:ext cx="8388718" cy="5413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928344" y="4876800"/>
            <a:ext cx="1676400" cy="457200"/>
          </a:xfrm>
          <a:prstGeom prst="rect">
            <a:avLst/>
          </a:prstGeom>
          <a:solidFill>
            <a:srgbClr val="00B050"/>
          </a:solidFill>
          <a:ln w="9525" cap="flat" cmpd="sng" algn="ctr">
            <a:noFill/>
            <a:prstDash val="solid"/>
            <a:round/>
            <a:headEnd type="none" w="med" len="med"/>
            <a:tailEnd type="none" w="med" len="med"/>
          </a:ln>
          <a:effectLst>
            <a:outerShdw blurRad="50800" dist="38100" algn="l" rotWithShape="0">
              <a:prstClr val="black">
                <a:alpha val="40000"/>
              </a:prstClr>
            </a:outerShdw>
          </a:effectLst>
          <a:scene3d>
            <a:camera prst="orthographicFront"/>
            <a:lightRig rig="threePt" dir="t">
              <a:rot lat="0" lon="0" rev="1200000"/>
            </a:lightRig>
          </a:scene3d>
          <a:sp3d extrusionH="50800" prstMaterial="flat">
            <a:bevelT/>
          </a:sp3d>
        </p:spPr>
        <p:txBody>
          <a:bodyPr>
            <a:flatTx/>
          </a:bodyPr>
          <a:lstStyle/>
          <a:p>
            <a:pPr algn="ctr" eaLnBrk="0" hangingPunct="0">
              <a:defRPr/>
            </a:pPr>
            <a:r>
              <a:rPr lang="en-US" sz="2400" dirty="0">
                <a:solidFill>
                  <a:schemeClr val="accent3"/>
                </a:solidFill>
                <a:latin typeface="Arial"/>
                <a:ea typeface="ヒラギノ角ゴ Pro W3"/>
                <a:cs typeface="Arial" pitchFamily="34" charset="0"/>
              </a:rPr>
              <a:t>800 Million</a:t>
            </a:r>
          </a:p>
        </p:txBody>
      </p:sp>
      <p:sp>
        <p:nvSpPr>
          <p:cNvPr id="5" name="Rectangle 4"/>
          <p:cNvSpPr/>
          <p:nvPr/>
        </p:nvSpPr>
        <p:spPr bwMode="auto">
          <a:xfrm>
            <a:off x="2757144" y="3886200"/>
            <a:ext cx="1676400" cy="1447800"/>
          </a:xfrm>
          <a:prstGeom prst="rect">
            <a:avLst/>
          </a:prstGeom>
          <a:solidFill>
            <a:srgbClr val="0070C0"/>
          </a:solidFill>
          <a:ln w="9525" cap="flat" cmpd="sng" algn="ctr">
            <a:noFill/>
            <a:prstDash val="solid"/>
            <a:round/>
            <a:headEnd type="none" w="med" len="med"/>
            <a:tailEnd type="none" w="med" len="med"/>
          </a:ln>
          <a:effectLst>
            <a:outerShdw blurRad="50800" dist="38100" algn="l" rotWithShape="0">
              <a:prstClr val="black">
                <a:alpha val="40000"/>
              </a:prstClr>
            </a:outerShdw>
          </a:effectLst>
          <a:scene3d>
            <a:camera prst="orthographicFront"/>
            <a:lightRig rig="threePt" dir="t">
              <a:rot lat="0" lon="0" rev="1200000"/>
            </a:lightRig>
          </a:scene3d>
          <a:sp3d extrusionH="50800" prstMaterial="flat">
            <a:bevelT/>
          </a:sp3d>
        </p:spPr>
        <p:txBody>
          <a:bodyPr anchor="ctr">
            <a:flatTx/>
          </a:bodyPr>
          <a:lstStyle/>
          <a:p>
            <a:pPr algn="ctr" eaLnBrk="0" hangingPunct="0">
              <a:defRPr/>
            </a:pPr>
            <a:r>
              <a:rPr lang="en-US" sz="2400" dirty="0">
                <a:solidFill>
                  <a:schemeClr val="accent3"/>
                </a:solidFill>
                <a:latin typeface="Arial"/>
                <a:ea typeface="ヒラギノ角ゴ Pro W3"/>
                <a:cs typeface="Arial" pitchFamily="34" charset="0"/>
              </a:rPr>
              <a:t>5 Billion</a:t>
            </a:r>
          </a:p>
        </p:txBody>
      </p:sp>
      <p:sp>
        <p:nvSpPr>
          <p:cNvPr id="6" name="Rectangle 5"/>
          <p:cNvSpPr/>
          <p:nvPr/>
        </p:nvSpPr>
        <p:spPr bwMode="auto">
          <a:xfrm>
            <a:off x="4585944" y="2971800"/>
            <a:ext cx="1676400" cy="2362200"/>
          </a:xfrm>
          <a:prstGeom prst="rect">
            <a:avLst/>
          </a:prstGeom>
          <a:solidFill>
            <a:srgbClr val="7030A0"/>
          </a:solidFill>
          <a:ln w="9525" cap="flat" cmpd="sng" algn="ctr">
            <a:noFill/>
            <a:prstDash val="solid"/>
            <a:round/>
            <a:headEnd type="none" w="med" len="med"/>
            <a:tailEnd type="none" w="med" len="med"/>
          </a:ln>
          <a:effectLst>
            <a:outerShdw blurRad="50800" dist="38100" algn="l" rotWithShape="0">
              <a:prstClr val="black">
                <a:alpha val="40000"/>
              </a:prstClr>
            </a:outerShdw>
          </a:effectLst>
          <a:scene3d>
            <a:camera prst="orthographicFront"/>
            <a:lightRig rig="threePt" dir="t">
              <a:rot lat="0" lon="0" rev="1200000"/>
            </a:lightRig>
          </a:scene3d>
          <a:sp3d extrusionH="50800" prstMaterial="flat">
            <a:bevelT/>
          </a:sp3d>
        </p:spPr>
        <p:txBody>
          <a:bodyPr anchor="ctr">
            <a:flatTx/>
          </a:bodyPr>
          <a:lstStyle/>
          <a:p>
            <a:pPr algn="ctr" eaLnBrk="0" hangingPunct="0">
              <a:defRPr/>
            </a:pPr>
            <a:r>
              <a:rPr lang="en-US" sz="2400" dirty="0">
                <a:solidFill>
                  <a:schemeClr val="bg1"/>
                </a:solidFill>
                <a:latin typeface="Arial"/>
                <a:ea typeface="ヒラギノ角ゴ Pro W3"/>
                <a:cs typeface="Arial" pitchFamily="34" charset="0"/>
              </a:rPr>
              <a:t>10 Billion</a:t>
            </a:r>
          </a:p>
        </p:txBody>
      </p:sp>
      <p:sp>
        <p:nvSpPr>
          <p:cNvPr id="7" name="TextBox 8"/>
          <p:cNvSpPr txBox="1">
            <a:spLocks noChangeArrowheads="1"/>
          </p:cNvSpPr>
          <p:nvPr/>
        </p:nvSpPr>
        <p:spPr bwMode="auto">
          <a:xfrm>
            <a:off x="928344" y="5638800"/>
            <a:ext cx="1676400" cy="400110"/>
          </a:xfrm>
          <a:prstGeom prst="rect">
            <a:avLst/>
          </a:prstGeom>
          <a:noFill/>
          <a:ln w="9525">
            <a:noFill/>
            <a:miter lim="800000"/>
            <a:headEnd/>
            <a:tailEnd/>
          </a:ln>
        </p:spPr>
        <p:txBody>
          <a:bodyPr wrap="square">
            <a:prstTxWarp prst="textNoShape">
              <a:avLst/>
            </a:prstTxWarp>
            <a:spAutoFit/>
          </a:bodyPr>
          <a:lstStyle/>
          <a:p>
            <a:pPr algn="ctr"/>
            <a:r>
              <a:rPr lang="en-US" sz="2000" b="1" dirty="0">
                <a:latin typeface="Helvetica"/>
                <a:cs typeface="Helvetica"/>
              </a:rPr>
              <a:t>August 06</a:t>
            </a:r>
          </a:p>
        </p:txBody>
      </p:sp>
      <p:sp>
        <p:nvSpPr>
          <p:cNvPr id="8" name="TextBox 9"/>
          <p:cNvSpPr txBox="1">
            <a:spLocks noChangeArrowheads="1"/>
          </p:cNvSpPr>
          <p:nvPr/>
        </p:nvSpPr>
        <p:spPr bwMode="auto">
          <a:xfrm>
            <a:off x="2757144" y="5638800"/>
            <a:ext cx="1676400" cy="400110"/>
          </a:xfrm>
          <a:prstGeom prst="rect">
            <a:avLst/>
          </a:prstGeom>
          <a:noFill/>
          <a:ln w="9525">
            <a:noFill/>
            <a:miter lim="800000"/>
            <a:headEnd/>
            <a:tailEnd/>
          </a:ln>
        </p:spPr>
        <p:txBody>
          <a:bodyPr wrap="square">
            <a:prstTxWarp prst="textNoShape">
              <a:avLst/>
            </a:prstTxWarp>
            <a:spAutoFit/>
          </a:bodyPr>
          <a:lstStyle/>
          <a:p>
            <a:pPr algn="ctr"/>
            <a:r>
              <a:rPr lang="en-US" sz="2000" b="1" dirty="0">
                <a:latin typeface="Helvetica"/>
                <a:cs typeface="Helvetica"/>
              </a:rPr>
              <a:t>April 07</a:t>
            </a:r>
          </a:p>
        </p:txBody>
      </p:sp>
      <p:sp>
        <p:nvSpPr>
          <p:cNvPr id="9" name="TextBox 10"/>
          <p:cNvSpPr txBox="1">
            <a:spLocks noChangeArrowheads="1"/>
          </p:cNvSpPr>
          <p:nvPr/>
        </p:nvSpPr>
        <p:spPr bwMode="auto">
          <a:xfrm>
            <a:off x="4585944" y="5638800"/>
            <a:ext cx="1653657" cy="400110"/>
          </a:xfrm>
          <a:prstGeom prst="rect">
            <a:avLst/>
          </a:prstGeom>
          <a:noFill/>
          <a:ln w="9525">
            <a:noFill/>
            <a:miter lim="800000"/>
            <a:headEnd/>
            <a:tailEnd/>
          </a:ln>
        </p:spPr>
        <p:txBody>
          <a:bodyPr wrap="square">
            <a:prstTxWarp prst="textNoShape">
              <a:avLst/>
            </a:prstTxWarp>
            <a:spAutoFit/>
          </a:bodyPr>
          <a:lstStyle/>
          <a:p>
            <a:pPr algn="ctr"/>
            <a:r>
              <a:rPr lang="en-US" sz="2000" b="1" dirty="0">
                <a:latin typeface="Helvetica"/>
                <a:cs typeface="Helvetica"/>
              </a:rPr>
              <a:t>October 07</a:t>
            </a:r>
          </a:p>
        </p:txBody>
      </p:sp>
      <p:sp>
        <p:nvSpPr>
          <p:cNvPr id="10" name="Rectangle 9"/>
          <p:cNvSpPr/>
          <p:nvPr/>
        </p:nvSpPr>
        <p:spPr bwMode="auto">
          <a:xfrm>
            <a:off x="6414744" y="1600200"/>
            <a:ext cx="1676400" cy="3733800"/>
          </a:xfrm>
          <a:prstGeom prst="rect">
            <a:avLst/>
          </a:prstGeom>
          <a:solidFill>
            <a:srgbClr val="C00000"/>
          </a:solidFill>
          <a:ln w="9525" cap="flat" cmpd="sng" algn="ctr">
            <a:noFill/>
            <a:prstDash val="solid"/>
            <a:round/>
            <a:headEnd type="none" w="med" len="med"/>
            <a:tailEnd type="none" w="med" len="med"/>
          </a:ln>
          <a:effectLst>
            <a:outerShdw blurRad="50800" dist="38100" algn="l" rotWithShape="0">
              <a:prstClr val="black">
                <a:alpha val="40000"/>
              </a:prstClr>
            </a:outerShdw>
          </a:effectLst>
          <a:scene3d>
            <a:camera prst="orthographicFront"/>
            <a:lightRig rig="threePt" dir="t">
              <a:rot lat="0" lon="0" rev="1200000"/>
            </a:lightRig>
          </a:scene3d>
          <a:sp3d extrusionH="50800" prstMaterial="flat">
            <a:bevelT/>
          </a:sp3d>
        </p:spPr>
        <p:txBody>
          <a:bodyPr anchor="ctr">
            <a:flatTx/>
          </a:bodyPr>
          <a:lstStyle/>
          <a:p>
            <a:pPr algn="ctr" eaLnBrk="0" hangingPunct="0">
              <a:defRPr/>
            </a:pPr>
            <a:r>
              <a:rPr lang="en-US" sz="2400" dirty="0">
                <a:solidFill>
                  <a:schemeClr val="bg1"/>
                </a:solidFill>
                <a:latin typeface="Arial"/>
                <a:ea typeface="ヒラギノ角ゴ Pro W3"/>
                <a:cs typeface="Arial" pitchFamily="34" charset="0"/>
              </a:rPr>
              <a:t>14 Billion</a:t>
            </a:r>
          </a:p>
        </p:txBody>
      </p:sp>
      <p:sp>
        <p:nvSpPr>
          <p:cNvPr id="11" name="TextBox 10"/>
          <p:cNvSpPr txBox="1">
            <a:spLocks noChangeArrowheads="1"/>
          </p:cNvSpPr>
          <p:nvPr/>
        </p:nvSpPr>
        <p:spPr bwMode="auto">
          <a:xfrm>
            <a:off x="6467462" y="5638800"/>
            <a:ext cx="1524927" cy="400110"/>
          </a:xfrm>
          <a:prstGeom prst="rect">
            <a:avLst/>
          </a:prstGeom>
          <a:noFill/>
          <a:ln w="9525">
            <a:noFill/>
            <a:miter lim="800000"/>
            <a:headEnd/>
            <a:tailEnd/>
          </a:ln>
        </p:spPr>
        <p:txBody>
          <a:bodyPr wrap="none">
            <a:prstTxWarp prst="textNoShape">
              <a:avLst/>
            </a:prstTxWarp>
            <a:spAutoFit/>
          </a:bodyPr>
          <a:lstStyle/>
          <a:p>
            <a:pPr algn="ctr"/>
            <a:r>
              <a:rPr lang="en-US" sz="2000" b="1" dirty="0">
                <a:latin typeface="Helvetica"/>
                <a:cs typeface="Helvetica"/>
              </a:rPr>
              <a:t>January 08</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p:nvPr/>
        </p:nvGrpSpPr>
        <p:grpSpPr>
          <a:xfrm>
            <a:off x="228600" y="1036728"/>
            <a:ext cx="8610600" cy="4724400"/>
            <a:chOff x="228600" y="1197720"/>
            <a:chExt cx="8610600" cy="4724400"/>
          </a:xfrm>
        </p:grpSpPr>
        <p:sp>
          <p:nvSpPr>
            <p:cNvPr id="4" name="Rectangle 3"/>
            <p:cNvSpPr/>
            <p:nvPr/>
          </p:nvSpPr>
          <p:spPr bwMode="auto">
            <a:xfrm>
              <a:off x="914400" y="1197720"/>
              <a:ext cx="7315200" cy="533400"/>
            </a:xfrm>
            <a:prstGeom prst="rect">
              <a:avLst/>
            </a:prstGeom>
            <a:solidFill>
              <a:srgbClr val="FDB316"/>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tx1">
                      <a:alpha val="100000"/>
                    </a:schemeClr>
                  </a:solidFill>
                  <a:ea typeface="ヒラギノ角ゴ Pro W3"/>
                </a:rPr>
                <a:t>Amazon S3</a:t>
              </a:r>
            </a:p>
          </p:txBody>
        </p:sp>
        <p:sp>
          <p:nvSpPr>
            <p:cNvPr id="5" name="Rectangle 4"/>
            <p:cNvSpPr/>
            <p:nvPr/>
          </p:nvSpPr>
          <p:spPr bwMode="auto">
            <a:xfrm>
              <a:off x="838200" y="2112120"/>
              <a:ext cx="2438400" cy="533400"/>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bucket</a:t>
              </a:r>
            </a:p>
          </p:txBody>
        </p:sp>
        <p:sp>
          <p:nvSpPr>
            <p:cNvPr id="6" name="Rectangle 5"/>
            <p:cNvSpPr/>
            <p:nvPr/>
          </p:nvSpPr>
          <p:spPr bwMode="auto">
            <a:xfrm>
              <a:off x="5029200" y="2112120"/>
              <a:ext cx="3810000" cy="533400"/>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bucket</a:t>
              </a:r>
            </a:p>
          </p:txBody>
        </p:sp>
        <p:sp>
          <p:nvSpPr>
            <p:cNvPr id="7" name="Rectangle 6"/>
            <p:cNvSpPr/>
            <p:nvPr/>
          </p:nvSpPr>
          <p:spPr bwMode="auto">
            <a:xfrm>
              <a:off x="228600" y="3255120"/>
              <a:ext cx="16002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object</a:t>
              </a:r>
            </a:p>
          </p:txBody>
        </p:sp>
        <p:sp>
          <p:nvSpPr>
            <p:cNvPr id="8" name="Rectangle 7"/>
            <p:cNvSpPr/>
            <p:nvPr/>
          </p:nvSpPr>
          <p:spPr bwMode="auto">
            <a:xfrm>
              <a:off x="5410200" y="3255120"/>
              <a:ext cx="14478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object</a:t>
              </a:r>
            </a:p>
          </p:txBody>
        </p:sp>
        <p:sp>
          <p:nvSpPr>
            <p:cNvPr id="9" name="Rectangle 8"/>
            <p:cNvSpPr/>
            <p:nvPr/>
          </p:nvSpPr>
          <p:spPr bwMode="auto">
            <a:xfrm>
              <a:off x="7086600" y="3255120"/>
              <a:ext cx="13716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object</a:t>
              </a:r>
            </a:p>
          </p:txBody>
        </p:sp>
        <p:cxnSp>
          <p:nvCxnSpPr>
            <p:cNvPr id="10" name="Shape 14"/>
            <p:cNvCxnSpPr/>
            <p:nvPr/>
          </p:nvCxnSpPr>
          <p:spPr bwMode="auto">
            <a:xfrm rot="5400000">
              <a:off x="3124200" y="664320"/>
              <a:ext cx="381000" cy="25146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 name="Shape 14"/>
            <p:cNvCxnSpPr/>
            <p:nvPr/>
          </p:nvCxnSpPr>
          <p:spPr bwMode="auto">
            <a:xfrm rot="16200000" flipV="1">
              <a:off x="5562600" y="740520"/>
              <a:ext cx="381000" cy="23622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2" name="Shape 14"/>
            <p:cNvCxnSpPr/>
            <p:nvPr/>
          </p:nvCxnSpPr>
          <p:spPr bwMode="auto">
            <a:xfrm rot="5400000" flipH="1" flipV="1">
              <a:off x="1238250" y="2435970"/>
              <a:ext cx="609600" cy="10287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 name="Shape 14"/>
            <p:cNvCxnSpPr/>
            <p:nvPr/>
          </p:nvCxnSpPr>
          <p:spPr bwMode="auto">
            <a:xfrm rot="16200000" flipH="1">
              <a:off x="2495550" y="2207370"/>
              <a:ext cx="609600" cy="14859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4" name="Shape 14"/>
            <p:cNvCxnSpPr/>
            <p:nvPr/>
          </p:nvCxnSpPr>
          <p:spPr bwMode="auto">
            <a:xfrm rot="5400000" flipH="1" flipV="1">
              <a:off x="6229350" y="2550270"/>
              <a:ext cx="609600" cy="8001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5" name="Shape 14"/>
            <p:cNvCxnSpPr/>
            <p:nvPr/>
          </p:nvCxnSpPr>
          <p:spPr bwMode="auto">
            <a:xfrm rot="16200000" flipH="1">
              <a:off x="7048500" y="2531220"/>
              <a:ext cx="609600" cy="8382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6" name="Rectangle 15"/>
            <p:cNvSpPr/>
            <p:nvPr/>
          </p:nvSpPr>
          <p:spPr bwMode="auto">
            <a:xfrm>
              <a:off x="2209800" y="3255120"/>
              <a:ext cx="26670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object</a:t>
              </a:r>
            </a:p>
          </p:txBody>
        </p:sp>
        <p:sp>
          <p:nvSpPr>
            <p:cNvPr id="17" name="Rectangle 16"/>
            <p:cNvSpPr/>
            <p:nvPr/>
          </p:nvSpPr>
          <p:spPr bwMode="auto">
            <a:xfrm>
              <a:off x="3581400" y="4398120"/>
              <a:ext cx="3276600" cy="533400"/>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bucket</a:t>
              </a:r>
            </a:p>
          </p:txBody>
        </p:sp>
        <p:sp>
          <p:nvSpPr>
            <p:cNvPr id="18" name="Rectangle 17"/>
            <p:cNvSpPr/>
            <p:nvPr/>
          </p:nvSpPr>
          <p:spPr bwMode="auto">
            <a:xfrm>
              <a:off x="2057400" y="5388720"/>
              <a:ext cx="28194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object</a:t>
              </a:r>
            </a:p>
          </p:txBody>
        </p:sp>
        <p:sp>
          <p:nvSpPr>
            <p:cNvPr id="19" name="Rectangle 18"/>
            <p:cNvSpPr/>
            <p:nvPr/>
          </p:nvSpPr>
          <p:spPr bwMode="auto">
            <a:xfrm>
              <a:off x="5410200" y="5388720"/>
              <a:ext cx="28194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object</a:t>
              </a:r>
            </a:p>
          </p:txBody>
        </p:sp>
        <p:cxnSp>
          <p:nvCxnSpPr>
            <p:cNvPr id="20" name="Shape 14"/>
            <p:cNvCxnSpPr/>
            <p:nvPr/>
          </p:nvCxnSpPr>
          <p:spPr bwMode="auto">
            <a:xfrm rot="16200000" flipH="1">
              <a:off x="3562350" y="2740770"/>
              <a:ext cx="2667000" cy="6477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1" name="Shape 14"/>
            <p:cNvCxnSpPr/>
            <p:nvPr/>
          </p:nvCxnSpPr>
          <p:spPr bwMode="auto">
            <a:xfrm rot="16200000" flipH="1">
              <a:off x="5791200" y="4360020"/>
              <a:ext cx="457200" cy="16002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 name="Shape 14"/>
            <p:cNvCxnSpPr/>
            <p:nvPr/>
          </p:nvCxnSpPr>
          <p:spPr bwMode="auto">
            <a:xfrm rot="5400000" flipH="1" flipV="1">
              <a:off x="4114800" y="4283820"/>
              <a:ext cx="457200" cy="17526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3" name="Group 23"/>
          <p:cNvGrpSpPr/>
          <p:nvPr/>
        </p:nvGrpSpPr>
        <p:grpSpPr>
          <a:xfrm>
            <a:off x="228600" y="1027784"/>
            <a:ext cx="8610600" cy="4724400"/>
            <a:chOff x="228600" y="1600200"/>
            <a:chExt cx="8610600" cy="4724400"/>
          </a:xfrm>
        </p:grpSpPr>
        <p:sp>
          <p:nvSpPr>
            <p:cNvPr id="25" name="Rectangle 24"/>
            <p:cNvSpPr/>
            <p:nvPr/>
          </p:nvSpPr>
          <p:spPr bwMode="auto">
            <a:xfrm>
              <a:off x="914400" y="1600200"/>
              <a:ext cx="7315200" cy="533400"/>
            </a:xfrm>
            <a:prstGeom prst="rect">
              <a:avLst/>
            </a:prstGeom>
            <a:solidFill>
              <a:srgbClr val="FDB316"/>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b="1" dirty="0">
                  <a:solidFill>
                    <a:schemeClr val="tx1">
                      <a:alpha val="100000"/>
                    </a:schemeClr>
                  </a:solidFill>
                  <a:ea typeface="ヒラギノ角ゴ Pro W3"/>
                </a:rPr>
                <a:t>Amazon S3</a:t>
              </a:r>
            </a:p>
          </p:txBody>
        </p:sp>
        <p:sp>
          <p:nvSpPr>
            <p:cNvPr id="26" name="Rectangle 25"/>
            <p:cNvSpPr/>
            <p:nvPr/>
          </p:nvSpPr>
          <p:spPr bwMode="auto">
            <a:xfrm>
              <a:off x="838200" y="2514600"/>
              <a:ext cx="2667000" cy="533400"/>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err="1">
                  <a:solidFill>
                    <a:schemeClr val="bg1"/>
                  </a:solidFill>
                  <a:ea typeface="ヒラギノ角ゴ Pro W3"/>
                </a:rPr>
                <a:t>mculver</a:t>
              </a:r>
              <a:r>
                <a:rPr lang="en-US" sz="2400" dirty="0">
                  <a:solidFill>
                    <a:schemeClr val="bg1"/>
                  </a:solidFill>
                  <a:ea typeface="ヒラギノ角ゴ Pro W3"/>
                </a:rPr>
                <a:t>-images</a:t>
              </a:r>
            </a:p>
          </p:txBody>
        </p:sp>
        <p:sp>
          <p:nvSpPr>
            <p:cNvPr id="27" name="Rectangle 26"/>
            <p:cNvSpPr/>
            <p:nvPr/>
          </p:nvSpPr>
          <p:spPr bwMode="auto">
            <a:xfrm>
              <a:off x="5029200" y="2514600"/>
              <a:ext cx="3810000" cy="533400"/>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media.mydomain.com</a:t>
              </a:r>
            </a:p>
          </p:txBody>
        </p:sp>
        <p:sp>
          <p:nvSpPr>
            <p:cNvPr id="28" name="Rectangle 27"/>
            <p:cNvSpPr/>
            <p:nvPr/>
          </p:nvSpPr>
          <p:spPr bwMode="auto">
            <a:xfrm>
              <a:off x="228600" y="3657600"/>
              <a:ext cx="16764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Beach.jpg</a:t>
              </a:r>
            </a:p>
          </p:txBody>
        </p:sp>
        <p:sp>
          <p:nvSpPr>
            <p:cNvPr id="29" name="Rectangle 28"/>
            <p:cNvSpPr/>
            <p:nvPr/>
          </p:nvSpPr>
          <p:spPr bwMode="auto">
            <a:xfrm>
              <a:off x="5410200" y="3657600"/>
              <a:ext cx="14478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img1.jpg</a:t>
              </a:r>
            </a:p>
          </p:txBody>
        </p:sp>
        <p:sp>
          <p:nvSpPr>
            <p:cNvPr id="30" name="Rectangle 29"/>
            <p:cNvSpPr/>
            <p:nvPr/>
          </p:nvSpPr>
          <p:spPr bwMode="auto">
            <a:xfrm>
              <a:off x="7086600" y="3657600"/>
              <a:ext cx="16002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img2.jpg</a:t>
              </a:r>
            </a:p>
          </p:txBody>
        </p:sp>
        <p:cxnSp>
          <p:nvCxnSpPr>
            <p:cNvPr id="31" name="Shape 14"/>
            <p:cNvCxnSpPr/>
            <p:nvPr/>
          </p:nvCxnSpPr>
          <p:spPr bwMode="auto">
            <a:xfrm rot="5400000">
              <a:off x="3124200" y="1066800"/>
              <a:ext cx="381000" cy="25146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2" name="Shape 14"/>
            <p:cNvCxnSpPr/>
            <p:nvPr/>
          </p:nvCxnSpPr>
          <p:spPr bwMode="auto">
            <a:xfrm rot="16200000" flipV="1">
              <a:off x="5562600" y="1143000"/>
              <a:ext cx="381000" cy="23622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3" name="Shape 14"/>
            <p:cNvCxnSpPr/>
            <p:nvPr/>
          </p:nvCxnSpPr>
          <p:spPr bwMode="auto">
            <a:xfrm rot="5400000" flipH="1" flipV="1">
              <a:off x="1238250" y="2838450"/>
              <a:ext cx="609600" cy="10287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4" name="Shape 14"/>
            <p:cNvCxnSpPr/>
            <p:nvPr/>
          </p:nvCxnSpPr>
          <p:spPr bwMode="auto">
            <a:xfrm rot="16200000" flipH="1">
              <a:off x="2495550" y="2609850"/>
              <a:ext cx="609600" cy="14859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5" name="Shape 14"/>
            <p:cNvCxnSpPr/>
            <p:nvPr/>
          </p:nvCxnSpPr>
          <p:spPr bwMode="auto">
            <a:xfrm rot="5400000" flipH="1" flipV="1">
              <a:off x="6229350" y="2952750"/>
              <a:ext cx="609600" cy="8001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6" name="Shape 14"/>
            <p:cNvCxnSpPr/>
            <p:nvPr/>
          </p:nvCxnSpPr>
          <p:spPr bwMode="auto">
            <a:xfrm rot="16200000" flipH="1">
              <a:off x="7048500" y="2933700"/>
              <a:ext cx="609600" cy="8382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bwMode="auto">
            <a:xfrm>
              <a:off x="2209800" y="3657600"/>
              <a:ext cx="28194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2005/party/hat.jpg</a:t>
              </a:r>
            </a:p>
          </p:txBody>
        </p:sp>
        <p:sp>
          <p:nvSpPr>
            <p:cNvPr id="38" name="Rectangle 37"/>
            <p:cNvSpPr/>
            <p:nvPr/>
          </p:nvSpPr>
          <p:spPr bwMode="auto">
            <a:xfrm>
              <a:off x="3581400" y="4800600"/>
              <a:ext cx="3429000" cy="533400"/>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public.blueorigin.com</a:t>
              </a:r>
            </a:p>
          </p:txBody>
        </p:sp>
        <p:sp>
          <p:nvSpPr>
            <p:cNvPr id="39" name="Rectangle 38"/>
            <p:cNvSpPr/>
            <p:nvPr/>
          </p:nvSpPr>
          <p:spPr bwMode="auto">
            <a:xfrm>
              <a:off x="2057400" y="5791200"/>
              <a:ext cx="28194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a:solidFill>
                    <a:schemeClr val="bg1"/>
                  </a:solidFill>
                  <a:ea typeface="ヒラギノ角ゴ Pro W3"/>
                </a:rPr>
                <a:t>index.html</a:t>
              </a:r>
            </a:p>
          </p:txBody>
        </p:sp>
        <p:sp>
          <p:nvSpPr>
            <p:cNvPr id="40" name="Rectangle 39"/>
            <p:cNvSpPr/>
            <p:nvPr/>
          </p:nvSpPr>
          <p:spPr bwMode="auto">
            <a:xfrm>
              <a:off x="5410200" y="5791200"/>
              <a:ext cx="2819400" cy="533400"/>
            </a:xfrm>
            <a:prstGeom prst="rect">
              <a:avLst/>
            </a:prstGeom>
            <a:solidFill>
              <a:srgbClr val="00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2400" dirty="0" err="1">
                  <a:solidFill>
                    <a:schemeClr val="bg1"/>
                  </a:solidFill>
                  <a:ea typeface="ヒラギノ角ゴ Pro W3"/>
                </a:rPr>
                <a:t>img</a:t>
              </a:r>
              <a:r>
                <a:rPr lang="en-US" sz="2400" dirty="0">
                  <a:solidFill>
                    <a:schemeClr val="bg1"/>
                  </a:solidFill>
                  <a:ea typeface="ヒラギノ角ゴ Pro W3"/>
                </a:rPr>
                <a:t>/pic1.jpg</a:t>
              </a:r>
            </a:p>
          </p:txBody>
        </p:sp>
        <p:cxnSp>
          <p:nvCxnSpPr>
            <p:cNvPr id="41" name="Shape 14"/>
            <p:cNvCxnSpPr/>
            <p:nvPr/>
          </p:nvCxnSpPr>
          <p:spPr bwMode="auto">
            <a:xfrm rot="16200000" flipH="1">
              <a:off x="3562350" y="3143250"/>
              <a:ext cx="2667000" cy="6477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2" name="Shape 14"/>
            <p:cNvCxnSpPr/>
            <p:nvPr/>
          </p:nvCxnSpPr>
          <p:spPr bwMode="auto">
            <a:xfrm rot="16200000" flipH="1">
              <a:off x="5791200" y="4762500"/>
              <a:ext cx="457200" cy="16002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3" name="Shape 14"/>
            <p:cNvCxnSpPr/>
            <p:nvPr/>
          </p:nvCxnSpPr>
          <p:spPr bwMode="auto">
            <a:xfrm rot="5400000" flipH="1" flipV="1">
              <a:off x="4114800" y="4686300"/>
              <a:ext cx="457200" cy="1752600"/>
            </a:xfrm>
            <a:prstGeom prst="bentConnector3">
              <a:avLst>
                <a:gd name="adj1" fmla="val 50000"/>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4860</TotalTime>
  <Words>8107</Words>
  <Application>Microsoft Macintosh PowerPoint</Application>
  <PresentationFormat>On-screen Show (4:3)</PresentationFormat>
  <Paragraphs>955</Paragraphs>
  <Slides>140</Slides>
  <Notes>99</Notes>
  <HiddenSlides>0</HiddenSlides>
  <MMClips>0</MMClips>
  <ScaleCrop>false</ScaleCrop>
  <HeadingPairs>
    <vt:vector size="4" baseType="variant">
      <vt:variant>
        <vt:lpstr>Design Template</vt:lpstr>
      </vt:variant>
      <vt:variant>
        <vt:i4>1</vt:i4>
      </vt:variant>
      <vt:variant>
        <vt:lpstr>Slide Titles</vt:lpstr>
      </vt:variant>
      <vt:variant>
        <vt:i4>140</vt:i4>
      </vt:variant>
    </vt:vector>
  </HeadingPairs>
  <TitlesOfParts>
    <vt:vector size="141" baseType="lpstr">
      <vt:lpstr>Office Theme</vt:lpstr>
      <vt:lpstr>Clobbering the Cloud!</vt:lpstr>
      <vt:lpstr>about: us</vt:lpstr>
      <vt:lpstr>Why this talk ?</vt:lpstr>
      <vt:lpstr>Slide 4</vt:lpstr>
      <vt:lpstr>The LOUD in cLOUD security..</vt:lpstr>
      <vt:lpstr>Slide 6</vt:lpstr>
      <vt:lpstr>Slide 7</vt:lpstr>
      <vt:lpstr>Slide 8</vt:lpstr>
      <vt:lpstr>Why would we want to break it?</vt:lpstr>
      <vt:lpstr>What is driving Cloud adoption?</vt:lpstr>
      <vt:lpstr>A really attractive option</vt:lpstr>
      <vt:lpstr>Problems testing  the Cloud</vt:lpstr>
      <vt:lpstr>Transparency</vt:lpstr>
      <vt:lpstr>Compliance in the Cloud</vt:lpstr>
      <vt:lpstr>Slide 15</vt:lpstr>
      <vt:lpstr>Privacy</vt:lpstr>
      <vt:lpstr>Simple solution..</vt:lpstr>
      <vt:lpstr>Vendor Lock-in</vt:lpstr>
      <vt:lpstr>Availability [Big guys fail too?]</vt:lpstr>
      <vt:lpstr>Availability [Not Just Uptime!]</vt:lpstr>
      <vt:lpstr>Availability [not just uptime!]</vt:lpstr>
      <vt:lpstr>Monoculture</vt:lpstr>
      <vt:lpstr>Monoculture</vt:lpstr>
      <vt:lpstr>SmugMug Case Study</vt:lpstr>
      <vt:lpstr>Slide 25</vt:lpstr>
      <vt:lpstr>While we’re  talking  about  phishing…</vt:lpstr>
      <vt:lpstr>Slide 27</vt:lpstr>
      <vt:lpstr>Slide 28</vt:lpstr>
      <vt:lpstr>Cloud #fail</vt:lpstr>
      <vt:lpstr>But you have to trust someone!</vt:lpstr>
      <vt:lpstr>Red Herring Alert!</vt:lpstr>
      <vt:lpstr>Complete the popular phrase.</vt:lpstr>
      <vt:lpstr>Slide 33</vt:lpstr>
      <vt:lpstr>Slide 34</vt:lpstr>
      <vt:lpstr>Using the Cloud..</vt:lpstr>
      <vt:lpstr>Slide 36</vt:lpstr>
      <vt:lpstr>DDZ vs Debian</vt:lpstr>
      <vt:lpstr>Slide 38</vt:lpstr>
      <vt:lpstr>Zynamics &amp;&amp; DMolnar</vt:lpstr>
      <vt:lpstr>Some of the players</vt:lpstr>
      <vt:lpstr>The ones we looked at…</vt:lpstr>
      <vt:lpstr>Autoscaling / Usage costing</vt:lpstr>
      <vt:lpstr>Slide 43</vt:lpstr>
      <vt:lpstr>Slide 44</vt:lpstr>
      <vt:lpstr>Storage as a Service</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Its Short, Brute &amp; Declare Victory</vt:lpstr>
      <vt:lpstr>Slide 71</vt:lpstr>
      <vt:lpstr>We Have 2 Days..</vt:lpstr>
      <vt:lpstr>Slide 73</vt:lpstr>
      <vt:lpstr>Saved (some pride)</vt:lpstr>
      <vt:lpstr>PaaS</vt:lpstr>
      <vt:lpstr>Actually..</vt:lpstr>
      <vt:lpstr>Clickjack</vt:lpstr>
      <vt:lpstr>SalesForce back story</vt:lpstr>
      <vt:lpstr>Salesforce business model</vt:lpstr>
      <vt:lpstr>Developing on Salesforce</vt:lpstr>
      <vt:lpstr>Other language features</vt:lpstr>
      <vt:lpstr>…an obvious problem for resource sharing</vt:lpstr>
      <vt:lpstr>The Governor</vt:lpstr>
      <vt:lpstr>Apex limitations</vt:lpstr>
      <vt:lpstr>Workarounds</vt:lpstr>
      <vt:lpstr>Bypassing the governor</vt:lpstr>
      <vt:lpstr>And so?</vt:lpstr>
      <vt:lpstr>Sifto!</vt:lpstr>
      <vt:lpstr>[sifto vid]</vt:lpstr>
      <vt:lpstr>Pros / cons</vt:lpstr>
      <vt:lpstr>Sharding</vt:lpstr>
      <vt:lpstr>Future Directions</vt:lpstr>
      <vt:lpstr>Slide 93</vt:lpstr>
      <vt:lpstr>Slide 94</vt:lpstr>
      <vt:lpstr>The Pieces (that we will touch)..</vt:lpstr>
      <vt:lpstr>EC2</vt:lpstr>
      <vt:lpstr>S3 </vt:lpstr>
      <vt:lpstr>Slide 98</vt:lpstr>
      <vt:lpstr>Slide 99</vt:lpstr>
      <vt:lpstr>SQS</vt:lpstr>
      <vt:lpstr>When in doubt..</vt:lpstr>
      <vt:lpstr>Breakdown</vt:lpstr>
      <vt:lpstr>Shared AMI gifts FTW!</vt:lpstr>
      <vt:lpstr>GhettoScan</vt:lpstr>
      <vt:lpstr>Results</vt:lpstr>
      <vt:lpstr>License Stealing</vt:lpstr>
      <vt:lpstr>Slide 107</vt:lpstr>
      <vt:lpstr>Why stop there?</vt:lpstr>
      <vt:lpstr>AWS</vt:lpstr>
      <vt:lpstr>AWS as a single point of failure</vt:lpstr>
      <vt:lpstr>But it is Amazon!!</vt:lpstr>
      <vt:lpstr>DDoS ? Really?</vt:lpstr>
      <vt:lpstr>Slide 113</vt:lpstr>
      <vt:lpstr>Twill Loving!</vt:lpstr>
      <vt:lpstr>Scaling Registration?</vt:lpstr>
      <vt:lpstr>Slide 116</vt:lpstr>
      <vt:lpstr>Slide 117</vt:lpstr>
      <vt:lpstr>Slide 118</vt:lpstr>
      <vt:lpstr>Another way to steal machine time</vt:lpstr>
      <vt:lpstr>Really ?</vt:lpstr>
      <vt:lpstr>Can we get people to run our image?</vt:lpstr>
      <vt:lpstr>Can we get people to run our image?</vt:lpstr>
      <vt:lpstr>Can we get people to run our image?</vt:lpstr>
      <vt:lpstr>Slide 124</vt:lpstr>
      <vt:lpstr>AMI creation</vt:lpstr>
      <vt:lpstr>Slide 126</vt:lpstr>
      <vt:lpstr>Slide 127</vt:lpstr>
      <vt:lpstr>Slide 128</vt:lpstr>
      <vt:lpstr>Slide 129</vt:lpstr>
      <vt:lpstr>Slide 130</vt:lpstr>
      <vt:lpstr>Slide 131</vt:lpstr>
      <vt:lpstr>Slide 132</vt:lpstr>
      <vt:lpstr>New Mistake, Old Mistake</vt:lpstr>
      <vt:lpstr>Mobile me</vt:lpstr>
      <vt:lpstr>Hacked by..</vt:lpstr>
      <vt:lpstr>Slide 136</vt:lpstr>
      <vt:lpstr>Account password reset</vt:lpstr>
      <vt:lpstr>and so?</vt:lpstr>
      <vt:lpstr>Conclusions</vt:lpstr>
      <vt:lpstr>Slide 140</vt:lpstr>
    </vt:vector>
  </TitlesOfParts>
  <Company>SensePost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Pushing a Camel through the eye of the Needle!</dc:title>
  <dc:creator>haroon meer</dc:creator>
  <cp:lastModifiedBy>Marco Slaviero</cp:lastModifiedBy>
  <cp:revision>212</cp:revision>
  <dcterms:created xsi:type="dcterms:W3CDTF">2009-08-05T10:27:41Z</dcterms:created>
  <dcterms:modified xsi:type="dcterms:W3CDTF">2009-08-05T10:41:04Z</dcterms:modified>
</cp:coreProperties>
</file>